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yal Mandulkar" initials="PM" lastIdx="0" clrIdx="0">
    <p:extLst>
      <p:ext uri="{19B8F6BF-5375-455C-9EA6-DF929625EA0E}">
        <p15:presenceInfo xmlns:p15="http://schemas.microsoft.com/office/powerpoint/2012/main" userId="Payal Mandulk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76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44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76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55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95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49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59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35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28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9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0C018FE-C8D6-4A9C-A702-41F1E0C1C452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06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08-04-2019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IN"/>
              <a:t>1</a:t>
            </a: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E89CD8D-5810-432D-ACEE-2D4C8659E07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4EA53F-4547-4D61-BBD4-6472F4B4ACE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0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Funds,INVESTMENT CASE STUDY </a:t>
            </a:r>
            <a:br>
              <a:rPr lang="en-I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ubmitted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IN" sz="1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IN" sz="1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ayal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IN" sz="1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shokrao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Mandulkar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 Inference: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Head with Gears">
            <a:extLst>
              <a:ext uri="{FF2B5EF4-FFF2-40B4-BE49-F238E27FC236}">
                <a16:creationId xmlns:a16="http://schemas.microsoft.com/office/drawing/2014/main" id="{EEC9A4FD-A05F-425B-9725-850AA53F5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132" y="168553"/>
            <a:ext cx="2076451" cy="189282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BAFAF5-B4CE-47A3-B47A-5FB590D77706}"/>
              </a:ext>
            </a:extLst>
          </p:cNvPr>
          <p:cNvSpPr/>
          <p:nvPr/>
        </p:nvSpPr>
        <p:spPr>
          <a:xfrm>
            <a:off x="5086721" y="1579041"/>
            <a:ext cx="2519128" cy="20383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UK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CANADA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16BF382E-8942-4343-B167-84C3807037EE}"/>
              </a:ext>
            </a:extLst>
          </p:cNvPr>
          <p:cNvSpPr/>
          <p:nvPr/>
        </p:nvSpPr>
        <p:spPr>
          <a:xfrm>
            <a:off x="5223026" y="1084895"/>
            <a:ext cx="2382823" cy="79468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3 English speaking Countries to invest are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294173-29DF-41E7-B6C6-78597BD71447}"/>
              </a:ext>
            </a:extLst>
          </p:cNvPr>
          <p:cNvSpPr/>
          <p:nvPr/>
        </p:nvSpPr>
        <p:spPr>
          <a:xfrm>
            <a:off x="8265111" y="1766656"/>
            <a:ext cx="2610035" cy="290297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Cleantech / Semiconductors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Social, Finance, Analytics, Advertising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FDAB6049-62EA-4AB1-84DC-8293DCD0A6BA}"/>
              </a:ext>
            </a:extLst>
          </p:cNvPr>
          <p:cNvSpPr/>
          <p:nvPr/>
        </p:nvSpPr>
        <p:spPr>
          <a:xfrm>
            <a:off x="8442664" y="1579041"/>
            <a:ext cx="2290439" cy="72912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3 Best Sectors</a:t>
            </a:r>
            <a:endParaRPr lang="en-IN" dirty="0"/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69A22CC0-E983-4B23-A23A-1AC14CF3EDE8}"/>
              </a:ext>
            </a:extLst>
          </p:cNvPr>
          <p:cNvSpPr/>
          <p:nvPr/>
        </p:nvSpPr>
        <p:spPr>
          <a:xfrm>
            <a:off x="4962616" y="3959441"/>
            <a:ext cx="2682167" cy="87832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Funding type suited for our need is ‘Venture’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b="1" i="1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bstract</a:t>
            </a:r>
            <a:r>
              <a:rPr lang="en-IN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Spark Funds wants to make investments in a few companies. The Spark Funds wants to understand the global trends in investments so that they can take the investment decisions effectively.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sz="1400" dirty="0">
                <a:solidFill>
                  <a:schemeClr val="bg1"/>
                </a:solidFill>
              </a:rPr>
              <a:t>Constraints</a:t>
            </a: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9C8CCC-55EC-4D42-978E-74406D2AB711}"/>
              </a:ext>
            </a:extLst>
          </p:cNvPr>
          <p:cNvSpPr/>
          <p:nvPr/>
        </p:nvSpPr>
        <p:spPr>
          <a:xfrm>
            <a:off x="1518083" y="3438578"/>
            <a:ext cx="2450238" cy="218974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 between 5 to 15 million USD per round of investment.</a:t>
            </a:r>
          </a:p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 only in English speaking countries. 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7673A13-5A1A-408A-BECE-71245DA7428D}"/>
              </a:ext>
            </a:extLst>
          </p:cNvPr>
          <p:cNvSpPr/>
          <p:nvPr/>
        </p:nvSpPr>
        <p:spPr>
          <a:xfrm flipH="1">
            <a:off x="5100775" y="3438578"/>
            <a:ext cx="2462997" cy="21801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best sectors,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suitable investment type for making investments.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B42BBEB-35E8-46E3-9E0E-0282E5536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936" y="3417898"/>
            <a:ext cx="2539221" cy="2200847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9E0AF33C-0C2D-40B9-A363-EB7A53330929}"/>
              </a:ext>
            </a:extLst>
          </p:cNvPr>
          <p:cNvSpPr/>
          <p:nvPr/>
        </p:nvSpPr>
        <p:spPr>
          <a:xfrm>
            <a:off x="1784412" y="3231472"/>
            <a:ext cx="1970842" cy="497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Constraints 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427A27D-0DF8-4A61-83A5-F5676D89C88D}"/>
              </a:ext>
            </a:extLst>
          </p:cNvPr>
          <p:cNvSpPr/>
          <p:nvPr/>
        </p:nvSpPr>
        <p:spPr>
          <a:xfrm>
            <a:off x="5326600" y="3231472"/>
            <a:ext cx="2032988" cy="568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Objectives</a:t>
            </a:r>
            <a:endParaRPr lang="en-IN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71783C5-6301-45FE-91CF-D729A344B77B}"/>
              </a:ext>
            </a:extLst>
          </p:cNvPr>
          <p:cNvSpPr/>
          <p:nvPr/>
        </p:nvSpPr>
        <p:spPr>
          <a:xfrm>
            <a:off x="9135119" y="3204118"/>
            <a:ext cx="2186064" cy="622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Data 28">
            <a:extLst>
              <a:ext uri="{FF2B5EF4-FFF2-40B4-BE49-F238E27FC236}">
                <a16:creationId xmlns:a16="http://schemas.microsoft.com/office/drawing/2014/main" id="{94FAAACE-08FD-4461-BF84-C15A72DD064A}"/>
              </a:ext>
            </a:extLst>
          </p:cNvPr>
          <p:cNvSpPr/>
          <p:nvPr/>
        </p:nvSpPr>
        <p:spPr>
          <a:xfrm>
            <a:off x="319596" y="2015490"/>
            <a:ext cx="1233996" cy="443625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Companies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Flowchart: Data 29">
            <a:extLst>
              <a:ext uri="{FF2B5EF4-FFF2-40B4-BE49-F238E27FC236}">
                <a16:creationId xmlns:a16="http://schemas.microsoft.com/office/drawing/2014/main" id="{9517FFA7-ACF8-42E9-83CB-DF50B942BBB6}"/>
              </a:ext>
            </a:extLst>
          </p:cNvPr>
          <p:cNvSpPr/>
          <p:nvPr/>
        </p:nvSpPr>
        <p:spPr>
          <a:xfrm>
            <a:off x="1615736" y="2015490"/>
            <a:ext cx="1313895" cy="443625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rounds2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C70A913-502E-41ED-B6C9-C0EA136A67D2}"/>
              </a:ext>
            </a:extLst>
          </p:cNvPr>
          <p:cNvSpPr/>
          <p:nvPr/>
        </p:nvSpPr>
        <p:spPr>
          <a:xfrm>
            <a:off x="319596" y="2867487"/>
            <a:ext cx="985421" cy="443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Uppercase permalink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3D99CE-3643-4B93-BA3E-DFF42E703BBC}"/>
              </a:ext>
            </a:extLst>
          </p:cNvPr>
          <p:cNvSpPr/>
          <p:nvPr/>
        </p:nvSpPr>
        <p:spPr>
          <a:xfrm>
            <a:off x="1811045" y="2867487"/>
            <a:ext cx="1118585" cy="443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Uppercase company permalink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Flowchart: Merge 33">
            <a:extLst>
              <a:ext uri="{FF2B5EF4-FFF2-40B4-BE49-F238E27FC236}">
                <a16:creationId xmlns:a16="http://schemas.microsoft.com/office/drawing/2014/main" id="{D7DCDAB3-E01E-4889-B083-9A0D4C71DDDC}"/>
              </a:ext>
            </a:extLst>
          </p:cNvPr>
          <p:cNvSpPr/>
          <p:nvPr/>
        </p:nvSpPr>
        <p:spPr>
          <a:xfrm>
            <a:off x="861212" y="3546890"/>
            <a:ext cx="1313895" cy="1049236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Inner join on permalink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6568E6-5B9A-4E1C-BFFD-CE2B4D3787B5}"/>
              </a:ext>
            </a:extLst>
          </p:cNvPr>
          <p:cNvCxnSpPr>
            <a:cxnSpLocks/>
            <a:stCxn id="29" idx="3"/>
          </p:cNvCxnSpPr>
          <p:nvPr/>
        </p:nvCxnSpPr>
        <p:spPr>
          <a:xfrm flipH="1">
            <a:off x="812898" y="2459115"/>
            <a:ext cx="296" cy="505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FA4BE2-53AE-4311-A563-91505577FB39}"/>
              </a:ext>
            </a:extLst>
          </p:cNvPr>
          <p:cNvCxnSpPr/>
          <p:nvPr/>
        </p:nvCxnSpPr>
        <p:spPr>
          <a:xfrm>
            <a:off x="2229108" y="2459115"/>
            <a:ext cx="22860" cy="480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449AC3A-D78C-45EF-8AC3-94DF27D46320}"/>
              </a:ext>
            </a:extLst>
          </p:cNvPr>
          <p:cNvCxnSpPr>
            <a:cxnSpLocks/>
            <a:endCxn id="34" idx="1"/>
          </p:cNvCxnSpPr>
          <p:nvPr/>
        </p:nvCxnSpPr>
        <p:spPr>
          <a:xfrm rot="16200000" flipH="1">
            <a:off x="441024" y="3322846"/>
            <a:ext cx="760398" cy="7369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2C82BE1-5D61-4E9A-A350-5E43AB05212E}"/>
              </a:ext>
            </a:extLst>
          </p:cNvPr>
          <p:cNvCxnSpPr>
            <a:cxnSpLocks/>
            <a:endCxn id="34" idx="3"/>
          </p:cNvCxnSpPr>
          <p:nvPr/>
        </p:nvCxnSpPr>
        <p:spPr>
          <a:xfrm rot="10800000" flipV="1">
            <a:off x="1846633" y="3311110"/>
            <a:ext cx="1011978" cy="7603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Flowchart: Decision 51">
            <a:extLst>
              <a:ext uri="{FF2B5EF4-FFF2-40B4-BE49-F238E27FC236}">
                <a16:creationId xmlns:a16="http://schemas.microsoft.com/office/drawing/2014/main" id="{123213C4-76C4-48EE-9880-F49B80C64F6E}"/>
              </a:ext>
            </a:extLst>
          </p:cNvPr>
          <p:cNvSpPr/>
          <p:nvPr/>
        </p:nvSpPr>
        <p:spPr>
          <a:xfrm>
            <a:off x="812898" y="4831904"/>
            <a:ext cx="1362210" cy="932741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Column with insufficient data 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05C6E5-249D-4592-85D3-0DF7BC177B4C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1497406" y="4596126"/>
            <a:ext cx="20754" cy="308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67C88A8-8D3A-42F0-83C5-520DE46BAE20}"/>
              </a:ext>
            </a:extLst>
          </p:cNvPr>
          <p:cNvCxnSpPr>
            <a:stCxn id="52" idx="1"/>
          </p:cNvCxnSpPr>
          <p:nvPr/>
        </p:nvCxnSpPr>
        <p:spPr>
          <a:xfrm flipH="1" flipV="1">
            <a:off x="239697" y="5298274"/>
            <a:ext cx="57320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9166F88-4C56-4557-9ACD-C8092B73A71F}"/>
              </a:ext>
            </a:extLst>
          </p:cNvPr>
          <p:cNvSpPr txBox="1"/>
          <p:nvPr/>
        </p:nvSpPr>
        <p:spPr>
          <a:xfrm>
            <a:off x="319596" y="5140293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61ADBB6-D508-410B-8CFA-311B7E767F08}"/>
              </a:ext>
            </a:extLst>
          </p:cNvPr>
          <p:cNvSpPr/>
          <p:nvPr/>
        </p:nvSpPr>
        <p:spPr>
          <a:xfrm>
            <a:off x="115410" y="5601810"/>
            <a:ext cx="573201" cy="298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column</a:t>
            </a:r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E001AEE-5A0D-4241-9635-2C13267F1457}"/>
              </a:ext>
            </a:extLst>
          </p:cNvPr>
          <p:cNvCxnSpPr>
            <a:cxnSpLocks/>
            <a:stCxn id="58" idx="1"/>
          </p:cNvCxnSpPr>
          <p:nvPr/>
        </p:nvCxnSpPr>
        <p:spPr>
          <a:xfrm>
            <a:off x="319596" y="5263404"/>
            <a:ext cx="0" cy="338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9956443-8F4C-4EE1-97DB-763EB55EA4AC}"/>
              </a:ext>
            </a:extLst>
          </p:cNvPr>
          <p:cNvCxnSpPr>
            <a:stCxn id="52" idx="3"/>
          </p:cNvCxnSpPr>
          <p:nvPr/>
        </p:nvCxnSpPr>
        <p:spPr>
          <a:xfrm flipV="1">
            <a:off x="2175108" y="5298274"/>
            <a:ext cx="75452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06C83B9-BB90-41DB-8AE2-E254B19CC417}"/>
              </a:ext>
            </a:extLst>
          </p:cNvPr>
          <p:cNvSpPr txBox="1"/>
          <p:nvPr/>
        </p:nvSpPr>
        <p:spPr>
          <a:xfrm>
            <a:off x="2229108" y="5159284"/>
            <a:ext cx="3454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Flowchart: Decision 78">
            <a:extLst>
              <a:ext uri="{FF2B5EF4-FFF2-40B4-BE49-F238E27FC236}">
                <a16:creationId xmlns:a16="http://schemas.microsoft.com/office/drawing/2014/main" id="{6D332DE9-19A4-41A1-B26E-5ABD88724526}"/>
              </a:ext>
            </a:extLst>
          </p:cNvPr>
          <p:cNvSpPr/>
          <p:nvPr/>
        </p:nvSpPr>
        <p:spPr>
          <a:xfrm>
            <a:off x="2929630" y="4971495"/>
            <a:ext cx="878890" cy="72796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Row&gt;5 null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vules</a:t>
            </a:r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Flowchart: Summing Junction 79">
            <a:extLst>
              <a:ext uri="{FF2B5EF4-FFF2-40B4-BE49-F238E27FC236}">
                <a16:creationId xmlns:a16="http://schemas.microsoft.com/office/drawing/2014/main" id="{1A4A87F6-0D98-4B8E-B8D4-0AC75502E496}"/>
              </a:ext>
            </a:extLst>
          </p:cNvPr>
          <p:cNvSpPr/>
          <p:nvPr/>
        </p:nvSpPr>
        <p:spPr>
          <a:xfrm>
            <a:off x="4412202" y="5486400"/>
            <a:ext cx="573201" cy="414290"/>
          </a:xfrm>
          <a:prstGeom prst="flowChartSummingJunc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C537213-CA9D-4CC6-B85E-E82BA6738087}"/>
              </a:ext>
            </a:extLst>
          </p:cNvPr>
          <p:cNvCxnSpPr>
            <a:stCxn id="59" idx="2"/>
          </p:cNvCxnSpPr>
          <p:nvPr/>
        </p:nvCxnSpPr>
        <p:spPr>
          <a:xfrm flipH="1">
            <a:off x="402010" y="5900690"/>
            <a:ext cx="1" cy="189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71338E7-5A0E-4ECB-91B7-938778D323E2}"/>
              </a:ext>
            </a:extLst>
          </p:cNvPr>
          <p:cNvCxnSpPr>
            <a:cxnSpLocks/>
          </p:cNvCxnSpPr>
          <p:nvPr/>
        </p:nvCxnSpPr>
        <p:spPr>
          <a:xfrm>
            <a:off x="402010" y="6026243"/>
            <a:ext cx="43830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7EC2ADD-B428-4E1B-AF73-E977450B2079}"/>
              </a:ext>
            </a:extLst>
          </p:cNvPr>
          <p:cNvCxnSpPr>
            <a:endCxn id="80" idx="4"/>
          </p:cNvCxnSpPr>
          <p:nvPr/>
        </p:nvCxnSpPr>
        <p:spPr>
          <a:xfrm flipV="1">
            <a:off x="4698802" y="5900690"/>
            <a:ext cx="1" cy="125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79AF7F6-2B2E-4924-AF82-F5E3A3B033DB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3369075" y="5699464"/>
            <a:ext cx="0" cy="201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DF360E9-319E-4E1A-90AB-6FC539744A1B}"/>
              </a:ext>
            </a:extLst>
          </p:cNvPr>
          <p:cNvCxnSpPr>
            <a:endCxn id="80" idx="4"/>
          </p:cNvCxnSpPr>
          <p:nvPr/>
        </p:nvCxnSpPr>
        <p:spPr>
          <a:xfrm>
            <a:off x="3369075" y="5900690"/>
            <a:ext cx="13297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C76B4AA-CD71-4762-AF85-1FAD256C7274}"/>
              </a:ext>
            </a:extLst>
          </p:cNvPr>
          <p:cNvSpPr txBox="1"/>
          <p:nvPr/>
        </p:nvSpPr>
        <p:spPr>
          <a:xfrm>
            <a:off x="3666478" y="5764645"/>
            <a:ext cx="4591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74034BA-AA48-4244-A648-46536FEA4215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3808520" y="5335480"/>
            <a:ext cx="1176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44E065ED-1F25-4428-8303-06B9501CB215}"/>
              </a:ext>
            </a:extLst>
          </p:cNvPr>
          <p:cNvSpPr txBox="1"/>
          <p:nvPr/>
        </p:nvSpPr>
        <p:spPr>
          <a:xfrm>
            <a:off x="3941685" y="5159284"/>
            <a:ext cx="7571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421983B-7CE6-47D2-8FDB-1A20FBC528C6}"/>
              </a:ext>
            </a:extLst>
          </p:cNvPr>
          <p:cNvSpPr/>
          <p:nvPr/>
        </p:nvSpPr>
        <p:spPr>
          <a:xfrm>
            <a:off x="4956847" y="5155681"/>
            <a:ext cx="907446" cy="3307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rows</a:t>
            </a:r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CA72760-43B8-4515-9A6F-501D587ACC9F}"/>
              </a:ext>
            </a:extLst>
          </p:cNvPr>
          <p:cNvCxnSpPr>
            <a:cxnSpLocks/>
            <a:stCxn id="124" idx="2"/>
          </p:cNvCxnSpPr>
          <p:nvPr/>
        </p:nvCxnSpPr>
        <p:spPr>
          <a:xfrm>
            <a:off x="5410570" y="5486398"/>
            <a:ext cx="0" cy="3307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44E5998-E5AD-46EB-9E48-02CFB87D5D61}"/>
              </a:ext>
            </a:extLst>
          </p:cNvPr>
          <p:cNvCxnSpPr>
            <a:cxnSpLocks/>
          </p:cNvCxnSpPr>
          <p:nvPr/>
        </p:nvCxnSpPr>
        <p:spPr>
          <a:xfrm flipH="1" flipV="1">
            <a:off x="4956847" y="5782322"/>
            <a:ext cx="453723" cy="17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F40E2333-8A71-47BA-AC86-CC2239303150}"/>
              </a:ext>
            </a:extLst>
          </p:cNvPr>
          <p:cNvCxnSpPr>
            <a:stCxn id="80" idx="5"/>
          </p:cNvCxnSpPr>
          <p:nvPr/>
        </p:nvCxnSpPr>
        <p:spPr>
          <a:xfrm rot="5400000" flipH="1" flipV="1">
            <a:off x="3734297" y="3324437"/>
            <a:ext cx="3682745" cy="1348420"/>
          </a:xfrm>
          <a:prstGeom prst="bentConnector3">
            <a:avLst>
              <a:gd name="adj1" fmla="val -3998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083AD05-5782-4682-9901-8F411C1E8EF1}"/>
              </a:ext>
            </a:extLst>
          </p:cNvPr>
          <p:cNvCxnSpPr/>
          <p:nvPr/>
        </p:nvCxnSpPr>
        <p:spPr>
          <a:xfrm>
            <a:off x="6249880" y="2157274"/>
            <a:ext cx="1331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0" name="Flowchart: Extract 139">
            <a:extLst>
              <a:ext uri="{FF2B5EF4-FFF2-40B4-BE49-F238E27FC236}">
                <a16:creationId xmlns:a16="http://schemas.microsoft.com/office/drawing/2014/main" id="{9FF638D7-86FB-4F46-8F09-12977E11DA1B}"/>
              </a:ext>
            </a:extLst>
          </p:cNvPr>
          <p:cNvSpPr/>
          <p:nvPr/>
        </p:nvSpPr>
        <p:spPr>
          <a:xfrm>
            <a:off x="7208667" y="1677888"/>
            <a:ext cx="1402671" cy="1129251"/>
          </a:xfrm>
          <a:prstGeom prst="flowChartExtra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venture,PE,seed,angel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Flowchart: Decision 140">
            <a:extLst>
              <a:ext uri="{FF2B5EF4-FFF2-40B4-BE49-F238E27FC236}">
                <a16:creationId xmlns:a16="http://schemas.microsoft.com/office/drawing/2014/main" id="{52848891-F202-4345-94BD-FA2DEE63BF00}"/>
              </a:ext>
            </a:extLst>
          </p:cNvPr>
          <p:cNvSpPr/>
          <p:nvPr/>
        </p:nvSpPr>
        <p:spPr>
          <a:xfrm>
            <a:off x="6739138" y="3311110"/>
            <a:ext cx="1482570" cy="90757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5m&lt;=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raised_amount_usd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&lt;=15m</a:t>
            </a:r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465848A0-E039-4021-853A-FA376F61C319}"/>
              </a:ext>
            </a:extLst>
          </p:cNvPr>
          <p:cNvCxnSpPr>
            <a:cxnSpLocks/>
            <a:stCxn id="140" idx="2"/>
            <a:endCxn id="141" idx="0"/>
          </p:cNvCxnSpPr>
          <p:nvPr/>
        </p:nvCxnSpPr>
        <p:spPr>
          <a:xfrm rot="5400000">
            <a:off x="7443228" y="2844334"/>
            <a:ext cx="503971" cy="42958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6" name="Flowchart: Manual Operation 145">
            <a:extLst>
              <a:ext uri="{FF2B5EF4-FFF2-40B4-BE49-F238E27FC236}">
                <a16:creationId xmlns:a16="http://schemas.microsoft.com/office/drawing/2014/main" id="{9516302F-3A07-4300-A19B-36280197DCBB}"/>
              </a:ext>
            </a:extLst>
          </p:cNvPr>
          <p:cNvSpPr/>
          <p:nvPr/>
        </p:nvSpPr>
        <p:spPr>
          <a:xfrm>
            <a:off x="6844683" y="4500979"/>
            <a:ext cx="1136342" cy="639314"/>
          </a:xfrm>
          <a:prstGeom prst="flowChartManualOpe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funding the type</a:t>
            </a:r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19D550A4-2C1B-45BC-828C-2E56DCD8C5A9}"/>
              </a:ext>
            </a:extLst>
          </p:cNvPr>
          <p:cNvCxnSpPr>
            <a:stCxn id="141" idx="2"/>
          </p:cNvCxnSpPr>
          <p:nvPr/>
        </p:nvCxnSpPr>
        <p:spPr>
          <a:xfrm>
            <a:off x="7480423" y="4218680"/>
            <a:ext cx="0" cy="377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6E6DEF9-4D37-4CC4-B7E5-81439C05509F}"/>
              </a:ext>
            </a:extLst>
          </p:cNvPr>
          <p:cNvSpPr txBox="1"/>
          <p:nvPr/>
        </p:nvSpPr>
        <p:spPr>
          <a:xfrm>
            <a:off x="7066625" y="4296792"/>
            <a:ext cx="8433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Flowchart: Decision 149">
            <a:extLst>
              <a:ext uri="{FF2B5EF4-FFF2-40B4-BE49-F238E27FC236}">
                <a16:creationId xmlns:a16="http://schemas.microsoft.com/office/drawing/2014/main" id="{C41A2585-C767-4072-85E1-D3656AED5661}"/>
              </a:ext>
            </a:extLst>
          </p:cNvPr>
          <p:cNvSpPr/>
          <p:nvPr/>
        </p:nvSpPr>
        <p:spPr>
          <a:xfrm>
            <a:off x="6488985" y="5356158"/>
            <a:ext cx="1879718" cy="697321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top3</a:t>
            </a:r>
          </a:p>
          <a:p>
            <a:pPr algn="ctr"/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sum of inv amt</a:t>
            </a:r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56DEE8E-BEEB-4A38-9154-72F5F34F6CF0}"/>
              </a:ext>
            </a:extLst>
          </p:cNvPr>
          <p:cNvCxnSpPr>
            <a:cxnSpLocks/>
          </p:cNvCxnSpPr>
          <p:nvPr/>
        </p:nvCxnSpPr>
        <p:spPr>
          <a:xfrm>
            <a:off x="6453474" y="5699464"/>
            <a:ext cx="187971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27F5309-BE28-4898-84D8-804B03CA1959}"/>
              </a:ext>
            </a:extLst>
          </p:cNvPr>
          <p:cNvCxnSpPr>
            <a:cxnSpLocks/>
            <a:stCxn id="146" idx="2"/>
            <a:endCxn id="150" idx="0"/>
          </p:cNvCxnSpPr>
          <p:nvPr/>
        </p:nvCxnSpPr>
        <p:spPr>
          <a:xfrm>
            <a:off x="7412854" y="5140293"/>
            <a:ext cx="15990" cy="215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8" name="Flowchart: Manual Operation 167">
            <a:extLst>
              <a:ext uri="{FF2B5EF4-FFF2-40B4-BE49-F238E27FC236}">
                <a16:creationId xmlns:a16="http://schemas.microsoft.com/office/drawing/2014/main" id="{6EAFAF4B-6CFA-4529-A1CC-07BD0EAA6E07}"/>
              </a:ext>
            </a:extLst>
          </p:cNvPr>
          <p:cNvSpPr/>
          <p:nvPr/>
        </p:nvSpPr>
        <p:spPr>
          <a:xfrm>
            <a:off x="9108489" y="2015490"/>
            <a:ext cx="1020932" cy="585667"/>
          </a:xfrm>
          <a:prstGeom prst="flowChartManualOpe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Top3 English country</a:t>
            </a:r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1B5D93C5-184C-41B3-8B01-3C3EE5905886}"/>
              </a:ext>
            </a:extLst>
          </p:cNvPr>
          <p:cNvCxnSpPr>
            <a:stCxn id="150" idx="3"/>
            <a:endCxn id="168" idx="1"/>
          </p:cNvCxnSpPr>
          <p:nvPr/>
        </p:nvCxnSpPr>
        <p:spPr>
          <a:xfrm flipV="1">
            <a:off x="8368703" y="2308324"/>
            <a:ext cx="841879" cy="33964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8E88167-E172-405D-86F3-C17828D60653}"/>
              </a:ext>
            </a:extLst>
          </p:cNvPr>
          <p:cNvSpPr/>
          <p:nvPr/>
        </p:nvSpPr>
        <p:spPr>
          <a:xfrm>
            <a:off x="9010835" y="2939175"/>
            <a:ext cx="1118586" cy="5856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primary sec and add new col in main frame as PS</a:t>
            </a:r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877441B-57A1-4DC3-BC47-A754293736E7}"/>
              </a:ext>
            </a:extLst>
          </p:cNvPr>
          <p:cNvCxnSpPr>
            <a:stCxn id="168" idx="2"/>
          </p:cNvCxnSpPr>
          <p:nvPr/>
        </p:nvCxnSpPr>
        <p:spPr>
          <a:xfrm>
            <a:off x="9618955" y="2601157"/>
            <a:ext cx="0" cy="363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8" name="Flowchart: Data 177">
            <a:extLst>
              <a:ext uri="{FF2B5EF4-FFF2-40B4-BE49-F238E27FC236}">
                <a16:creationId xmlns:a16="http://schemas.microsoft.com/office/drawing/2014/main" id="{8674342D-D716-4146-814A-5CEE7B9B48ED}"/>
              </a:ext>
            </a:extLst>
          </p:cNvPr>
          <p:cNvSpPr/>
          <p:nvPr/>
        </p:nvSpPr>
        <p:spPr>
          <a:xfrm>
            <a:off x="10848513" y="1873448"/>
            <a:ext cx="1242873" cy="585667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mapping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02F163D-0DC3-480A-A3C3-183491D8292C}"/>
              </a:ext>
            </a:extLst>
          </p:cNvPr>
          <p:cNvSpPr/>
          <p:nvPr/>
        </p:nvSpPr>
        <p:spPr>
          <a:xfrm>
            <a:off x="10848513" y="2807138"/>
            <a:ext cx="1023891" cy="6218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categary_list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 to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primary_sec</a:t>
            </a:r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B60D70B-FD34-45FE-9FF6-A7749F90193E}"/>
              </a:ext>
            </a:extLst>
          </p:cNvPr>
          <p:cNvCxnSpPr>
            <a:stCxn id="178" idx="3"/>
            <a:endCxn id="179" idx="0"/>
          </p:cNvCxnSpPr>
          <p:nvPr/>
        </p:nvCxnSpPr>
        <p:spPr>
          <a:xfrm>
            <a:off x="11345662" y="2459115"/>
            <a:ext cx="14797" cy="348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9332053-9E31-44B4-98C4-1069F00F651A}"/>
              </a:ext>
            </a:extLst>
          </p:cNvPr>
          <p:cNvSpPr/>
          <p:nvPr/>
        </p:nvSpPr>
        <p:spPr>
          <a:xfrm>
            <a:off x="10937289" y="3773010"/>
            <a:ext cx="1023891" cy="5237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Melt function for 1-1 mapping</a:t>
            </a:r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Flowchart: Manual Operation 182">
            <a:extLst>
              <a:ext uri="{FF2B5EF4-FFF2-40B4-BE49-F238E27FC236}">
                <a16:creationId xmlns:a16="http://schemas.microsoft.com/office/drawing/2014/main" id="{C63478BC-C8BB-46C5-8056-F946B6E6B127}"/>
              </a:ext>
            </a:extLst>
          </p:cNvPr>
          <p:cNvSpPr/>
          <p:nvPr/>
        </p:nvSpPr>
        <p:spPr>
          <a:xfrm>
            <a:off x="9845336" y="4394447"/>
            <a:ext cx="849258" cy="585667"/>
          </a:xfrm>
          <a:prstGeom prst="flowChartManualOpe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Join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10B0F1FD-4D8E-4B6A-B0E3-7AE6653F6A12}"/>
              </a:ext>
            </a:extLst>
          </p:cNvPr>
          <p:cNvCxnSpPr>
            <a:endCxn id="183" idx="1"/>
          </p:cNvCxnSpPr>
          <p:nvPr/>
        </p:nvCxnSpPr>
        <p:spPr>
          <a:xfrm rot="16200000" flipH="1">
            <a:off x="8989203" y="3746221"/>
            <a:ext cx="1162439" cy="7196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E9BF71F0-709D-481C-B819-1B90FDA16344}"/>
              </a:ext>
            </a:extLst>
          </p:cNvPr>
          <p:cNvCxnSpPr>
            <a:stCxn id="182" idx="2"/>
            <a:endCxn id="183" idx="3"/>
          </p:cNvCxnSpPr>
          <p:nvPr/>
        </p:nvCxnSpPr>
        <p:spPr>
          <a:xfrm rot="5400000">
            <a:off x="10834208" y="4072253"/>
            <a:ext cx="390489" cy="8395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AA1B5B9-8597-4890-9E7A-FE19698AFDCC}"/>
              </a:ext>
            </a:extLst>
          </p:cNvPr>
          <p:cNvSpPr/>
          <p:nvPr/>
        </p:nvSpPr>
        <p:spPr>
          <a:xfrm>
            <a:off x="9721049" y="5335480"/>
            <a:ext cx="1278384" cy="5142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D1,D2,D3 data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frames,plots</a:t>
            </a:r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Flowchart: Terminator 188">
            <a:extLst>
              <a:ext uri="{FF2B5EF4-FFF2-40B4-BE49-F238E27FC236}">
                <a16:creationId xmlns:a16="http://schemas.microsoft.com/office/drawing/2014/main" id="{5DA62D02-2017-414C-B292-F44D0A5C65E5}"/>
              </a:ext>
            </a:extLst>
          </p:cNvPr>
          <p:cNvSpPr/>
          <p:nvPr/>
        </p:nvSpPr>
        <p:spPr>
          <a:xfrm>
            <a:off x="1100951" y="1005655"/>
            <a:ext cx="1128157" cy="281867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A43204FB-B71A-4270-BADA-D6458DFD6C86}"/>
              </a:ext>
            </a:extLst>
          </p:cNvPr>
          <p:cNvCxnSpPr>
            <a:stCxn id="189" idx="2"/>
            <a:endCxn id="29" idx="0"/>
          </p:cNvCxnSpPr>
          <p:nvPr/>
        </p:nvCxnSpPr>
        <p:spPr>
          <a:xfrm rot="5400000">
            <a:off x="998528" y="1348988"/>
            <a:ext cx="727968" cy="6050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0ABDD0B8-F1EC-4824-9E9D-3C608DA843CE}"/>
              </a:ext>
            </a:extLst>
          </p:cNvPr>
          <p:cNvCxnSpPr>
            <a:stCxn id="189" idx="2"/>
            <a:endCxn id="30" idx="0"/>
          </p:cNvCxnSpPr>
          <p:nvPr/>
        </p:nvCxnSpPr>
        <p:spPr>
          <a:xfrm rot="16200000" flipH="1">
            <a:off x="1670567" y="1281984"/>
            <a:ext cx="727968" cy="739043"/>
          </a:xfrm>
          <a:prstGeom prst="bentConnector3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4" name="Flowchart: Terminator 193">
            <a:extLst>
              <a:ext uri="{FF2B5EF4-FFF2-40B4-BE49-F238E27FC236}">
                <a16:creationId xmlns:a16="http://schemas.microsoft.com/office/drawing/2014/main" id="{D767589D-7E04-4CFD-A59B-F28B9D5B64C8}"/>
              </a:ext>
            </a:extLst>
          </p:cNvPr>
          <p:cNvSpPr/>
          <p:nvPr/>
        </p:nvSpPr>
        <p:spPr>
          <a:xfrm>
            <a:off x="11360459" y="5486398"/>
            <a:ext cx="600721" cy="313679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799F71EC-2E21-4ABF-8050-C64687E453A1}"/>
              </a:ext>
            </a:extLst>
          </p:cNvPr>
          <p:cNvCxnSpPr>
            <a:cxnSpLocks/>
          </p:cNvCxnSpPr>
          <p:nvPr/>
        </p:nvCxnSpPr>
        <p:spPr>
          <a:xfrm>
            <a:off x="10268484" y="4952546"/>
            <a:ext cx="22860" cy="480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BCA02C45-D534-472A-A7D2-DC7692D88C12}"/>
              </a:ext>
            </a:extLst>
          </p:cNvPr>
          <p:cNvCxnSpPr>
            <a:stCxn id="188" idx="3"/>
            <a:endCxn id="194" idx="0"/>
          </p:cNvCxnSpPr>
          <p:nvPr/>
        </p:nvCxnSpPr>
        <p:spPr>
          <a:xfrm flipV="1">
            <a:off x="10999433" y="5486398"/>
            <a:ext cx="661387" cy="106202"/>
          </a:xfrm>
          <a:prstGeom prst="bentConnector4">
            <a:avLst>
              <a:gd name="adj1" fmla="val 27293"/>
              <a:gd name="adj2" fmla="val 457355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D569903-F0CA-4FC3-9CD1-9DF65894B1E2}"/>
              </a:ext>
            </a:extLst>
          </p:cNvPr>
          <p:cNvSpPr txBox="1"/>
          <p:nvPr/>
        </p:nvSpPr>
        <p:spPr>
          <a:xfrm>
            <a:off x="1615736" y="266330"/>
            <a:ext cx="424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Approach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02DA677-C58A-4FCE-A9A0-E66A42EBD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85B319-9C30-4D92-B664-CA444ECD7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573C1E-3785-43C9-A262-1DA9DF97F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8C4394-BE4E-4302-AF74-4781C6C66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90988F3-1333-4A40-BDE3-E275C3131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732CDF-69D8-42A5-9A7B-FD2544351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3F96D4-2B50-4543-A4FE-03789E2FF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279190-84AB-4A04-8C69-8D5761A2D3A8}"/>
              </a:ext>
            </a:extLst>
          </p:cNvPr>
          <p:cNvSpPr txBox="1"/>
          <p:nvPr/>
        </p:nvSpPr>
        <p:spPr>
          <a:xfrm>
            <a:off x="485695" y="3589135"/>
            <a:ext cx="3305255" cy="2438801"/>
          </a:xfrm>
          <a:prstGeom prst="rect">
            <a:avLst/>
          </a:prstGeom>
        </p:spPr>
        <p:txBody>
          <a:bodyPr vert="horz" lIns="91440" tIns="91440" rIns="91440" bIns="91440" rtlCol="0">
            <a:normAutofit fontScale="47500" lnSpcReduction="20000"/>
          </a:bodyPr>
          <a:lstStyle/>
          <a:p>
            <a:pPr marL="171450" indent="-171450" defTabSz="9144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analyzed from plot ,though private equity seems to have raised higher funds, sparks funds cant select it. as it does not fall in constraint  5 to 15 million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per round of investment</a:t>
            </a:r>
            <a:r>
              <a:rPr lang="en-US" sz="25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9144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00000"/>
            </a:pPr>
            <a:endParaRPr lang="en-US" sz="1600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defTabSz="9144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funding of venture is second highest and falls with in 5 to 15 million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usd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per round of investment.</a:t>
            </a:r>
          </a:p>
          <a:p>
            <a:pPr defTabSz="9144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00000"/>
            </a:pPr>
            <a:endParaRPr lang="en-US" sz="800" cap="all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0B6606F-378B-478A-B98C-5E032B73B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0638" y="482171"/>
            <a:ext cx="7560115" cy="5149101"/>
            <a:chOff x="7463258" y="583365"/>
            <a:chExt cx="7560115" cy="518192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A830693-1360-426A-AB4E-34F1A2552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485BBBC-BD6D-48DC-8D5C-E826CB04F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A7E325-E67C-4B69-847E-F8B7EEB82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5015" r="11799"/>
          <a:stretch/>
        </p:blipFill>
        <p:spPr>
          <a:xfrm>
            <a:off x="4429124" y="1116345"/>
            <a:ext cx="6486525" cy="38661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786DFBA-A118-4B39-B5E5-897882C4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B2A320-5EE4-4719-8CA2-E5B9C98DC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C664EDF-D881-416E-A622-0B655759F407}"/>
              </a:ext>
            </a:extLst>
          </p:cNvPr>
          <p:cNvSpPr txBox="1"/>
          <p:nvPr/>
        </p:nvSpPr>
        <p:spPr>
          <a:xfrm>
            <a:off x="385852" y="603078"/>
            <a:ext cx="340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Investment Type Analysis</a:t>
            </a:r>
            <a:endParaRPr lang="en-I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FF0542-C73F-406F-99E8-5505CAB39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09" y="1125335"/>
            <a:ext cx="3116217" cy="21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D89ECFB-8421-4BB8-A23D-8B8D151F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911EB7-93CE-44FF-973F-B25ECF5DF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ountry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nalysis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/>
              <a:t>: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870A17-34CA-4FF4-8777-CE7D7B986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4B79B4F-74AA-4B58-BBD2-2C3804928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0638" y="482171"/>
            <a:ext cx="7560115" cy="5149101"/>
            <a:chOff x="7463258" y="583365"/>
            <a:chExt cx="7560115" cy="51819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E994EF0-F368-43B3-9BF0-442E33BC3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B478E81-F333-452C-B354-06E13FB0B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4E4C1088-922B-4744-BB37-5D47AEA43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130" y="977099"/>
            <a:ext cx="6597725" cy="41362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2AAE8-A4D8-4A4F-BA1D-46533C7AC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647" y="1116345"/>
            <a:ext cx="1893528" cy="3866172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0630D8-396F-4DBA-8D0E-5EE337961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902607" y="1474969"/>
            <a:ext cx="4167247" cy="363833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5621CD7-6951-4B76-949B-6D851A2BE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D09E24-F963-4867-8AA6-3D2F8D3C8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 3 sectors</a:t>
            </a:r>
            <a:r>
              <a:rPr lang="en-US" dirty="0"/>
              <a:t> of the </a:t>
            </a:r>
            <a:r>
              <a:rPr lang="en-US" b="1" dirty="0"/>
              <a:t>top 3 countries </a:t>
            </a:r>
            <a:endParaRPr lang="en-IN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2C50E7-2AD4-4DE8-BDBB-6EAA1AD16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1" y="2000250"/>
            <a:ext cx="3486149" cy="3381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B8F18D-4C21-43E8-8E1F-7861BDBD0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038" y="2000249"/>
            <a:ext cx="3586164" cy="3381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A66359-1756-4807-9B8E-AAC606107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240" y="2000249"/>
            <a:ext cx="3586163" cy="3381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DA6C2A-984D-4F4C-B2CA-C4950E30798C}"/>
              </a:ext>
            </a:extLst>
          </p:cNvPr>
          <p:cNvSpPr txBox="1"/>
          <p:nvPr/>
        </p:nvSpPr>
        <p:spPr>
          <a:xfrm>
            <a:off x="727969" y="5513033"/>
            <a:ext cx="25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USA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B008FD-3E6D-4333-8E22-7A0AD0FA145C}"/>
              </a:ext>
            </a:extLst>
          </p:cNvPr>
          <p:cNvSpPr txBox="1"/>
          <p:nvPr/>
        </p:nvSpPr>
        <p:spPr>
          <a:xfrm>
            <a:off x="4651899" y="5528121"/>
            <a:ext cx="204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GBR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8F2A38-6154-45B5-A838-32BFE4ACC618}"/>
              </a:ext>
            </a:extLst>
          </p:cNvPr>
          <p:cNvSpPr txBox="1"/>
          <p:nvPr/>
        </p:nvSpPr>
        <p:spPr>
          <a:xfrm>
            <a:off x="9001957" y="5528121"/>
            <a:ext cx="166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CAN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8574" y="577048"/>
            <a:ext cx="3412038" cy="2752407"/>
          </a:xfrm>
        </p:spPr>
        <p:txBody>
          <a:bodyPr vert="horz" lIns="91440" tIns="45720" rIns="91440" bIns="0" rtlCol="0" anchor="b">
            <a:noAutofit/>
          </a:bodyPr>
          <a:lstStyle/>
          <a:p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 of total investments (globally) in venture, seed, and private equity, and the average amount of investment in each funding type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840A9C5E-168E-49EC-9B3B-7C4D768CD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152525"/>
            <a:ext cx="6282919" cy="383857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9301" y="1278460"/>
            <a:ext cx="2823919" cy="2065269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US" sz="3600" dirty="0"/>
              <a:t> </a:t>
            </a:r>
            <a:r>
              <a:rPr lang="en-US" sz="3600" cap="none" dirty="0"/>
              <a:t>T</a:t>
            </a:r>
            <a:r>
              <a:rPr lang="en-US" cap="none" dirty="0"/>
              <a:t>op 9 countries against the total amount of investments of funding type.</a:t>
            </a:r>
            <a:endParaRPr lang="en-US"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5F54E7AF-F006-4E83-8729-8F4437D9F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37177" y="1116345"/>
            <a:ext cx="5445312" cy="386617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6" name="Picture 12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14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6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530099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top 3 sectors</a:t>
            </a:r>
            <a:r>
              <a:rPr lang="en-US" dirty="0"/>
              <a:t> of the </a:t>
            </a:r>
            <a:r>
              <a:rPr lang="en-US" b="1" dirty="0"/>
              <a:t>top 3 countries</a:t>
            </a:r>
            <a:endParaRPr lang="en-US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644F3691-679A-4E69-B830-FC6EB4992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7868" y="1944212"/>
            <a:ext cx="10804123" cy="293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292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Times New Roman</vt:lpstr>
      <vt:lpstr>Wingdings</vt:lpstr>
      <vt:lpstr>Gallery</vt:lpstr>
      <vt:lpstr>SpArk Funds,INVESTMENT CASE STUDY   SUBMISSION </vt:lpstr>
      <vt:lpstr> Abstract :</vt:lpstr>
      <vt:lpstr>PowerPoint Presentation</vt:lpstr>
      <vt:lpstr> </vt:lpstr>
      <vt:lpstr>Country Analysis :</vt:lpstr>
      <vt:lpstr>top 3 sectors of the top 3 countries </vt:lpstr>
      <vt:lpstr>Fraction of total investments (globally) in venture, seed, and private equity, and the average amount of investment in each funding type. </vt:lpstr>
      <vt:lpstr> Top 9 countries against the total amount of investments of funding type.</vt:lpstr>
      <vt:lpstr>top 3 sectors of the top 3 countries</vt:lpstr>
      <vt:lpstr> Inference: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Funds ,INVESTMENT CASE STUDY   SUBMISSION </dc:title>
  <dc:creator>Mandulkar, Payal (GE Healthcare)</dc:creator>
  <cp:lastModifiedBy>Payal Mandulkar</cp:lastModifiedBy>
  <cp:revision>6</cp:revision>
  <dcterms:created xsi:type="dcterms:W3CDTF">2019-04-08T16:56:51Z</dcterms:created>
  <dcterms:modified xsi:type="dcterms:W3CDTF">2019-04-08T17:17:31Z</dcterms:modified>
</cp:coreProperties>
</file>