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8" r:id="rId2"/>
    <p:sldId id="288" r:id="rId3"/>
    <p:sldId id="299" r:id="rId4"/>
    <p:sldId id="257" r:id="rId5"/>
    <p:sldId id="284" r:id="rId6"/>
    <p:sldId id="309" r:id="rId7"/>
    <p:sldId id="259" r:id="rId8"/>
    <p:sldId id="268" r:id="rId9"/>
    <p:sldId id="300" r:id="rId10"/>
    <p:sldId id="291" r:id="rId11"/>
    <p:sldId id="281" r:id="rId12"/>
    <p:sldId id="312" r:id="rId13"/>
    <p:sldId id="292" r:id="rId14"/>
    <p:sldId id="313" r:id="rId15"/>
    <p:sldId id="293" r:id="rId16"/>
    <p:sldId id="305" r:id="rId17"/>
    <p:sldId id="303" r:id="rId18"/>
    <p:sldId id="302" r:id="rId19"/>
    <p:sldId id="266" r:id="rId20"/>
    <p:sldId id="298" r:id="rId21"/>
    <p:sldId id="307" r:id="rId22"/>
    <p:sldId id="297" r:id="rId23"/>
    <p:sldId id="304" r:id="rId24"/>
    <p:sldId id="301" r:id="rId25"/>
    <p:sldId id="308"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a:srgbClr val="CC3300"/>
    <a:srgbClr val="D6AD00"/>
    <a:srgbClr val="820019"/>
    <a:srgbClr val="D00000"/>
    <a:srgbClr val="FF9393"/>
    <a:srgbClr val="B40000"/>
    <a:srgbClr val="6B82A1"/>
    <a:srgbClr val="A9BFCF"/>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6" autoAdjust="0"/>
    <p:restoredTop sz="94660"/>
  </p:normalViewPr>
  <p:slideViewPr>
    <p:cSldViewPr snapToGrid="0">
      <p:cViewPr varScale="1">
        <p:scale>
          <a:sx n="116" d="100"/>
          <a:sy n="116" d="100"/>
        </p:scale>
        <p:origin x="710" y="77"/>
      </p:cViewPr>
      <p:guideLst/>
    </p:cSldViewPr>
  </p:slideViewPr>
  <p:notesTextViewPr>
    <p:cViewPr>
      <p:scale>
        <a:sx n="400" d="100"/>
        <a:sy n="400" d="100"/>
      </p:scale>
      <p:origin x="0" y="0"/>
    </p:cViewPr>
  </p:notesText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3003902106</a:t>
            </a:r>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bis Dezember 2024</a:t>
            </a:r>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87DE80-C9B3-4B7F-BCCA-55D4877CA214}" type="slidenum">
              <a:rPr lang="de-DE" smtClean="0"/>
              <a:t>‹#›</a:t>
            </a:fld>
            <a:endParaRPr lang="de-DE"/>
          </a:p>
        </p:txBody>
      </p:sp>
    </p:spTree>
    <p:extLst>
      <p:ext uri="{BB962C8B-B14F-4D97-AF65-F5344CB8AC3E}">
        <p14:creationId xmlns:p14="http://schemas.microsoft.com/office/powerpoint/2010/main" val="14824120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3003902106</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bis Dezember 2024</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D05BB-D16B-414B-8F01-9290EEFD4998}" type="slidenum">
              <a:rPr lang="en-US" smtClean="0"/>
              <a:t>‹#›</a:t>
            </a:fld>
            <a:endParaRPr lang="en-US"/>
          </a:p>
        </p:txBody>
      </p:sp>
    </p:spTree>
    <p:extLst>
      <p:ext uri="{BB962C8B-B14F-4D97-AF65-F5344CB8AC3E}">
        <p14:creationId xmlns:p14="http://schemas.microsoft.com/office/powerpoint/2010/main" val="28863555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3214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1594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D902F-99AD-CF33-E998-18EBD19BF2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832471-E4F8-B878-386B-DC61346B1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DF9600-3999-6D0F-9DAB-2A2514D4DD1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66952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7718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9422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266202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93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810788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594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571860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349175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36AE1-4D41-6215-DEF6-4B71DFD9F4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1DF714-7AD1-CB58-6E92-3238501DE7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F9AF62-0F1F-A0EB-2DD6-D52E2F20FFF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2087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2261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9310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04D76-AD79-3813-9CAF-7A52695B8D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1B793C-4572-7338-5EE9-D74429BFCB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F6BB8-CA7E-1E90-2CE9-57FEEA2460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841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8BBD-1E97-EC0B-581C-4E9CFA801D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71A3B5-76B9-F67B-E434-BE2F83C8DD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8E0879-F969-882F-4C5B-9E8CEE5E9F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9DCD3D2-1D78-7D73-DB28-A647B00E01EE}"/>
              </a:ext>
            </a:extLst>
          </p:cNvPr>
          <p:cNvSpPr>
            <a:spLocks noGrp="1"/>
          </p:cNvSpPr>
          <p:nvPr>
            <p:ph type="ftr" sz="quarter" idx="11"/>
          </p:nvPr>
        </p:nvSpPr>
        <p:spPr/>
        <p:txBody>
          <a:bodyPr/>
          <a:lstStyle/>
          <a:p>
            <a:r>
              <a:rPr lang="en-US"/>
              <a:t>Scality Ring</a:t>
            </a:r>
          </a:p>
        </p:txBody>
      </p:sp>
      <p:sp>
        <p:nvSpPr>
          <p:cNvPr id="6" name="Slide Number Placeholder 5">
            <a:extLst>
              <a:ext uri="{FF2B5EF4-FFF2-40B4-BE49-F238E27FC236}">
                <a16:creationId xmlns:a16="http://schemas.microsoft.com/office/drawing/2014/main" id="{9ED233C7-EB67-6069-C2D2-80F734C20DDC}"/>
              </a:ext>
            </a:extLst>
          </p:cNvPr>
          <p:cNvSpPr>
            <a:spLocks noGrp="1"/>
          </p:cNvSpPr>
          <p:nvPr>
            <p:ph type="sldNum" sz="quarter" idx="12"/>
          </p:nvPr>
        </p:nvSpPr>
        <p:spPr/>
        <p:txBody>
          <a:bodyPr/>
          <a:lstStyle/>
          <a:p>
            <a:fld id="{9EE4AB8A-B43F-4595-8D63-70B86FA2E0BD}" type="slidenum">
              <a:rPr lang="en-US" smtClean="0"/>
              <a:t>‹#›</a:t>
            </a:fld>
            <a:endParaRPr lang="en-US"/>
          </a:p>
        </p:txBody>
      </p:sp>
    </p:spTree>
    <p:extLst>
      <p:ext uri="{BB962C8B-B14F-4D97-AF65-F5344CB8AC3E}">
        <p14:creationId xmlns:p14="http://schemas.microsoft.com/office/powerpoint/2010/main" val="419368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9A3-AF8C-811C-12EF-568F7C6DBF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D0CE72-4DFB-CB69-88CF-F78A1E79C4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9A8E4-41C3-AD92-06D4-DF33DE36832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2B428D3-4B25-BE3C-168C-78F440C92187}"/>
              </a:ext>
            </a:extLst>
          </p:cNvPr>
          <p:cNvSpPr>
            <a:spLocks noGrp="1"/>
          </p:cNvSpPr>
          <p:nvPr>
            <p:ph type="ftr" sz="quarter" idx="11"/>
          </p:nvPr>
        </p:nvSpPr>
        <p:spPr/>
        <p:txBody>
          <a:bodyPr/>
          <a:lstStyle/>
          <a:p>
            <a:r>
              <a:rPr lang="en-US"/>
              <a:t>Scality Ring</a:t>
            </a:r>
          </a:p>
        </p:txBody>
      </p:sp>
      <p:sp>
        <p:nvSpPr>
          <p:cNvPr id="6" name="Slide Number Placeholder 5">
            <a:extLst>
              <a:ext uri="{FF2B5EF4-FFF2-40B4-BE49-F238E27FC236}">
                <a16:creationId xmlns:a16="http://schemas.microsoft.com/office/drawing/2014/main" id="{5AF4956C-1182-EBD3-071F-361A5A0D9839}"/>
              </a:ext>
            </a:extLst>
          </p:cNvPr>
          <p:cNvSpPr>
            <a:spLocks noGrp="1"/>
          </p:cNvSpPr>
          <p:nvPr>
            <p:ph type="sldNum" sz="quarter" idx="12"/>
          </p:nvPr>
        </p:nvSpPr>
        <p:spPr/>
        <p:txBody>
          <a:bodyPr/>
          <a:lstStyle/>
          <a:p>
            <a:fld id="{9EE4AB8A-B43F-4595-8D63-70B86FA2E0BD}" type="slidenum">
              <a:rPr lang="en-US" smtClean="0"/>
              <a:t>‹#›</a:t>
            </a:fld>
            <a:endParaRPr lang="en-US"/>
          </a:p>
        </p:txBody>
      </p:sp>
    </p:spTree>
    <p:extLst>
      <p:ext uri="{BB962C8B-B14F-4D97-AF65-F5344CB8AC3E}">
        <p14:creationId xmlns:p14="http://schemas.microsoft.com/office/powerpoint/2010/main" val="341636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43808-AEC9-44CD-3F1E-D274F40D16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253825-324B-A248-787D-FDC692091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52464-EBB3-B438-CD52-51EFE36377B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DD906FB-DC0C-830A-5E6E-AE98FCAC0E34}"/>
              </a:ext>
            </a:extLst>
          </p:cNvPr>
          <p:cNvSpPr>
            <a:spLocks noGrp="1"/>
          </p:cNvSpPr>
          <p:nvPr>
            <p:ph type="ftr" sz="quarter" idx="11"/>
          </p:nvPr>
        </p:nvSpPr>
        <p:spPr/>
        <p:txBody>
          <a:bodyPr/>
          <a:lstStyle/>
          <a:p>
            <a:r>
              <a:rPr lang="en-US"/>
              <a:t>Scality Ring</a:t>
            </a:r>
          </a:p>
        </p:txBody>
      </p:sp>
      <p:sp>
        <p:nvSpPr>
          <p:cNvPr id="6" name="Slide Number Placeholder 5">
            <a:extLst>
              <a:ext uri="{FF2B5EF4-FFF2-40B4-BE49-F238E27FC236}">
                <a16:creationId xmlns:a16="http://schemas.microsoft.com/office/drawing/2014/main" id="{D1FC8B18-542F-7009-9860-8DFB9E565619}"/>
              </a:ext>
            </a:extLst>
          </p:cNvPr>
          <p:cNvSpPr>
            <a:spLocks noGrp="1"/>
          </p:cNvSpPr>
          <p:nvPr>
            <p:ph type="sldNum" sz="quarter" idx="12"/>
          </p:nvPr>
        </p:nvSpPr>
        <p:spPr/>
        <p:txBody>
          <a:bodyPr/>
          <a:lstStyle/>
          <a:p>
            <a:fld id="{9EE4AB8A-B43F-4595-8D63-70B86FA2E0BD}" type="slidenum">
              <a:rPr lang="en-US" smtClean="0"/>
              <a:t>‹#›</a:t>
            </a:fld>
            <a:endParaRPr lang="en-US"/>
          </a:p>
        </p:txBody>
      </p:sp>
    </p:spTree>
    <p:extLst>
      <p:ext uri="{BB962C8B-B14F-4D97-AF65-F5344CB8AC3E}">
        <p14:creationId xmlns:p14="http://schemas.microsoft.com/office/powerpoint/2010/main" val="154429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FFFD-8D68-078A-00C8-A54E18ED0A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72A76D-E932-6E48-1386-8C05E7EDA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000A3-7155-1E7D-078D-9FB6737E013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3BC1046-C701-A4A7-E088-15B5D83CD471}"/>
              </a:ext>
            </a:extLst>
          </p:cNvPr>
          <p:cNvSpPr>
            <a:spLocks noGrp="1"/>
          </p:cNvSpPr>
          <p:nvPr>
            <p:ph type="ftr" sz="quarter" idx="11"/>
          </p:nvPr>
        </p:nvSpPr>
        <p:spPr/>
        <p:txBody>
          <a:bodyPr/>
          <a:lstStyle/>
          <a:p>
            <a:r>
              <a:rPr lang="en-US"/>
              <a:t>Scality Ring</a:t>
            </a:r>
          </a:p>
        </p:txBody>
      </p:sp>
      <p:sp>
        <p:nvSpPr>
          <p:cNvPr id="6" name="Slide Number Placeholder 5">
            <a:extLst>
              <a:ext uri="{FF2B5EF4-FFF2-40B4-BE49-F238E27FC236}">
                <a16:creationId xmlns:a16="http://schemas.microsoft.com/office/drawing/2014/main" id="{DA1FC81C-2A14-6FF1-8A9C-01557B80A839}"/>
              </a:ext>
            </a:extLst>
          </p:cNvPr>
          <p:cNvSpPr>
            <a:spLocks noGrp="1"/>
          </p:cNvSpPr>
          <p:nvPr>
            <p:ph type="sldNum" sz="quarter" idx="12"/>
          </p:nvPr>
        </p:nvSpPr>
        <p:spPr/>
        <p:txBody>
          <a:bodyPr/>
          <a:lstStyle/>
          <a:p>
            <a:fld id="{9EE4AB8A-B43F-4595-8D63-70B86FA2E0BD}" type="slidenum">
              <a:rPr lang="en-US" smtClean="0"/>
              <a:t>‹#›</a:t>
            </a:fld>
            <a:endParaRPr lang="en-US"/>
          </a:p>
        </p:txBody>
      </p:sp>
    </p:spTree>
    <p:extLst>
      <p:ext uri="{BB962C8B-B14F-4D97-AF65-F5344CB8AC3E}">
        <p14:creationId xmlns:p14="http://schemas.microsoft.com/office/powerpoint/2010/main" val="234279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6188-0C19-80DB-D2C2-2C8510BC99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80CEA0-01BD-D04E-28B7-C09D7B9FE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55A56B-5949-772E-DA74-023FB14C7EE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ADAD71A-E427-B4FE-CE5F-08816C6E41BA}"/>
              </a:ext>
            </a:extLst>
          </p:cNvPr>
          <p:cNvSpPr>
            <a:spLocks noGrp="1"/>
          </p:cNvSpPr>
          <p:nvPr>
            <p:ph type="ftr" sz="quarter" idx="11"/>
          </p:nvPr>
        </p:nvSpPr>
        <p:spPr/>
        <p:txBody>
          <a:bodyPr/>
          <a:lstStyle/>
          <a:p>
            <a:r>
              <a:rPr lang="en-US"/>
              <a:t>Scality Ring</a:t>
            </a:r>
          </a:p>
        </p:txBody>
      </p:sp>
      <p:sp>
        <p:nvSpPr>
          <p:cNvPr id="6" name="Slide Number Placeholder 5">
            <a:extLst>
              <a:ext uri="{FF2B5EF4-FFF2-40B4-BE49-F238E27FC236}">
                <a16:creationId xmlns:a16="http://schemas.microsoft.com/office/drawing/2014/main" id="{553AE5B6-E210-22E6-3117-208B327EB6DA}"/>
              </a:ext>
            </a:extLst>
          </p:cNvPr>
          <p:cNvSpPr>
            <a:spLocks noGrp="1"/>
          </p:cNvSpPr>
          <p:nvPr>
            <p:ph type="sldNum" sz="quarter" idx="12"/>
          </p:nvPr>
        </p:nvSpPr>
        <p:spPr/>
        <p:txBody>
          <a:bodyPr/>
          <a:lstStyle/>
          <a:p>
            <a:fld id="{9EE4AB8A-B43F-4595-8D63-70B86FA2E0BD}" type="slidenum">
              <a:rPr lang="en-US" smtClean="0"/>
              <a:t>‹#›</a:t>
            </a:fld>
            <a:endParaRPr lang="en-US"/>
          </a:p>
        </p:txBody>
      </p:sp>
    </p:spTree>
    <p:extLst>
      <p:ext uri="{BB962C8B-B14F-4D97-AF65-F5344CB8AC3E}">
        <p14:creationId xmlns:p14="http://schemas.microsoft.com/office/powerpoint/2010/main" val="300410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1A65-446B-98C7-EF11-DAA7C7F64A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76D28D-3CCF-CB9C-3ED2-D9B39D359F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757262-FEF0-9280-A750-B4AE1352C0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8FA6A1-E040-E149-6573-25FC6EDDA3D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727692D-58D9-51A2-3BD1-2E69F72EF0BB}"/>
              </a:ext>
            </a:extLst>
          </p:cNvPr>
          <p:cNvSpPr>
            <a:spLocks noGrp="1"/>
          </p:cNvSpPr>
          <p:nvPr>
            <p:ph type="ftr" sz="quarter" idx="11"/>
          </p:nvPr>
        </p:nvSpPr>
        <p:spPr/>
        <p:txBody>
          <a:bodyPr/>
          <a:lstStyle/>
          <a:p>
            <a:r>
              <a:rPr lang="en-US"/>
              <a:t>Scality Ring</a:t>
            </a:r>
          </a:p>
        </p:txBody>
      </p:sp>
      <p:sp>
        <p:nvSpPr>
          <p:cNvPr id="7" name="Slide Number Placeholder 6">
            <a:extLst>
              <a:ext uri="{FF2B5EF4-FFF2-40B4-BE49-F238E27FC236}">
                <a16:creationId xmlns:a16="http://schemas.microsoft.com/office/drawing/2014/main" id="{BEE50380-388C-D02C-C911-B3E19334597D}"/>
              </a:ext>
            </a:extLst>
          </p:cNvPr>
          <p:cNvSpPr>
            <a:spLocks noGrp="1"/>
          </p:cNvSpPr>
          <p:nvPr>
            <p:ph type="sldNum" sz="quarter" idx="12"/>
          </p:nvPr>
        </p:nvSpPr>
        <p:spPr/>
        <p:txBody>
          <a:bodyPr/>
          <a:lstStyle/>
          <a:p>
            <a:fld id="{9EE4AB8A-B43F-4595-8D63-70B86FA2E0BD}" type="slidenum">
              <a:rPr lang="en-US" smtClean="0"/>
              <a:t>‹#›</a:t>
            </a:fld>
            <a:endParaRPr lang="en-US"/>
          </a:p>
        </p:txBody>
      </p:sp>
    </p:spTree>
    <p:extLst>
      <p:ext uri="{BB962C8B-B14F-4D97-AF65-F5344CB8AC3E}">
        <p14:creationId xmlns:p14="http://schemas.microsoft.com/office/powerpoint/2010/main" val="111287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8157-766B-9D78-4D65-729250A42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A44A80-3A6B-41F3-0278-BC5639067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24A812-54A0-7E98-C154-E20FB99552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3658DF-8BDC-1D10-0465-E60543F2C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3A856C-A8BB-A21A-7CBC-3EDA5B9B23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B2F0D-84C8-78C7-3539-5C8DE75D273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8846159B-FD55-6681-69DC-8F3F83D37739}"/>
              </a:ext>
            </a:extLst>
          </p:cNvPr>
          <p:cNvSpPr>
            <a:spLocks noGrp="1"/>
          </p:cNvSpPr>
          <p:nvPr>
            <p:ph type="ftr" sz="quarter" idx="11"/>
          </p:nvPr>
        </p:nvSpPr>
        <p:spPr/>
        <p:txBody>
          <a:bodyPr/>
          <a:lstStyle/>
          <a:p>
            <a:r>
              <a:rPr lang="en-US"/>
              <a:t>Scality Ring</a:t>
            </a:r>
          </a:p>
        </p:txBody>
      </p:sp>
      <p:sp>
        <p:nvSpPr>
          <p:cNvPr id="9" name="Slide Number Placeholder 8">
            <a:extLst>
              <a:ext uri="{FF2B5EF4-FFF2-40B4-BE49-F238E27FC236}">
                <a16:creationId xmlns:a16="http://schemas.microsoft.com/office/drawing/2014/main" id="{583BA0E0-05BB-8036-7477-21D1E2099EB5}"/>
              </a:ext>
            </a:extLst>
          </p:cNvPr>
          <p:cNvSpPr>
            <a:spLocks noGrp="1"/>
          </p:cNvSpPr>
          <p:nvPr>
            <p:ph type="sldNum" sz="quarter" idx="12"/>
          </p:nvPr>
        </p:nvSpPr>
        <p:spPr/>
        <p:txBody>
          <a:bodyPr/>
          <a:lstStyle/>
          <a:p>
            <a:fld id="{9EE4AB8A-B43F-4595-8D63-70B86FA2E0BD}" type="slidenum">
              <a:rPr lang="en-US" smtClean="0"/>
              <a:t>‹#›</a:t>
            </a:fld>
            <a:endParaRPr lang="en-US"/>
          </a:p>
        </p:txBody>
      </p:sp>
    </p:spTree>
    <p:extLst>
      <p:ext uri="{BB962C8B-B14F-4D97-AF65-F5344CB8AC3E}">
        <p14:creationId xmlns:p14="http://schemas.microsoft.com/office/powerpoint/2010/main" val="193912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B07F-4252-5E50-8370-037BFEEE31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4D9D60-D9F1-A4B6-87CC-3E1388BDE54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EC09B100-32C6-D2F0-3831-8C2CCFB513F2}"/>
              </a:ext>
            </a:extLst>
          </p:cNvPr>
          <p:cNvSpPr>
            <a:spLocks noGrp="1"/>
          </p:cNvSpPr>
          <p:nvPr>
            <p:ph type="ftr" sz="quarter" idx="11"/>
          </p:nvPr>
        </p:nvSpPr>
        <p:spPr/>
        <p:txBody>
          <a:bodyPr/>
          <a:lstStyle/>
          <a:p>
            <a:r>
              <a:rPr lang="en-US"/>
              <a:t>Scality Ring</a:t>
            </a:r>
          </a:p>
        </p:txBody>
      </p:sp>
      <p:sp>
        <p:nvSpPr>
          <p:cNvPr id="5" name="Slide Number Placeholder 4">
            <a:extLst>
              <a:ext uri="{FF2B5EF4-FFF2-40B4-BE49-F238E27FC236}">
                <a16:creationId xmlns:a16="http://schemas.microsoft.com/office/drawing/2014/main" id="{8815670D-C260-D0E2-54B7-9CCC43D6F364}"/>
              </a:ext>
            </a:extLst>
          </p:cNvPr>
          <p:cNvSpPr>
            <a:spLocks noGrp="1"/>
          </p:cNvSpPr>
          <p:nvPr>
            <p:ph type="sldNum" sz="quarter" idx="12"/>
          </p:nvPr>
        </p:nvSpPr>
        <p:spPr/>
        <p:txBody>
          <a:bodyPr/>
          <a:lstStyle/>
          <a:p>
            <a:fld id="{9EE4AB8A-B43F-4595-8D63-70B86FA2E0BD}" type="slidenum">
              <a:rPr lang="en-US" smtClean="0"/>
              <a:t>‹#›</a:t>
            </a:fld>
            <a:endParaRPr lang="en-US"/>
          </a:p>
        </p:txBody>
      </p:sp>
    </p:spTree>
    <p:extLst>
      <p:ext uri="{BB962C8B-B14F-4D97-AF65-F5344CB8AC3E}">
        <p14:creationId xmlns:p14="http://schemas.microsoft.com/office/powerpoint/2010/main" val="136003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30CCAF-611C-5724-935C-C5CFD8688E2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5AAAC7F0-8673-45B7-0A31-6BD9771BA38C}"/>
              </a:ext>
            </a:extLst>
          </p:cNvPr>
          <p:cNvSpPr>
            <a:spLocks noGrp="1"/>
          </p:cNvSpPr>
          <p:nvPr>
            <p:ph type="ftr" sz="quarter" idx="11"/>
          </p:nvPr>
        </p:nvSpPr>
        <p:spPr/>
        <p:txBody>
          <a:bodyPr/>
          <a:lstStyle/>
          <a:p>
            <a:r>
              <a:rPr lang="en-US"/>
              <a:t>Scality Ring</a:t>
            </a:r>
          </a:p>
        </p:txBody>
      </p:sp>
      <p:sp>
        <p:nvSpPr>
          <p:cNvPr id="4" name="Slide Number Placeholder 3">
            <a:extLst>
              <a:ext uri="{FF2B5EF4-FFF2-40B4-BE49-F238E27FC236}">
                <a16:creationId xmlns:a16="http://schemas.microsoft.com/office/drawing/2014/main" id="{26791174-E609-D416-B9D9-01A4AE7D32B7}"/>
              </a:ext>
            </a:extLst>
          </p:cNvPr>
          <p:cNvSpPr>
            <a:spLocks noGrp="1"/>
          </p:cNvSpPr>
          <p:nvPr>
            <p:ph type="sldNum" sz="quarter" idx="12"/>
          </p:nvPr>
        </p:nvSpPr>
        <p:spPr/>
        <p:txBody>
          <a:bodyPr/>
          <a:lstStyle/>
          <a:p>
            <a:fld id="{9EE4AB8A-B43F-4595-8D63-70B86FA2E0BD}" type="slidenum">
              <a:rPr lang="en-US" smtClean="0"/>
              <a:t>‹#›</a:t>
            </a:fld>
            <a:endParaRPr lang="en-US"/>
          </a:p>
        </p:txBody>
      </p:sp>
    </p:spTree>
    <p:extLst>
      <p:ext uri="{BB962C8B-B14F-4D97-AF65-F5344CB8AC3E}">
        <p14:creationId xmlns:p14="http://schemas.microsoft.com/office/powerpoint/2010/main" val="15670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49E4-D877-A299-4DFA-AE921A20D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A0735-4AA6-29C7-C6F0-5F8573495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B2C73B-8B98-4642-5F2B-7E760AC66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7A93A-EA59-33A9-BD3A-4E2CDC942D8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97276A3-D0B9-2CDF-6984-305CF3D8F7CF}"/>
              </a:ext>
            </a:extLst>
          </p:cNvPr>
          <p:cNvSpPr>
            <a:spLocks noGrp="1"/>
          </p:cNvSpPr>
          <p:nvPr>
            <p:ph type="ftr" sz="quarter" idx="11"/>
          </p:nvPr>
        </p:nvSpPr>
        <p:spPr/>
        <p:txBody>
          <a:bodyPr/>
          <a:lstStyle/>
          <a:p>
            <a:r>
              <a:rPr lang="en-US"/>
              <a:t>Scality Ring</a:t>
            </a:r>
          </a:p>
        </p:txBody>
      </p:sp>
      <p:sp>
        <p:nvSpPr>
          <p:cNvPr id="7" name="Slide Number Placeholder 6">
            <a:extLst>
              <a:ext uri="{FF2B5EF4-FFF2-40B4-BE49-F238E27FC236}">
                <a16:creationId xmlns:a16="http://schemas.microsoft.com/office/drawing/2014/main" id="{0249E4DE-8B80-EDBC-B5A2-87BF1D017E36}"/>
              </a:ext>
            </a:extLst>
          </p:cNvPr>
          <p:cNvSpPr>
            <a:spLocks noGrp="1"/>
          </p:cNvSpPr>
          <p:nvPr>
            <p:ph type="sldNum" sz="quarter" idx="12"/>
          </p:nvPr>
        </p:nvSpPr>
        <p:spPr/>
        <p:txBody>
          <a:bodyPr/>
          <a:lstStyle/>
          <a:p>
            <a:fld id="{9EE4AB8A-B43F-4595-8D63-70B86FA2E0BD}" type="slidenum">
              <a:rPr lang="en-US" smtClean="0"/>
              <a:t>‹#›</a:t>
            </a:fld>
            <a:endParaRPr lang="en-US"/>
          </a:p>
        </p:txBody>
      </p:sp>
    </p:spTree>
    <p:extLst>
      <p:ext uri="{BB962C8B-B14F-4D97-AF65-F5344CB8AC3E}">
        <p14:creationId xmlns:p14="http://schemas.microsoft.com/office/powerpoint/2010/main" val="187780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A486-C3BE-5871-6BF3-ABE77F71A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9DF07-F1AF-80DE-0B16-891604F55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F9BA67-C0D0-2588-C68F-FEFE29154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5CB75-045C-A33D-5D8C-1155E6CD86F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0E47FE3-7EF3-FAAE-CFF5-21FC04348221}"/>
              </a:ext>
            </a:extLst>
          </p:cNvPr>
          <p:cNvSpPr>
            <a:spLocks noGrp="1"/>
          </p:cNvSpPr>
          <p:nvPr>
            <p:ph type="ftr" sz="quarter" idx="11"/>
          </p:nvPr>
        </p:nvSpPr>
        <p:spPr/>
        <p:txBody>
          <a:bodyPr/>
          <a:lstStyle/>
          <a:p>
            <a:r>
              <a:rPr lang="en-US"/>
              <a:t>Scality Ring</a:t>
            </a:r>
          </a:p>
        </p:txBody>
      </p:sp>
      <p:sp>
        <p:nvSpPr>
          <p:cNvPr id="7" name="Slide Number Placeholder 6">
            <a:extLst>
              <a:ext uri="{FF2B5EF4-FFF2-40B4-BE49-F238E27FC236}">
                <a16:creationId xmlns:a16="http://schemas.microsoft.com/office/drawing/2014/main" id="{8CB1852E-0ADB-0906-3114-FF95F86607C9}"/>
              </a:ext>
            </a:extLst>
          </p:cNvPr>
          <p:cNvSpPr>
            <a:spLocks noGrp="1"/>
          </p:cNvSpPr>
          <p:nvPr>
            <p:ph type="sldNum" sz="quarter" idx="12"/>
          </p:nvPr>
        </p:nvSpPr>
        <p:spPr/>
        <p:txBody>
          <a:bodyPr/>
          <a:lstStyle/>
          <a:p>
            <a:fld id="{9EE4AB8A-B43F-4595-8D63-70B86FA2E0BD}" type="slidenum">
              <a:rPr lang="en-US" smtClean="0"/>
              <a:t>‹#›</a:t>
            </a:fld>
            <a:endParaRPr lang="en-US"/>
          </a:p>
        </p:txBody>
      </p:sp>
    </p:spTree>
    <p:extLst>
      <p:ext uri="{BB962C8B-B14F-4D97-AF65-F5344CB8AC3E}">
        <p14:creationId xmlns:p14="http://schemas.microsoft.com/office/powerpoint/2010/main" val="172554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5B1DE-8DFB-BBF3-5A7D-5D6302CF4E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51968D-13F9-EB5E-6697-2FDC8F8FF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812AA-9B9E-D870-5FDB-F7FBAF98E8E9}"/>
              </a:ext>
            </a:extLst>
          </p:cNvPr>
          <p:cNvSpPr>
            <a:spLocks noGrp="1"/>
          </p:cNvSpPr>
          <p:nvPr>
            <p:ph type="dt" sz="half" idx="2"/>
          </p:nvPr>
        </p:nvSpPr>
        <p:spPr>
          <a:xfrm>
            <a:off x="139486" y="6028842"/>
            <a:ext cx="2045776" cy="692634"/>
          </a:xfrm>
          <a:prstGeom prst="rect">
            <a:avLst/>
          </a:prstGeom>
        </p:spPr>
        <p:txBody>
          <a:bodyPr vert="horz" lIns="91440" tIns="45720" rIns="91440" bIns="45720" rtlCol="0" anchor="ctr"/>
          <a:lstStyle>
            <a:lvl1pPr algn="l">
              <a:defRPr sz="800">
                <a:solidFill>
                  <a:schemeClr val="bg1">
                    <a:lumMod val="75000"/>
                  </a:schemeClr>
                </a:solidFill>
              </a:defRPr>
            </a:lvl1pPr>
          </a:lstStyle>
          <a:p>
            <a:pPr eaLnBrk="0" fontAlgn="base" hangingPunct="0">
              <a:spcBef>
                <a:spcPct val="0"/>
              </a:spcBef>
              <a:spcAft>
                <a:spcPct val="0"/>
              </a:spcAft>
            </a:pPr>
            <a:endParaRPr lang="de-DE" altLang="de-DE" dirty="0">
              <a:latin typeface="Consolas" panose="020B0609020204030204" pitchFamily="49" charset="0"/>
            </a:endParaRPr>
          </a:p>
        </p:txBody>
      </p:sp>
      <p:sp>
        <p:nvSpPr>
          <p:cNvPr id="5" name="Footer Placeholder 4">
            <a:extLst>
              <a:ext uri="{FF2B5EF4-FFF2-40B4-BE49-F238E27FC236}">
                <a16:creationId xmlns:a16="http://schemas.microsoft.com/office/drawing/2014/main" id="{80DD84FF-C1F8-E203-DC0E-E0AD8B8DF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Scality Ring</a:t>
            </a:r>
          </a:p>
        </p:txBody>
      </p:sp>
      <p:sp>
        <p:nvSpPr>
          <p:cNvPr id="6" name="Slide Number Placeholder 5">
            <a:extLst>
              <a:ext uri="{FF2B5EF4-FFF2-40B4-BE49-F238E27FC236}">
                <a16:creationId xmlns:a16="http://schemas.microsoft.com/office/drawing/2014/main" id="{326E2DC0-057E-D415-438D-88F879B99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4AB8A-B43F-4595-8D63-70B86FA2E0BD}" type="slidenum">
              <a:rPr lang="en-US" smtClean="0"/>
              <a:t>‹#›</a:t>
            </a:fld>
            <a:endParaRPr lang="en-US"/>
          </a:p>
        </p:txBody>
      </p:sp>
    </p:spTree>
    <p:extLst>
      <p:ext uri="{BB962C8B-B14F-4D97-AF65-F5344CB8AC3E}">
        <p14:creationId xmlns:p14="http://schemas.microsoft.com/office/powerpoint/2010/main" val="3018855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816828-4D08-754D-1E55-F292B0979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8"/>
            <a:ext cx="12192000" cy="6877812"/>
          </a:xfrm>
          <a:prstGeom prst="rect">
            <a:avLst/>
          </a:prstGeom>
        </p:spPr>
      </p:pic>
      <p:sp>
        <p:nvSpPr>
          <p:cNvPr id="2" name="TextBox 1">
            <a:extLst>
              <a:ext uri="{FF2B5EF4-FFF2-40B4-BE49-F238E27FC236}">
                <a16:creationId xmlns:a16="http://schemas.microsoft.com/office/drawing/2014/main" id="{4BED08B0-918B-9BE3-C39E-6B7F338D7C17}"/>
              </a:ext>
            </a:extLst>
          </p:cNvPr>
          <p:cNvSpPr txBox="1"/>
          <p:nvPr/>
        </p:nvSpPr>
        <p:spPr>
          <a:xfrm>
            <a:off x="2100912" y="290028"/>
            <a:ext cx="7915700" cy="369332"/>
          </a:xfrm>
          <a:prstGeom prst="rect">
            <a:avLst/>
          </a:prstGeom>
          <a:noFill/>
        </p:spPr>
        <p:txBody>
          <a:bodyPr wrap="square" rtlCol="0">
            <a:spAutoFit/>
          </a:bodyPr>
          <a:lstStyle/>
          <a:p>
            <a:pPr algn="ctr"/>
            <a:r>
              <a:rPr lang="de-DE" dirty="0">
                <a:solidFill>
                  <a:schemeClr val="tx2">
                    <a:lumMod val="40000"/>
                    <a:lumOff val="60000"/>
                  </a:schemeClr>
                </a:solidFill>
              </a:rPr>
              <a:t>A</a:t>
            </a:r>
          </a:p>
        </p:txBody>
      </p:sp>
      <p:pic>
        <p:nvPicPr>
          <p:cNvPr id="4" name="Picture 3">
            <a:extLst>
              <a:ext uri="{FF2B5EF4-FFF2-40B4-BE49-F238E27FC236}">
                <a16:creationId xmlns:a16="http://schemas.microsoft.com/office/drawing/2014/main" id="{C4C35505-6B18-1A25-E1EC-8C8253D07C1F}"/>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907496" y="1345752"/>
            <a:ext cx="2377008" cy="2680454"/>
          </a:xfrm>
          <a:prstGeom prst="rect">
            <a:avLst/>
          </a:prstGeom>
        </p:spPr>
      </p:pic>
      <p:sp>
        <p:nvSpPr>
          <p:cNvPr id="7" name="Slide Number Placeholder 6">
            <a:extLst>
              <a:ext uri="{FF2B5EF4-FFF2-40B4-BE49-F238E27FC236}">
                <a16:creationId xmlns:a16="http://schemas.microsoft.com/office/drawing/2014/main" id="{FC6119AF-2071-BF2A-4BCE-4C3191A7CBE5}"/>
              </a:ext>
            </a:extLst>
          </p:cNvPr>
          <p:cNvSpPr>
            <a:spLocks noGrp="1"/>
          </p:cNvSpPr>
          <p:nvPr>
            <p:ph type="sldNum" sz="quarter" idx="12"/>
          </p:nvPr>
        </p:nvSpPr>
        <p:spPr/>
        <p:txBody>
          <a:bodyPr/>
          <a:lstStyle/>
          <a:p>
            <a:fld id="{9EE4AB8A-B43F-4595-8D63-70B86FA2E0BD}" type="slidenum">
              <a:rPr lang="en-US" smtClean="0"/>
              <a:t>1</a:t>
            </a:fld>
            <a:endParaRPr lang="en-US"/>
          </a:p>
        </p:txBody>
      </p:sp>
      <p:sp>
        <p:nvSpPr>
          <p:cNvPr id="8" name="TextBox 1">
            <a:extLst>
              <a:ext uri="{FF2B5EF4-FFF2-40B4-BE49-F238E27FC236}">
                <a16:creationId xmlns:a16="http://schemas.microsoft.com/office/drawing/2014/main" id="{4BED08B0-918B-9BE3-C39E-6B7F338D7C17}"/>
              </a:ext>
            </a:extLst>
          </p:cNvPr>
          <p:cNvSpPr txBox="1"/>
          <p:nvPr/>
        </p:nvSpPr>
        <p:spPr>
          <a:xfrm>
            <a:off x="2138150" y="4020677"/>
            <a:ext cx="7915700" cy="1458413"/>
          </a:xfrm>
          <a:prstGeom prst="rect">
            <a:avLst/>
          </a:prstGeom>
          <a:noFill/>
        </p:spPr>
        <p:txBody>
          <a:bodyPr wrap="square" rtlCol="0">
            <a:spAutoFit/>
          </a:bodyPr>
          <a:lstStyle/>
          <a:p>
            <a:pPr algn="ctr">
              <a:lnSpc>
                <a:spcPct val="150000"/>
              </a:lnSpc>
            </a:pPr>
            <a:r>
              <a:rPr lang="de-DE" sz="6600" dirty="0">
                <a:solidFill>
                  <a:srgbClr val="668EAC"/>
                </a:solidFill>
              </a:rPr>
              <a:t>Scality Ring</a:t>
            </a:r>
          </a:p>
        </p:txBody>
      </p:sp>
    </p:spTree>
    <p:extLst>
      <p:ext uri="{BB962C8B-B14F-4D97-AF65-F5344CB8AC3E}">
        <p14:creationId xmlns:p14="http://schemas.microsoft.com/office/powerpoint/2010/main" val="52608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CD1777-E6DD-4E9E-6E56-25A76FAD08DC}"/>
              </a:ext>
            </a:extLst>
          </p:cNvPr>
          <p:cNvSpPr>
            <a:spLocks noGrp="1"/>
          </p:cNvSpPr>
          <p:nvPr>
            <p:ph type="sldNum" sz="quarter" idx="12"/>
          </p:nvPr>
        </p:nvSpPr>
        <p:spPr/>
        <p:txBody>
          <a:bodyPr/>
          <a:lstStyle/>
          <a:p>
            <a:fld id="{9EE4AB8A-B43F-4595-8D63-70B86FA2E0BD}" type="slidenum">
              <a:rPr lang="en-US" smtClean="0"/>
              <a:t>10</a:t>
            </a:fld>
            <a:endParaRPr lang="en-US"/>
          </a:p>
        </p:txBody>
      </p:sp>
      <p:pic>
        <p:nvPicPr>
          <p:cNvPr id="4" name="Picture 3">
            <a:extLst>
              <a:ext uri="{FF2B5EF4-FFF2-40B4-BE49-F238E27FC236}">
                <a16:creationId xmlns:a16="http://schemas.microsoft.com/office/drawing/2014/main" id="{B46E7C0E-65B6-CB62-E227-DE2199DE2F95}"/>
              </a:ext>
            </a:extLst>
          </p:cNvPr>
          <p:cNvPicPr>
            <a:picLocks noChangeAspect="1"/>
          </p:cNvPicPr>
          <p:nvPr/>
        </p:nvPicPr>
        <p:blipFill>
          <a:blip r:embed="rId3"/>
          <a:stretch>
            <a:fillRect/>
          </a:stretch>
        </p:blipFill>
        <p:spPr>
          <a:xfrm>
            <a:off x="1205517" y="136525"/>
            <a:ext cx="9720005" cy="6621346"/>
          </a:xfrm>
          <a:prstGeom prst="rect">
            <a:avLst/>
          </a:prstGeom>
        </p:spPr>
      </p:pic>
    </p:spTree>
    <p:extLst>
      <p:ext uri="{BB962C8B-B14F-4D97-AF65-F5344CB8AC3E}">
        <p14:creationId xmlns:p14="http://schemas.microsoft.com/office/powerpoint/2010/main" val="157223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CD1777-E6DD-4E9E-6E56-25A76FAD08DC}"/>
              </a:ext>
            </a:extLst>
          </p:cNvPr>
          <p:cNvSpPr>
            <a:spLocks noGrp="1"/>
          </p:cNvSpPr>
          <p:nvPr>
            <p:ph type="sldNum" sz="quarter" idx="12"/>
          </p:nvPr>
        </p:nvSpPr>
        <p:spPr/>
        <p:txBody>
          <a:bodyPr/>
          <a:lstStyle/>
          <a:p>
            <a:fld id="{9EE4AB8A-B43F-4595-8D63-70B86FA2E0BD}" type="slidenum">
              <a:rPr lang="en-US" smtClean="0"/>
              <a:t>11</a:t>
            </a:fld>
            <a:endParaRPr lang="en-US"/>
          </a:p>
        </p:txBody>
      </p:sp>
      <p:sp>
        <p:nvSpPr>
          <p:cNvPr id="6" name="TextBox 9">
            <a:extLst>
              <a:ext uri="{FF2B5EF4-FFF2-40B4-BE49-F238E27FC236}">
                <a16:creationId xmlns:a16="http://schemas.microsoft.com/office/drawing/2014/main" id="{8B3AFD33-BEDE-B7E7-F4AA-3A46DC4982DC}"/>
              </a:ext>
            </a:extLst>
          </p:cNvPr>
          <p:cNvSpPr txBox="1"/>
          <p:nvPr/>
        </p:nvSpPr>
        <p:spPr>
          <a:xfrm>
            <a:off x="732348" y="529485"/>
            <a:ext cx="10761784" cy="769441"/>
          </a:xfrm>
          <a:prstGeom prst="rect">
            <a:avLst/>
          </a:prstGeom>
          <a:noFill/>
          <a:effectLst>
            <a:outerShdw blurRad="50800" dist="38100" dir="2700000" algn="tl" rotWithShape="0">
              <a:prstClr val="black">
                <a:alpha val="40000"/>
              </a:prstClr>
            </a:outerShdw>
          </a:effectLst>
        </p:spPr>
        <p:txBody>
          <a:bodyPr wrap="square" rtlCol="0">
            <a:spAutoFit/>
          </a:bodyPr>
          <a:lstStyle/>
          <a:p>
            <a:pPr>
              <a:defRPr/>
            </a:pPr>
            <a:r>
              <a:rPr lang="de-DE" sz="4400" dirty="0">
                <a:solidFill>
                  <a:srgbClr val="8A0000"/>
                </a:solidFill>
                <a:latin typeface="Century Gothic" panose="020B0502020202020204" pitchFamily="34" charset="0"/>
                <a:ea typeface="Inconsolata SemiExpanded Light" panose="00000509000000000000" pitchFamily="49" charset="0"/>
                <a:cs typeface="72 Monospace" panose="020B0509030603020204" pitchFamily="49" charset="0"/>
              </a:rPr>
              <a:t>2: </a:t>
            </a:r>
            <a:r>
              <a:rPr lang="de-DE" sz="4400" dirty="0">
                <a:solidFill>
                  <a:srgbClr val="8A0000"/>
                </a:solidFill>
                <a:latin typeface="Corbel" panose="020B0503020204020204" pitchFamily="34" charset="0"/>
                <a:ea typeface="Inconsolata SemiExpanded Light" panose="00000509000000000000" pitchFamily="49" charset="0"/>
                <a:cs typeface="72 Monospace" panose="020B0509030603020204" pitchFamily="49" charset="0"/>
              </a:rPr>
              <a:t>Back-End Netzwerk:</a:t>
            </a:r>
          </a:p>
        </p:txBody>
      </p:sp>
      <p:graphicFrame>
        <p:nvGraphicFramePr>
          <p:cNvPr id="8" name="Tabelle 7"/>
          <p:cNvGraphicFramePr>
            <a:graphicFrameLocks noGrp="1"/>
          </p:cNvGraphicFramePr>
          <p:nvPr>
            <p:extLst>
              <p:ext uri="{D42A27DB-BD31-4B8C-83A1-F6EECF244321}">
                <p14:modId xmlns:p14="http://schemas.microsoft.com/office/powerpoint/2010/main" val="1155271446"/>
              </p:ext>
            </p:extLst>
          </p:nvPr>
        </p:nvGraphicFramePr>
        <p:xfrm>
          <a:off x="1488899" y="1444074"/>
          <a:ext cx="9690781" cy="4912276"/>
        </p:xfrm>
        <a:graphic>
          <a:graphicData uri="http://schemas.openxmlformats.org/drawingml/2006/table">
            <a:tbl>
              <a:tblPr firstRow="1" firstCol="1" bandRow="1"/>
              <a:tblGrid>
                <a:gridCol w="848827">
                  <a:extLst>
                    <a:ext uri="{9D8B030D-6E8A-4147-A177-3AD203B41FA5}">
                      <a16:colId xmlns:a16="http://schemas.microsoft.com/office/drawing/2014/main" val="141433396"/>
                    </a:ext>
                  </a:extLst>
                </a:gridCol>
                <a:gridCol w="326867">
                  <a:extLst>
                    <a:ext uri="{9D8B030D-6E8A-4147-A177-3AD203B41FA5}">
                      <a16:colId xmlns:a16="http://schemas.microsoft.com/office/drawing/2014/main" val="3522857045"/>
                    </a:ext>
                  </a:extLst>
                </a:gridCol>
                <a:gridCol w="2569422">
                  <a:extLst>
                    <a:ext uri="{9D8B030D-6E8A-4147-A177-3AD203B41FA5}">
                      <a16:colId xmlns:a16="http://schemas.microsoft.com/office/drawing/2014/main" val="211640219"/>
                    </a:ext>
                  </a:extLst>
                </a:gridCol>
                <a:gridCol w="1303331">
                  <a:extLst>
                    <a:ext uri="{9D8B030D-6E8A-4147-A177-3AD203B41FA5}">
                      <a16:colId xmlns:a16="http://schemas.microsoft.com/office/drawing/2014/main" val="1411430654"/>
                    </a:ext>
                  </a:extLst>
                </a:gridCol>
                <a:gridCol w="1361323">
                  <a:extLst>
                    <a:ext uri="{9D8B030D-6E8A-4147-A177-3AD203B41FA5}">
                      <a16:colId xmlns:a16="http://schemas.microsoft.com/office/drawing/2014/main" val="3606303610"/>
                    </a:ext>
                  </a:extLst>
                </a:gridCol>
                <a:gridCol w="1843658">
                  <a:extLst>
                    <a:ext uri="{9D8B030D-6E8A-4147-A177-3AD203B41FA5}">
                      <a16:colId xmlns:a16="http://schemas.microsoft.com/office/drawing/2014/main" val="3134728490"/>
                    </a:ext>
                  </a:extLst>
                </a:gridCol>
                <a:gridCol w="1437353">
                  <a:extLst>
                    <a:ext uri="{9D8B030D-6E8A-4147-A177-3AD203B41FA5}">
                      <a16:colId xmlns:a16="http://schemas.microsoft.com/office/drawing/2014/main" val="1494389534"/>
                    </a:ext>
                  </a:extLst>
                </a:gridCol>
              </a:tblGrid>
              <a:tr h="475382">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Portname in </a:t>
                      </a:r>
                      <a:r>
                        <a:rPr lang="de-DE"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CMDB</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FQDN</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IP-Adresse</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Speed</a:t>
                      </a:r>
                    </a:p>
                    <a:p>
                      <a:pPr algn="ctr">
                        <a:lnSpc>
                          <a:spcPct val="107000"/>
                        </a:lnSpc>
                        <a:spcAft>
                          <a:spcPts val="0"/>
                        </a:spcAft>
                      </a:pPr>
                      <a:r>
                        <a:rPr lang="de-DE" sz="1100" b="1" dirty="0">
                          <a:solidFill>
                            <a:srgbClr val="540000"/>
                          </a:solidFill>
                          <a:effectLst/>
                          <a:latin typeface="Calibri" panose="020F0502020204030204" pitchFamily="34" charset="0"/>
                          <a:ea typeface="Times New Roman" panose="02020603050405020304" pitchFamily="18" charset="0"/>
                          <a:cs typeface="Calibri" panose="020F0502020204030204" pitchFamily="34" charset="0"/>
                        </a:rPr>
                        <a:t>[</a:t>
                      </a:r>
                      <a:r>
                        <a:rPr lang="de-DE" sz="1100" dirty="0">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bond</a:t>
                      </a:r>
                      <a:r>
                        <a:rPr lang="de-DE" sz="1100" b="1" dirty="0">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X</a:t>
                      </a:r>
                      <a:r>
                        <a:rPr lang="de-DE" sz="1100" b="1" dirty="0">
                          <a:solidFill>
                            <a:srgbClr val="540000"/>
                          </a:solidFill>
                          <a:effectLst/>
                          <a:latin typeface="Calibri" panose="020F0502020204030204" pitchFamily="34" charset="0"/>
                          <a:ea typeface="Times New Roman" panose="02020603050405020304" pitchFamily="18" charset="0"/>
                          <a:cs typeface="Calibri" panose="020F0502020204030204" pitchFamily="34" charset="0"/>
                        </a:rPr>
                        <a:t>]</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Portname in </a:t>
                      </a:r>
                      <a:r>
                        <a:rPr lang="de-DE"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Checkmk</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Verbindungsmodus</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extLst>
                  <a:ext uri="{0D108BD9-81ED-4DB2-BD59-A6C34878D82A}">
                    <a16:rowId xmlns:a16="http://schemas.microsoft.com/office/drawing/2014/main" val="150783199"/>
                  </a:ext>
                </a:extLst>
              </a:tr>
              <a:tr h="316921">
                <a:tc rowSpan="12">
                  <a:txBody>
                    <a:bodyPr/>
                    <a:lstStyle/>
                    <a:p>
                      <a:pPr algn="ctr">
                        <a:lnSpc>
                          <a:spcPct val="107000"/>
                        </a:lnSpc>
                        <a:spcAft>
                          <a:spcPts val="0"/>
                        </a:spcAft>
                      </a:pPr>
                      <a:r>
                        <a:rPr lang="en-US"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Physisch</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52779050"/>
                  </a:ext>
                </a:extLst>
              </a:tr>
              <a:tr h="316921">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785608732"/>
                  </a:ext>
                </a:extLst>
              </a:tr>
              <a:tr h="316921">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0014280"/>
                  </a:ext>
                </a:extLst>
              </a:tr>
              <a:tr h="316921">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35527942"/>
                  </a:ext>
                </a:extLst>
              </a:tr>
              <a:tr h="316921">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59840999"/>
                  </a:ext>
                </a:extLst>
              </a:tr>
              <a:tr h="316921">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164777748"/>
                  </a:ext>
                </a:extLst>
              </a:tr>
              <a:tr h="316921">
                <a:tc vMerge="1">
                  <a:txBody>
                    <a:bodyPr/>
                    <a:lstStyle/>
                    <a:p>
                      <a:endParaRPr lang="de-DE"/>
                    </a:p>
                  </a:txBody>
                  <a:tcPr/>
                </a:tc>
                <a:tc>
                  <a:txBody>
                    <a:bodyPr/>
                    <a:lstStyle/>
                    <a:p>
                      <a:pPr algn="ctr">
                        <a:lnSpc>
                          <a:spcPct val="107000"/>
                        </a:lnSpc>
                        <a:spcAft>
                          <a:spcPts val="0"/>
                        </a:spcAft>
                      </a:pPr>
                      <a:r>
                        <a:rPr lang="en-US" sz="110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7</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45400901"/>
                  </a:ext>
                </a:extLst>
              </a:tr>
              <a:tr h="316921">
                <a:tc vMerge="1">
                  <a:txBody>
                    <a:bodyPr/>
                    <a:lstStyle/>
                    <a:p>
                      <a:endParaRPr lang="de-DE"/>
                    </a:p>
                  </a:txBody>
                  <a:tcPr/>
                </a:tc>
                <a:tc>
                  <a:txBody>
                    <a:bodyPr/>
                    <a:lstStyle/>
                    <a:p>
                      <a:pPr algn="ctr">
                        <a:lnSpc>
                          <a:spcPct val="107000"/>
                        </a:lnSpc>
                        <a:spcAft>
                          <a:spcPts val="0"/>
                        </a:spcAft>
                      </a:pPr>
                      <a:r>
                        <a:rPr lang="en-US" sz="110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8</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211954685"/>
                  </a:ext>
                </a:extLst>
              </a:tr>
              <a:tr h="316921">
                <a:tc vMerge="1">
                  <a:txBody>
                    <a:bodyPr/>
                    <a:lstStyle/>
                    <a:p>
                      <a:endParaRPr lang="de-DE"/>
                    </a:p>
                  </a:txBody>
                  <a:tcPr/>
                </a:tc>
                <a:tc>
                  <a:txBody>
                    <a:bodyPr/>
                    <a:lstStyle/>
                    <a:p>
                      <a:pPr algn="ctr">
                        <a:lnSpc>
                          <a:spcPct val="107000"/>
                        </a:lnSpc>
                        <a:spcAft>
                          <a:spcPts val="0"/>
                        </a:spcAft>
                      </a:pPr>
                      <a:r>
                        <a:rPr lang="en-US" sz="110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9</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123018076"/>
                  </a:ext>
                </a:extLst>
              </a:tr>
              <a:tr h="316921">
                <a:tc vMerge="1">
                  <a:txBody>
                    <a:bodyPr/>
                    <a:lstStyle/>
                    <a:p>
                      <a:endParaRPr lang="de-DE"/>
                    </a:p>
                  </a:txBody>
                  <a:tcPr/>
                </a:tc>
                <a:tc>
                  <a:txBody>
                    <a:bodyPr/>
                    <a:lstStyle/>
                    <a:p>
                      <a:pPr algn="ctr">
                        <a:lnSpc>
                          <a:spcPct val="107000"/>
                        </a:lnSpc>
                        <a:spcAft>
                          <a:spcPts val="0"/>
                        </a:spcAft>
                      </a:pPr>
                      <a:r>
                        <a:rPr lang="en-US" sz="110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10</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017398907"/>
                  </a:ext>
                </a:extLst>
              </a:tr>
              <a:tr h="316921">
                <a:tc vMerge="1">
                  <a:txBody>
                    <a:bodyPr/>
                    <a:lstStyle/>
                    <a:p>
                      <a:endParaRPr lang="de-DE"/>
                    </a:p>
                  </a:txBody>
                  <a:tcPr/>
                </a:tc>
                <a:tc>
                  <a:txBody>
                    <a:bodyPr/>
                    <a:lstStyle/>
                    <a:p>
                      <a:pPr algn="ctr">
                        <a:lnSpc>
                          <a:spcPct val="107000"/>
                        </a:lnSpc>
                        <a:spcAft>
                          <a:spcPts val="0"/>
                        </a:spcAft>
                      </a:pPr>
                      <a:r>
                        <a:rPr lang="en-US" sz="110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11</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986984565"/>
                  </a:ext>
                </a:extLst>
              </a:tr>
              <a:tr h="316921">
                <a:tc vMerge="1">
                  <a:txBody>
                    <a:bodyPr/>
                    <a:lstStyle/>
                    <a:p>
                      <a:endParaRPr lang="de-DE"/>
                    </a:p>
                  </a:txBody>
                  <a:tcPr/>
                </a:tc>
                <a:tc>
                  <a:txBody>
                    <a:bodyPr/>
                    <a:lstStyle/>
                    <a:p>
                      <a:pPr algn="ctr">
                        <a:lnSpc>
                          <a:spcPct val="107000"/>
                        </a:lnSpc>
                        <a:spcAft>
                          <a:spcPts val="0"/>
                        </a:spcAft>
                      </a:pPr>
                      <a:r>
                        <a:rPr lang="en-US" sz="110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12</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069006327"/>
                  </a:ext>
                </a:extLst>
              </a:tr>
              <a:tr h="316921">
                <a:tc rowSpan="2">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Virtuell</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2" gridSpan="3">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rowSpan="2" hMerge="1">
                  <a:txBody>
                    <a:bodyPr/>
                    <a:lstStyle/>
                    <a:p>
                      <a:endParaRPr lang="de-DE"/>
                    </a:p>
                  </a:txBody>
                  <a:tcPr/>
                </a:tc>
                <a:tc rowSpan="2" hMerge="1">
                  <a:txBody>
                    <a:bodyPr/>
                    <a:lstStyle/>
                    <a:p>
                      <a:endParaRPr lang="de-DE"/>
                    </a:p>
                  </a:txBody>
                  <a:tcPr/>
                </a:tc>
                <a:extLst>
                  <a:ext uri="{0D108BD9-81ED-4DB2-BD59-A6C34878D82A}">
                    <a16:rowId xmlns:a16="http://schemas.microsoft.com/office/drawing/2014/main" val="1842031013"/>
                  </a:ext>
                </a:extLst>
              </a:tr>
              <a:tr h="316921">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5597" marR="65597"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gridSpan="3" vMerge="1">
                  <a:txBody>
                    <a:bodyPr/>
                    <a:lstStyle/>
                    <a:p>
                      <a:endParaRPr lang="de-DE"/>
                    </a:p>
                  </a:txBody>
                  <a:tcPr/>
                </a:tc>
                <a:tc hMerge="1" vMerge="1">
                  <a:txBody>
                    <a:bodyPr/>
                    <a:lstStyle/>
                    <a:p>
                      <a:endParaRPr lang="de-DE"/>
                    </a:p>
                  </a:txBody>
                  <a:tcPr/>
                </a:tc>
                <a:tc hMerge="1" vMerge="1">
                  <a:txBody>
                    <a:bodyPr/>
                    <a:lstStyle/>
                    <a:p>
                      <a:endParaRPr lang="de-DE"/>
                    </a:p>
                  </a:txBody>
                  <a:tcPr/>
                </a:tc>
                <a:extLst>
                  <a:ext uri="{0D108BD9-81ED-4DB2-BD59-A6C34878D82A}">
                    <a16:rowId xmlns:a16="http://schemas.microsoft.com/office/drawing/2014/main" val="3851679291"/>
                  </a:ext>
                </a:extLst>
              </a:tr>
            </a:tbl>
          </a:graphicData>
        </a:graphic>
      </p:graphicFrame>
    </p:spTree>
    <p:extLst>
      <p:ext uri="{BB962C8B-B14F-4D97-AF65-F5344CB8AC3E}">
        <p14:creationId xmlns:p14="http://schemas.microsoft.com/office/powerpoint/2010/main" val="5173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45ACF-AFEB-2CBD-4007-6B7A000586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7E4B64-1478-BC5E-900E-5E10E1F71051}"/>
              </a:ext>
            </a:extLst>
          </p:cNvPr>
          <p:cNvSpPr>
            <a:spLocks noGrp="1"/>
          </p:cNvSpPr>
          <p:nvPr>
            <p:ph type="sldNum" sz="quarter" idx="12"/>
          </p:nvPr>
        </p:nvSpPr>
        <p:spPr/>
        <p:txBody>
          <a:bodyPr/>
          <a:lstStyle/>
          <a:p>
            <a:fld id="{9EE4AB8A-B43F-4595-8D63-70B86FA2E0BD}" type="slidenum">
              <a:rPr lang="en-US" smtClean="0"/>
              <a:t>12</a:t>
            </a:fld>
            <a:endParaRPr lang="en-US"/>
          </a:p>
        </p:txBody>
      </p:sp>
      <p:pic>
        <p:nvPicPr>
          <p:cNvPr id="4" name="Picture 3">
            <a:extLst>
              <a:ext uri="{FF2B5EF4-FFF2-40B4-BE49-F238E27FC236}">
                <a16:creationId xmlns:a16="http://schemas.microsoft.com/office/drawing/2014/main" id="{B3E6614E-442C-B3C5-EECD-9F11459F5C9E}"/>
              </a:ext>
            </a:extLst>
          </p:cNvPr>
          <p:cNvPicPr>
            <a:picLocks noChangeAspect="1"/>
          </p:cNvPicPr>
          <p:nvPr/>
        </p:nvPicPr>
        <p:blipFill>
          <a:blip r:embed="rId3"/>
          <a:stretch>
            <a:fillRect/>
          </a:stretch>
        </p:blipFill>
        <p:spPr>
          <a:xfrm>
            <a:off x="198120" y="176438"/>
            <a:ext cx="11795760" cy="6560277"/>
          </a:xfrm>
          <a:prstGeom prst="rect">
            <a:avLst/>
          </a:prstGeom>
        </p:spPr>
      </p:pic>
    </p:spTree>
    <p:extLst>
      <p:ext uri="{BB962C8B-B14F-4D97-AF65-F5344CB8AC3E}">
        <p14:creationId xmlns:p14="http://schemas.microsoft.com/office/powerpoint/2010/main" val="2082435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CD1777-E6DD-4E9E-6E56-25A76FAD08DC}"/>
              </a:ext>
            </a:extLst>
          </p:cNvPr>
          <p:cNvSpPr>
            <a:spLocks noGrp="1"/>
          </p:cNvSpPr>
          <p:nvPr>
            <p:ph type="sldNum" sz="quarter" idx="12"/>
          </p:nvPr>
        </p:nvSpPr>
        <p:spPr/>
        <p:txBody>
          <a:bodyPr/>
          <a:lstStyle/>
          <a:p>
            <a:fld id="{9EE4AB8A-B43F-4595-8D63-70B86FA2E0BD}" type="slidenum">
              <a:rPr lang="en-US" smtClean="0"/>
              <a:t>13</a:t>
            </a:fld>
            <a:endParaRPr lang="en-US"/>
          </a:p>
        </p:txBody>
      </p:sp>
      <p:sp>
        <p:nvSpPr>
          <p:cNvPr id="6" name="TextBox 9">
            <a:extLst>
              <a:ext uri="{FF2B5EF4-FFF2-40B4-BE49-F238E27FC236}">
                <a16:creationId xmlns:a16="http://schemas.microsoft.com/office/drawing/2014/main" id="{8B3AFD33-BEDE-B7E7-F4AA-3A46DC4982DC}"/>
              </a:ext>
            </a:extLst>
          </p:cNvPr>
          <p:cNvSpPr txBox="1"/>
          <p:nvPr/>
        </p:nvSpPr>
        <p:spPr>
          <a:xfrm>
            <a:off x="732348" y="529485"/>
            <a:ext cx="10761784" cy="769441"/>
          </a:xfrm>
          <a:prstGeom prst="rect">
            <a:avLst/>
          </a:prstGeom>
          <a:noFill/>
          <a:effectLst>
            <a:outerShdw blurRad="50800" dist="38100" dir="2700000" algn="tl" rotWithShape="0">
              <a:prstClr val="black">
                <a:alpha val="40000"/>
              </a:prstClr>
            </a:outerShdw>
          </a:effectLst>
        </p:spPr>
        <p:txBody>
          <a:bodyPr wrap="square" rtlCol="0">
            <a:spAutoFit/>
          </a:bodyPr>
          <a:lstStyle/>
          <a:p>
            <a:pPr>
              <a:defRPr/>
            </a:pPr>
            <a:r>
              <a:rPr lang="de-DE" sz="4400" dirty="0">
                <a:solidFill>
                  <a:srgbClr val="8A0000"/>
                </a:solidFill>
                <a:latin typeface="Century Gothic" panose="020B0502020202020204" pitchFamily="34" charset="0"/>
                <a:ea typeface="Inconsolata SemiExpanded Light" panose="00000509000000000000" pitchFamily="49" charset="0"/>
                <a:cs typeface="72 Monospace" panose="020B0509030603020204" pitchFamily="49" charset="0"/>
              </a:rPr>
              <a:t>3: </a:t>
            </a:r>
            <a:r>
              <a:rPr lang="de-DE" sz="4400" dirty="0">
                <a:solidFill>
                  <a:srgbClr val="8A0000"/>
                </a:solidFill>
                <a:latin typeface="Corbel" panose="020B0503020204020204" pitchFamily="34" charset="0"/>
                <a:ea typeface="Inconsolata SemiExpanded Light" panose="00000509000000000000" pitchFamily="49" charset="0"/>
                <a:cs typeface="72 Monospace" panose="020B0509030603020204" pitchFamily="49" charset="0"/>
              </a:rPr>
              <a:t>Front-End Netzwerk:</a:t>
            </a:r>
          </a:p>
        </p:txBody>
      </p:sp>
      <p:graphicFrame>
        <p:nvGraphicFramePr>
          <p:cNvPr id="4" name="Tabelle 3"/>
          <p:cNvGraphicFramePr>
            <a:graphicFrameLocks noGrp="1"/>
          </p:cNvGraphicFramePr>
          <p:nvPr>
            <p:extLst>
              <p:ext uri="{D42A27DB-BD31-4B8C-83A1-F6EECF244321}">
                <p14:modId xmlns:p14="http://schemas.microsoft.com/office/powerpoint/2010/main" val="630055331"/>
              </p:ext>
            </p:extLst>
          </p:nvPr>
        </p:nvGraphicFramePr>
        <p:xfrm>
          <a:off x="1522990" y="1549309"/>
          <a:ext cx="9086998" cy="4745988"/>
        </p:xfrm>
        <a:graphic>
          <a:graphicData uri="http://schemas.openxmlformats.org/drawingml/2006/table">
            <a:tbl>
              <a:tblPr firstRow="1" firstCol="1" bandRow="1"/>
              <a:tblGrid>
                <a:gridCol w="862479">
                  <a:extLst>
                    <a:ext uri="{9D8B030D-6E8A-4147-A177-3AD203B41FA5}">
                      <a16:colId xmlns:a16="http://schemas.microsoft.com/office/drawing/2014/main" val="4195484150"/>
                    </a:ext>
                  </a:extLst>
                </a:gridCol>
                <a:gridCol w="269240">
                  <a:extLst>
                    <a:ext uri="{9D8B030D-6E8A-4147-A177-3AD203B41FA5}">
                      <a16:colId xmlns:a16="http://schemas.microsoft.com/office/drawing/2014/main" val="1874763659"/>
                    </a:ext>
                  </a:extLst>
                </a:gridCol>
                <a:gridCol w="2238786">
                  <a:extLst>
                    <a:ext uri="{9D8B030D-6E8A-4147-A177-3AD203B41FA5}">
                      <a16:colId xmlns:a16="http://schemas.microsoft.com/office/drawing/2014/main" val="4064726670"/>
                    </a:ext>
                  </a:extLst>
                </a:gridCol>
                <a:gridCol w="1312676">
                  <a:extLst>
                    <a:ext uri="{9D8B030D-6E8A-4147-A177-3AD203B41FA5}">
                      <a16:colId xmlns:a16="http://schemas.microsoft.com/office/drawing/2014/main" val="3213341671"/>
                    </a:ext>
                  </a:extLst>
                </a:gridCol>
                <a:gridCol w="1189241">
                  <a:extLst>
                    <a:ext uri="{9D8B030D-6E8A-4147-A177-3AD203B41FA5}">
                      <a16:colId xmlns:a16="http://schemas.microsoft.com/office/drawing/2014/main" val="603530790"/>
                    </a:ext>
                  </a:extLst>
                </a:gridCol>
                <a:gridCol w="1725946">
                  <a:extLst>
                    <a:ext uri="{9D8B030D-6E8A-4147-A177-3AD203B41FA5}">
                      <a16:colId xmlns:a16="http://schemas.microsoft.com/office/drawing/2014/main" val="4261774971"/>
                    </a:ext>
                  </a:extLst>
                </a:gridCol>
                <a:gridCol w="1488630">
                  <a:extLst>
                    <a:ext uri="{9D8B030D-6E8A-4147-A177-3AD203B41FA5}">
                      <a16:colId xmlns:a16="http://schemas.microsoft.com/office/drawing/2014/main" val="1292271076"/>
                    </a:ext>
                  </a:extLst>
                </a:gridCol>
              </a:tblGrid>
              <a:tr h="487846">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Portname in </a:t>
                      </a:r>
                      <a:r>
                        <a:rPr lang="de-DE"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CMDB</a:t>
                      </a:r>
                      <a:endParaRPr lang="de-DE"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FQDN</a:t>
                      </a: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IP-Adresse</a:t>
                      </a: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Speed</a:t>
                      </a:r>
                      <a:endParaRPr lang="de-DE"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de-DE" sz="1100" b="1" dirty="0">
                          <a:solidFill>
                            <a:srgbClr val="540000"/>
                          </a:solidFill>
                          <a:effectLst/>
                          <a:latin typeface="Calibri" panose="020F0502020204030204" pitchFamily="34" charset="0"/>
                          <a:ea typeface="Times New Roman" panose="02020603050405020304" pitchFamily="18" charset="0"/>
                          <a:cs typeface="Calibri" panose="020F0502020204030204" pitchFamily="34" charset="0"/>
                        </a:rPr>
                        <a:t>[</a:t>
                      </a:r>
                      <a:r>
                        <a:rPr lang="de-DE" sz="1100" dirty="0">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bond</a:t>
                      </a:r>
                      <a:r>
                        <a:rPr lang="de-DE" sz="1100" b="1" dirty="0">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X</a:t>
                      </a:r>
                      <a:r>
                        <a:rPr lang="de-DE" sz="1100" b="1" dirty="0">
                          <a:solidFill>
                            <a:srgbClr val="540000"/>
                          </a:solidFill>
                          <a:effectLst/>
                          <a:latin typeface="Calibri" panose="020F0502020204030204" pitchFamily="34" charset="0"/>
                          <a:ea typeface="Times New Roman" panose="02020603050405020304" pitchFamily="18" charset="0"/>
                          <a:cs typeface="Calibri" panose="020F0502020204030204" pitchFamily="34" charset="0"/>
                        </a:rPr>
                        <a:t>]</a:t>
                      </a: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Portname</a:t>
                      </a: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a:t>
                      </a:r>
                      <a:r>
                        <a:rPr lang="de-DE"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Checkmk</a:t>
                      </a:r>
                      <a:endParaRPr lang="de-DE"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Verbindungsmodus</a:t>
                      </a: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extLst>
                  <a:ext uri="{0D108BD9-81ED-4DB2-BD59-A6C34878D82A}">
                    <a16:rowId xmlns:a16="http://schemas.microsoft.com/office/drawing/2014/main" val="4143152743"/>
                  </a:ext>
                </a:extLst>
              </a:tr>
              <a:tr h="285450">
                <a:tc rowSpan="12">
                  <a:txBody>
                    <a:bodyPr/>
                    <a:lstStyle/>
                    <a:p>
                      <a:pPr algn="ctr">
                        <a:lnSpc>
                          <a:spcPct val="107000"/>
                        </a:lnSpc>
                        <a:spcAft>
                          <a:spcPts val="0"/>
                        </a:spcAft>
                      </a:pPr>
                      <a:r>
                        <a:rPr lang="en-US"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Physisch</a:t>
                      </a: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84648352"/>
                  </a:ext>
                </a:extLst>
              </a:tr>
              <a:tr h="279852">
                <a:tc vMerge="1">
                  <a:txBody>
                    <a:bodyPr/>
                    <a:lstStyle/>
                    <a:p>
                      <a:endParaRPr lang="de-DE"/>
                    </a:p>
                  </a:txBody>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036048337"/>
                  </a:ext>
                </a:extLst>
              </a:tr>
              <a:tr h="291047">
                <a:tc vMerge="1">
                  <a:txBody>
                    <a:bodyPr/>
                    <a:lstStyle/>
                    <a:p>
                      <a:endParaRPr lang="de-DE"/>
                    </a:p>
                  </a:txBody>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863759114"/>
                  </a:ext>
                </a:extLst>
              </a:tr>
              <a:tr h="296644">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6830229"/>
                  </a:ext>
                </a:extLst>
              </a:tr>
              <a:tr h="313435">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3911625"/>
                  </a:ext>
                </a:extLst>
              </a:tr>
              <a:tr h="302241">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9759825"/>
                  </a:ext>
                </a:extLst>
              </a:tr>
              <a:tr h="319033">
                <a:tc vMerge="1">
                  <a:txBody>
                    <a:bodyPr/>
                    <a:lstStyle/>
                    <a:p>
                      <a:endParaRPr lang="de-DE"/>
                    </a:p>
                  </a:txBody>
                  <a:tcPr/>
                </a:tc>
                <a:tc>
                  <a:txBody>
                    <a:bodyPr/>
                    <a:lstStyle/>
                    <a:p>
                      <a:pPr algn="ctr">
                        <a:lnSpc>
                          <a:spcPct val="107000"/>
                        </a:lnSpc>
                        <a:spcAft>
                          <a:spcPts val="0"/>
                        </a:spcAft>
                      </a:pPr>
                      <a:r>
                        <a:rPr lang="en-US" sz="1100">
                          <a:solidFill>
                            <a:srgbClr val="00AC4E"/>
                          </a:solidFill>
                          <a:effectLst/>
                          <a:latin typeface="Calibri" panose="020F0502020204030204" pitchFamily="34" charset="0"/>
                          <a:ea typeface="Times New Roman" panose="02020603050405020304" pitchFamily="18" charset="0"/>
                          <a:cs typeface="Calibri" panose="020F0502020204030204" pitchFamily="34" charset="0"/>
                        </a:rPr>
                        <a:t>7</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31772408"/>
                  </a:ext>
                </a:extLst>
              </a:tr>
              <a:tr h="296644">
                <a:tc vMerge="1">
                  <a:txBody>
                    <a:bodyPr/>
                    <a:lstStyle/>
                    <a:p>
                      <a:endParaRPr lang="de-DE"/>
                    </a:p>
                  </a:txBody>
                  <a:tcPr/>
                </a:tc>
                <a:tc>
                  <a:txBody>
                    <a:bodyPr/>
                    <a:lstStyle/>
                    <a:p>
                      <a:pPr algn="ctr">
                        <a:lnSpc>
                          <a:spcPct val="107000"/>
                        </a:lnSpc>
                        <a:spcAft>
                          <a:spcPts val="0"/>
                        </a:spcAft>
                      </a:pPr>
                      <a:r>
                        <a:rPr lang="en-US" sz="1100">
                          <a:solidFill>
                            <a:srgbClr val="00AC4E"/>
                          </a:solidFill>
                          <a:effectLst/>
                          <a:latin typeface="Calibri" panose="020F0502020204030204" pitchFamily="34" charset="0"/>
                          <a:ea typeface="Times New Roman" panose="02020603050405020304" pitchFamily="18" charset="0"/>
                          <a:cs typeface="Calibri" panose="020F0502020204030204" pitchFamily="34" charset="0"/>
                        </a:rPr>
                        <a:t>8</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804356824"/>
                  </a:ext>
                </a:extLst>
              </a:tr>
              <a:tr h="307838">
                <a:tc vMerge="1">
                  <a:txBody>
                    <a:bodyPr/>
                    <a:lstStyle/>
                    <a:p>
                      <a:endParaRPr lang="de-DE"/>
                    </a:p>
                  </a:txBody>
                  <a:tcPr/>
                </a:tc>
                <a:tc>
                  <a:txBody>
                    <a:bodyPr/>
                    <a:lstStyle/>
                    <a:p>
                      <a:pPr algn="ctr">
                        <a:lnSpc>
                          <a:spcPct val="107000"/>
                        </a:lnSpc>
                        <a:spcAft>
                          <a:spcPts val="0"/>
                        </a:spcAft>
                      </a:pPr>
                      <a:r>
                        <a:rPr lang="en-US" sz="1100">
                          <a:solidFill>
                            <a:srgbClr val="00AC4E"/>
                          </a:solidFill>
                          <a:effectLst/>
                          <a:latin typeface="Calibri" panose="020F0502020204030204" pitchFamily="34" charset="0"/>
                          <a:ea typeface="Times New Roman" panose="02020603050405020304" pitchFamily="18" charset="0"/>
                          <a:cs typeface="Calibri" panose="020F0502020204030204" pitchFamily="34" charset="0"/>
                        </a:rPr>
                        <a:t>9</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018059253"/>
                  </a:ext>
                </a:extLst>
              </a:tr>
              <a:tr h="330227">
                <a:tc vMerge="1">
                  <a:txBody>
                    <a:bodyPr/>
                    <a:lstStyle/>
                    <a:p>
                      <a:endParaRPr lang="de-DE"/>
                    </a:p>
                  </a:txBody>
                  <a:tcPr/>
                </a:tc>
                <a:tc>
                  <a:txBody>
                    <a:bodyPr/>
                    <a:lstStyle/>
                    <a:p>
                      <a:pPr algn="ctr">
                        <a:lnSpc>
                          <a:spcPct val="107000"/>
                        </a:lnSpc>
                        <a:spcAft>
                          <a:spcPts val="0"/>
                        </a:spcAft>
                      </a:pPr>
                      <a:r>
                        <a:rPr lang="en-US" sz="1100">
                          <a:solidFill>
                            <a:srgbClr val="00AC4E"/>
                          </a:solidFill>
                          <a:effectLst/>
                          <a:latin typeface="Calibri" panose="020F0502020204030204" pitchFamily="34" charset="0"/>
                          <a:ea typeface="Times New Roman" panose="02020603050405020304" pitchFamily="18" charset="0"/>
                          <a:cs typeface="Calibri" panose="020F0502020204030204" pitchFamily="34" charset="0"/>
                        </a:rPr>
                        <a:t>10</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683714060"/>
                  </a:ext>
                </a:extLst>
              </a:tr>
              <a:tr h="313435">
                <a:tc vMerge="1">
                  <a:txBody>
                    <a:bodyPr/>
                    <a:lstStyle/>
                    <a:p>
                      <a:endParaRPr lang="de-DE"/>
                    </a:p>
                  </a:txBody>
                  <a:tcPr/>
                </a:tc>
                <a:tc>
                  <a:txBody>
                    <a:bodyPr/>
                    <a:lstStyle/>
                    <a:p>
                      <a:pPr algn="ctr">
                        <a:lnSpc>
                          <a:spcPct val="107000"/>
                        </a:lnSpc>
                        <a:spcAft>
                          <a:spcPts val="0"/>
                        </a:spcAft>
                      </a:pPr>
                      <a:r>
                        <a:rPr lang="en-US" sz="1100">
                          <a:solidFill>
                            <a:srgbClr val="00AC4E"/>
                          </a:solidFill>
                          <a:effectLst/>
                          <a:latin typeface="Calibri" panose="020F0502020204030204" pitchFamily="34" charset="0"/>
                          <a:ea typeface="Times New Roman" panose="02020603050405020304" pitchFamily="18" charset="0"/>
                          <a:cs typeface="Calibri" panose="020F0502020204030204" pitchFamily="34" charset="0"/>
                        </a:rPr>
                        <a:t>11</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11815197"/>
                  </a:ext>
                </a:extLst>
              </a:tr>
              <a:tr h="296644">
                <a:tc vMerge="1">
                  <a:txBody>
                    <a:bodyPr/>
                    <a:lstStyle/>
                    <a:p>
                      <a:endParaRPr lang="de-DE"/>
                    </a:p>
                  </a:txBody>
                  <a:tcPr/>
                </a:tc>
                <a:tc>
                  <a:txBody>
                    <a:bodyPr/>
                    <a:lstStyle/>
                    <a:p>
                      <a:pPr algn="ctr">
                        <a:lnSpc>
                          <a:spcPct val="107000"/>
                        </a:lnSpc>
                        <a:spcAft>
                          <a:spcPts val="0"/>
                        </a:spcAft>
                      </a:pPr>
                      <a:r>
                        <a:rPr lang="en-US" sz="1100">
                          <a:solidFill>
                            <a:srgbClr val="00AC4E"/>
                          </a:solidFill>
                          <a:effectLst/>
                          <a:latin typeface="Calibri" panose="020F0502020204030204" pitchFamily="34" charset="0"/>
                          <a:ea typeface="Times New Roman" panose="02020603050405020304" pitchFamily="18" charset="0"/>
                          <a:cs typeface="Calibri" panose="020F0502020204030204" pitchFamily="34" charset="0"/>
                        </a:rPr>
                        <a:t>12</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731798191"/>
                  </a:ext>
                </a:extLst>
              </a:tr>
              <a:tr h="256722">
                <a:tc rowSpan="2">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Virtuell</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2" gridSpan="3">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rowSpan="2" hMerge="1">
                  <a:txBody>
                    <a:bodyPr/>
                    <a:lstStyle/>
                    <a:p>
                      <a:endParaRPr lang="de-DE"/>
                    </a:p>
                  </a:txBody>
                  <a:tcPr/>
                </a:tc>
                <a:tc rowSpan="2" hMerge="1">
                  <a:txBody>
                    <a:bodyPr/>
                    <a:lstStyle/>
                    <a:p>
                      <a:endParaRPr lang="de-DE"/>
                    </a:p>
                  </a:txBody>
                  <a:tcPr/>
                </a:tc>
                <a:extLst>
                  <a:ext uri="{0D108BD9-81ED-4DB2-BD59-A6C34878D82A}">
                    <a16:rowId xmlns:a16="http://schemas.microsoft.com/office/drawing/2014/main" val="359595961"/>
                  </a:ext>
                </a:extLst>
              </a:tr>
              <a:tr h="256722">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de-DE"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gridSpan="3" vMerge="1">
                  <a:txBody>
                    <a:bodyPr/>
                    <a:lstStyle/>
                    <a:p>
                      <a:endParaRPr lang="de-DE"/>
                    </a:p>
                  </a:txBody>
                  <a:tcPr/>
                </a:tc>
                <a:tc hMerge="1" vMerge="1">
                  <a:txBody>
                    <a:bodyPr/>
                    <a:lstStyle/>
                    <a:p>
                      <a:endParaRPr lang="de-DE"/>
                    </a:p>
                  </a:txBody>
                  <a:tcPr/>
                </a:tc>
                <a:tc hMerge="1" vMerge="1">
                  <a:txBody>
                    <a:bodyPr/>
                    <a:lstStyle/>
                    <a:p>
                      <a:endParaRPr lang="de-DE"/>
                    </a:p>
                  </a:txBody>
                  <a:tcPr/>
                </a:tc>
                <a:extLst>
                  <a:ext uri="{0D108BD9-81ED-4DB2-BD59-A6C34878D82A}">
                    <a16:rowId xmlns:a16="http://schemas.microsoft.com/office/drawing/2014/main" val="2606692044"/>
                  </a:ext>
                </a:extLst>
              </a:tr>
            </a:tbl>
          </a:graphicData>
        </a:graphic>
      </p:graphicFrame>
    </p:spTree>
    <p:extLst>
      <p:ext uri="{BB962C8B-B14F-4D97-AF65-F5344CB8AC3E}">
        <p14:creationId xmlns:p14="http://schemas.microsoft.com/office/powerpoint/2010/main" val="17432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36D4D-8EA6-8DC5-B2A0-B8FEBAAF20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F86660-C4E8-4CC3-9944-D7EB01550DA2}"/>
              </a:ext>
            </a:extLst>
          </p:cNvPr>
          <p:cNvSpPr>
            <a:spLocks noGrp="1"/>
          </p:cNvSpPr>
          <p:nvPr>
            <p:ph type="sldNum" sz="quarter" idx="12"/>
          </p:nvPr>
        </p:nvSpPr>
        <p:spPr/>
        <p:txBody>
          <a:bodyPr/>
          <a:lstStyle/>
          <a:p>
            <a:fld id="{9EE4AB8A-B43F-4595-8D63-70B86FA2E0BD}" type="slidenum">
              <a:rPr lang="en-US" smtClean="0"/>
              <a:t>14</a:t>
            </a:fld>
            <a:endParaRPr lang="en-US"/>
          </a:p>
        </p:txBody>
      </p:sp>
      <p:pic>
        <p:nvPicPr>
          <p:cNvPr id="5" name="Picture 4">
            <a:extLst>
              <a:ext uri="{FF2B5EF4-FFF2-40B4-BE49-F238E27FC236}">
                <a16:creationId xmlns:a16="http://schemas.microsoft.com/office/drawing/2014/main" id="{238A796E-DAA2-BE10-3CD7-A0C8D50270F2}"/>
              </a:ext>
            </a:extLst>
          </p:cNvPr>
          <p:cNvPicPr>
            <a:picLocks noChangeAspect="1"/>
          </p:cNvPicPr>
          <p:nvPr/>
        </p:nvPicPr>
        <p:blipFill>
          <a:blip r:embed="rId3"/>
          <a:stretch>
            <a:fillRect/>
          </a:stretch>
        </p:blipFill>
        <p:spPr>
          <a:xfrm>
            <a:off x="1951859" y="111493"/>
            <a:ext cx="8060822" cy="6635014"/>
          </a:xfrm>
          <a:prstGeom prst="rect">
            <a:avLst/>
          </a:prstGeom>
        </p:spPr>
      </p:pic>
    </p:spTree>
    <p:extLst>
      <p:ext uri="{BB962C8B-B14F-4D97-AF65-F5344CB8AC3E}">
        <p14:creationId xmlns:p14="http://schemas.microsoft.com/office/powerpoint/2010/main" val="2636954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CD1777-E6DD-4E9E-6E56-25A76FAD08DC}"/>
              </a:ext>
            </a:extLst>
          </p:cNvPr>
          <p:cNvSpPr>
            <a:spLocks noGrp="1"/>
          </p:cNvSpPr>
          <p:nvPr>
            <p:ph type="sldNum" sz="quarter" idx="12"/>
          </p:nvPr>
        </p:nvSpPr>
        <p:spPr/>
        <p:txBody>
          <a:bodyPr/>
          <a:lstStyle/>
          <a:p>
            <a:fld id="{9EE4AB8A-B43F-4595-8D63-70B86FA2E0BD}" type="slidenum">
              <a:rPr lang="en-US" smtClean="0"/>
              <a:t>15</a:t>
            </a:fld>
            <a:endParaRPr lang="en-US"/>
          </a:p>
        </p:txBody>
      </p:sp>
      <p:sp>
        <p:nvSpPr>
          <p:cNvPr id="6" name="TextBox 9">
            <a:extLst>
              <a:ext uri="{FF2B5EF4-FFF2-40B4-BE49-F238E27FC236}">
                <a16:creationId xmlns:a16="http://schemas.microsoft.com/office/drawing/2014/main" id="{8B3AFD33-BEDE-B7E7-F4AA-3A46DC4982DC}"/>
              </a:ext>
            </a:extLst>
          </p:cNvPr>
          <p:cNvSpPr txBox="1"/>
          <p:nvPr/>
        </p:nvSpPr>
        <p:spPr>
          <a:xfrm>
            <a:off x="732348" y="529485"/>
            <a:ext cx="10761784" cy="769441"/>
          </a:xfrm>
          <a:prstGeom prst="rect">
            <a:avLst/>
          </a:prstGeom>
          <a:noFill/>
          <a:effectLst>
            <a:outerShdw blurRad="50800" dist="38100" dir="2700000" algn="tl" rotWithShape="0">
              <a:prstClr val="black">
                <a:alpha val="40000"/>
              </a:prstClr>
            </a:outerShdw>
          </a:effectLst>
        </p:spPr>
        <p:txBody>
          <a:bodyPr wrap="square" rtlCol="0">
            <a:spAutoFit/>
          </a:bodyPr>
          <a:lstStyle/>
          <a:p>
            <a:pPr>
              <a:defRPr/>
            </a:pPr>
            <a:r>
              <a:rPr lang="de-DE" sz="4400" dirty="0">
                <a:solidFill>
                  <a:srgbClr val="8A0000"/>
                </a:solidFill>
                <a:latin typeface="Century Gothic" panose="020B0502020202020204" pitchFamily="34" charset="0"/>
                <a:ea typeface="Inconsolata SemiExpanded Light" panose="00000509000000000000" pitchFamily="49" charset="0"/>
                <a:cs typeface="72 Monospace" panose="020B0509030603020204" pitchFamily="49" charset="0"/>
              </a:rPr>
              <a:t>4: </a:t>
            </a:r>
            <a:r>
              <a:rPr lang="de-DE" sz="4400" dirty="0" err="1">
                <a:solidFill>
                  <a:srgbClr val="8A0000"/>
                </a:solidFill>
                <a:latin typeface="Corbel" panose="020B0503020204020204" pitchFamily="34" charset="0"/>
                <a:ea typeface="Inconsolata SemiExpanded Light" panose="00000509000000000000" pitchFamily="49" charset="0"/>
                <a:cs typeface="72 Monospace" panose="020B0509030603020204" pitchFamily="49" charset="0"/>
              </a:rPr>
              <a:t>iLO</a:t>
            </a:r>
            <a:r>
              <a:rPr lang="de-DE" sz="4400" dirty="0">
                <a:solidFill>
                  <a:srgbClr val="8A0000"/>
                </a:solidFill>
                <a:latin typeface="Corbel" panose="020B0503020204020204" pitchFamily="34" charset="0"/>
                <a:ea typeface="Inconsolata SemiExpanded Light" panose="00000509000000000000" pitchFamily="49" charset="0"/>
                <a:cs typeface="72 Monospace" panose="020B0509030603020204" pitchFamily="49" charset="0"/>
              </a:rPr>
              <a:t> Netzwerk:</a:t>
            </a:r>
          </a:p>
        </p:txBody>
      </p:sp>
      <p:graphicFrame>
        <p:nvGraphicFramePr>
          <p:cNvPr id="11" name="Tabelle 10"/>
          <p:cNvGraphicFramePr>
            <a:graphicFrameLocks noGrp="1"/>
          </p:cNvGraphicFramePr>
          <p:nvPr>
            <p:extLst>
              <p:ext uri="{D42A27DB-BD31-4B8C-83A1-F6EECF244321}">
                <p14:modId xmlns:p14="http://schemas.microsoft.com/office/powerpoint/2010/main" val="1768974130"/>
              </p:ext>
            </p:extLst>
          </p:nvPr>
        </p:nvGraphicFramePr>
        <p:xfrm>
          <a:off x="1489525" y="1480639"/>
          <a:ext cx="7858576" cy="4333712"/>
        </p:xfrm>
        <a:graphic>
          <a:graphicData uri="http://schemas.openxmlformats.org/drawingml/2006/table">
            <a:tbl>
              <a:tblPr firstRow="1" firstCol="1" bandRow="1"/>
              <a:tblGrid>
                <a:gridCol w="835786">
                  <a:extLst>
                    <a:ext uri="{9D8B030D-6E8A-4147-A177-3AD203B41FA5}">
                      <a16:colId xmlns:a16="http://schemas.microsoft.com/office/drawing/2014/main" val="1931798184"/>
                    </a:ext>
                  </a:extLst>
                </a:gridCol>
                <a:gridCol w="314454">
                  <a:extLst>
                    <a:ext uri="{9D8B030D-6E8A-4147-A177-3AD203B41FA5}">
                      <a16:colId xmlns:a16="http://schemas.microsoft.com/office/drawing/2014/main" val="1031317683"/>
                    </a:ext>
                  </a:extLst>
                </a:gridCol>
                <a:gridCol w="2761151">
                  <a:extLst>
                    <a:ext uri="{9D8B030D-6E8A-4147-A177-3AD203B41FA5}">
                      <a16:colId xmlns:a16="http://schemas.microsoft.com/office/drawing/2014/main" val="1957191945"/>
                    </a:ext>
                  </a:extLst>
                </a:gridCol>
                <a:gridCol w="2776323">
                  <a:extLst>
                    <a:ext uri="{9D8B030D-6E8A-4147-A177-3AD203B41FA5}">
                      <a16:colId xmlns:a16="http://schemas.microsoft.com/office/drawing/2014/main" val="1422752574"/>
                    </a:ext>
                  </a:extLst>
                </a:gridCol>
                <a:gridCol w="1170862">
                  <a:extLst>
                    <a:ext uri="{9D8B030D-6E8A-4147-A177-3AD203B41FA5}">
                      <a16:colId xmlns:a16="http://schemas.microsoft.com/office/drawing/2014/main" val="2727391435"/>
                    </a:ext>
                  </a:extLst>
                </a:gridCol>
              </a:tblGrid>
              <a:tr h="398936">
                <a:tc>
                  <a:txBody>
                    <a:bodyPr/>
                    <a:lstStyle/>
                    <a:p>
                      <a:pPr algn="ctr">
                        <a:lnSpc>
                          <a:spcPct val="107000"/>
                        </a:lnSpc>
                        <a:spcAft>
                          <a:spcPts val="0"/>
                        </a:spcAft>
                      </a:pPr>
                      <a:r>
                        <a:rPr lang="de-DE"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Portname</a:t>
                      </a: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a:t>
                      </a:r>
                      <a:r>
                        <a:rPr lang="de-DE"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a:t>
                      </a:r>
                      <a:r>
                        <a:rPr lang="de-DE"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doit</a:t>
                      </a:r>
                      <a:endParaRPr lang="de-DE"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FQDN</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iLO</a:t>
                      </a: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IP-Adresse</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Speed</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extLst>
                  <a:ext uri="{0D108BD9-81ED-4DB2-BD59-A6C34878D82A}">
                    <a16:rowId xmlns:a16="http://schemas.microsoft.com/office/drawing/2014/main" val="3652546204"/>
                  </a:ext>
                </a:extLst>
              </a:tr>
              <a:tr h="327898">
                <a:tc rowSpan="12">
                  <a:txBody>
                    <a:bodyPr/>
                    <a:lstStyle/>
                    <a:p>
                      <a:pPr algn="ctr">
                        <a:lnSpc>
                          <a:spcPct val="107000"/>
                        </a:lnSpc>
                        <a:spcAft>
                          <a:spcPts val="0"/>
                        </a:spcAft>
                      </a:pPr>
                      <a:r>
                        <a:rPr lang="en-US"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iLO</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69723833"/>
                  </a:ext>
                </a:extLst>
              </a:tr>
              <a:tr h="327898">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623611843"/>
                  </a:ext>
                </a:extLst>
              </a:tr>
              <a:tr h="327898">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34966555"/>
                  </a:ext>
                </a:extLst>
              </a:tr>
              <a:tr h="327898">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39084064"/>
                  </a:ext>
                </a:extLst>
              </a:tr>
              <a:tr h="327898">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60609640"/>
                  </a:ext>
                </a:extLst>
              </a:tr>
              <a:tr h="327898">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de-D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117819194"/>
                  </a:ext>
                </a:extLst>
              </a:tr>
              <a:tr h="327898">
                <a:tc vMerge="1">
                  <a:txBody>
                    <a:bodyPr/>
                    <a:lstStyle/>
                    <a:p>
                      <a:endParaRPr lang="de-DE"/>
                    </a:p>
                  </a:txBody>
                  <a:tcPr/>
                </a:tc>
                <a:tc>
                  <a:txBody>
                    <a:bodyPr/>
                    <a:lstStyle/>
                    <a:p>
                      <a:pPr algn="ctr">
                        <a:lnSpc>
                          <a:spcPct val="107000"/>
                        </a:lnSpc>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7</a:t>
                      </a: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16937807"/>
                  </a:ext>
                </a:extLst>
              </a:tr>
              <a:tr h="327898">
                <a:tc vMerge="1">
                  <a:txBody>
                    <a:bodyPr/>
                    <a:lstStyle/>
                    <a:p>
                      <a:endParaRPr lang="de-DE"/>
                    </a:p>
                  </a:txBody>
                  <a:tcPr/>
                </a:tc>
                <a:tc>
                  <a:txBody>
                    <a:bodyPr/>
                    <a:lstStyle/>
                    <a:p>
                      <a:pPr algn="ctr">
                        <a:lnSpc>
                          <a:spcPct val="107000"/>
                        </a:lnSpc>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8</a:t>
                      </a:r>
                      <a:endParaRPr lang="de-DE"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777134839"/>
                  </a:ext>
                </a:extLst>
              </a:tr>
              <a:tr h="327898">
                <a:tc vMerge="1">
                  <a:txBody>
                    <a:bodyPr/>
                    <a:lstStyle/>
                    <a:p>
                      <a:endParaRPr lang="de-DE"/>
                    </a:p>
                  </a:txBody>
                  <a:tcPr/>
                </a:tc>
                <a:tc>
                  <a:txBody>
                    <a:bodyPr/>
                    <a:lstStyle/>
                    <a:p>
                      <a:pPr algn="ctr">
                        <a:lnSpc>
                          <a:spcPct val="107000"/>
                        </a:lnSpc>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9</a:t>
                      </a:r>
                      <a:endParaRPr lang="de-DE"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96253203"/>
                  </a:ext>
                </a:extLst>
              </a:tr>
              <a:tr h="327898">
                <a:tc vMerge="1">
                  <a:txBody>
                    <a:bodyPr/>
                    <a:lstStyle/>
                    <a:p>
                      <a:endParaRPr lang="de-DE"/>
                    </a:p>
                  </a:txBody>
                  <a:tcPr/>
                </a:tc>
                <a:tc>
                  <a:txBody>
                    <a:bodyPr/>
                    <a:lstStyle/>
                    <a:p>
                      <a:pPr algn="ctr">
                        <a:lnSpc>
                          <a:spcPct val="107000"/>
                        </a:lnSpc>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10</a:t>
                      </a:r>
                      <a:endParaRPr lang="de-DE"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172703920"/>
                  </a:ext>
                </a:extLst>
              </a:tr>
              <a:tr h="327898">
                <a:tc vMerge="1">
                  <a:txBody>
                    <a:bodyPr/>
                    <a:lstStyle/>
                    <a:p>
                      <a:endParaRPr lang="de-DE"/>
                    </a:p>
                  </a:txBody>
                  <a:tcPr/>
                </a:tc>
                <a:tc>
                  <a:txBody>
                    <a:bodyPr/>
                    <a:lstStyle/>
                    <a:p>
                      <a:pPr algn="ctr">
                        <a:lnSpc>
                          <a:spcPct val="107000"/>
                        </a:lnSpc>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11</a:t>
                      </a:r>
                      <a:endParaRPr lang="de-DE"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74142086"/>
                  </a:ext>
                </a:extLst>
              </a:tr>
              <a:tr h="327898">
                <a:tc vMerge="1">
                  <a:txBody>
                    <a:bodyPr/>
                    <a:lstStyle/>
                    <a:p>
                      <a:endParaRPr lang="de-DE"/>
                    </a:p>
                  </a:txBody>
                  <a:tcPr/>
                </a:tc>
                <a:tc>
                  <a:txBody>
                    <a:bodyPr/>
                    <a:lstStyle/>
                    <a:p>
                      <a:pPr algn="ctr">
                        <a:lnSpc>
                          <a:spcPct val="107000"/>
                        </a:lnSpc>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12</a:t>
                      </a:r>
                      <a:endParaRPr lang="de-DE"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X Gbit/s</a:t>
                      </a:r>
                      <a:endParaRPr lang="de-DE"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81411801"/>
                  </a:ext>
                </a:extLst>
              </a:tr>
            </a:tbl>
          </a:graphicData>
        </a:graphic>
      </p:graphicFrame>
    </p:spTree>
    <p:extLst>
      <p:ext uri="{BB962C8B-B14F-4D97-AF65-F5344CB8AC3E}">
        <p14:creationId xmlns:p14="http://schemas.microsoft.com/office/powerpoint/2010/main" val="123459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1C54D77D-2F87-8DE6-9E9E-8DCD0F7A0940}"/>
              </a:ext>
            </a:extLst>
          </p:cNvPr>
          <p:cNvSpPr>
            <a:spLocks noGrp="1"/>
          </p:cNvSpPr>
          <p:nvPr>
            <p:ph type="sldNum" sz="quarter" idx="12"/>
          </p:nvPr>
        </p:nvSpPr>
        <p:spPr/>
        <p:txBody>
          <a:bodyPr/>
          <a:lstStyle/>
          <a:p>
            <a:fld id="{9EE4AB8A-B43F-4595-8D63-70B86FA2E0BD}" type="slidenum">
              <a:rPr lang="en-US" smtClean="0"/>
              <a:t>16</a:t>
            </a:fld>
            <a:endParaRPr lang="en-US"/>
          </a:p>
        </p:txBody>
      </p:sp>
      <p:sp>
        <p:nvSpPr>
          <p:cNvPr id="5" name="TextBox 15">
            <a:extLst>
              <a:ext uri="{FF2B5EF4-FFF2-40B4-BE49-F238E27FC236}">
                <a16:creationId xmlns:a16="http://schemas.microsoft.com/office/drawing/2014/main" id="{22A52175-1479-3A4C-E39E-612D89C95C39}"/>
              </a:ext>
            </a:extLst>
          </p:cNvPr>
          <p:cNvSpPr txBox="1"/>
          <p:nvPr/>
        </p:nvSpPr>
        <p:spPr>
          <a:xfrm>
            <a:off x="894419" y="656459"/>
            <a:ext cx="5658786" cy="769441"/>
          </a:xfrm>
          <a:prstGeom prst="rect">
            <a:avLst/>
          </a:prstGeom>
          <a:noFill/>
        </p:spPr>
        <p:txBody>
          <a:bodyPr wrap="square" rtlCol="0">
            <a:spAutoFit/>
          </a:bodyPr>
          <a:lstStyle/>
          <a:p>
            <a:pPr lvl="0">
              <a:defRPr/>
            </a:pPr>
            <a:r>
              <a:rPr lang="en-US" sz="4400" dirty="0" err="1">
                <a:solidFill>
                  <a:srgbClr val="8A0000"/>
                </a:solidFill>
                <a:latin typeface="Consolas" panose="020B0609020204030204" pitchFamily="49" charset="0"/>
                <a:ea typeface="Inconsolata SemiExpanded Light" panose="00000509000000000000" pitchFamily="49" charset="0"/>
                <a:cs typeface="72 Monospace" panose="020B0509030603020204" pitchFamily="49" charset="0"/>
              </a:rPr>
              <a:t>Fehlertoleranz</a:t>
            </a:r>
            <a:r>
              <a:rPr lang="en-US" sz="4400" dirty="0">
                <a:solidFill>
                  <a:srgbClr val="8A0000"/>
                </a:solidFill>
                <a:latin typeface="Consolas" panose="020B0609020204030204" pitchFamily="49" charset="0"/>
                <a:ea typeface="Inconsolata SemiExpanded Light" panose="00000509000000000000" pitchFamily="49" charset="0"/>
                <a:cs typeface="72 Monospace" panose="020B0509030603020204" pitchFamily="49" charset="0"/>
              </a:rPr>
              <a:t>:</a:t>
            </a:r>
          </a:p>
        </p:txBody>
      </p:sp>
      <p:sp>
        <p:nvSpPr>
          <p:cNvPr id="2" name="Rechteck 1"/>
          <p:cNvSpPr/>
          <p:nvPr/>
        </p:nvSpPr>
        <p:spPr>
          <a:xfrm>
            <a:off x="950259" y="1740877"/>
            <a:ext cx="10916254" cy="1429622"/>
          </a:xfrm>
          <a:prstGeom prst="rect">
            <a:avLst/>
          </a:prstGeom>
        </p:spPr>
        <p:txBody>
          <a:bodyPr wrap="square">
            <a:spAutoFit/>
          </a:bodyPr>
          <a:lstStyle/>
          <a:p>
            <a:pPr>
              <a:lnSpc>
                <a:spcPct val="150000"/>
              </a:lnSpc>
            </a:pPr>
            <a:r>
              <a:rPr lang="de-DE" sz="2000" dirty="0"/>
              <a:t>Da </a:t>
            </a:r>
            <a:r>
              <a:rPr lang="de-DE" sz="2000" dirty="0" err="1"/>
              <a:t>Scality</a:t>
            </a:r>
            <a:r>
              <a:rPr lang="de-DE" sz="2000" dirty="0"/>
              <a:t>-Ring einen objektbasierten Speicher erstellt, bzw. werden die Daten als Objekte gespeichert, kann kein RAID zur Fehlertoleranz verwendet werden, daher verwendet </a:t>
            </a:r>
            <a:r>
              <a:rPr lang="de-DE" sz="2000" dirty="0" err="1"/>
              <a:t>Scality</a:t>
            </a:r>
            <a:r>
              <a:rPr lang="de-DE" sz="2000" dirty="0"/>
              <a:t>-Ring, die Techniken „</a:t>
            </a:r>
            <a:r>
              <a:rPr lang="de-DE" sz="2000" b="1" dirty="0">
                <a:solidFill>
                  <a:schemeClr val="tx2">
                    <a:lumMod val="60000"/>
                    <a:lumOff val="40000"/>
                  </a:schemeClr>
                </a:solidFill>
              </a:rPr>
              <a:t>Replikation</a:t>
            </a:r>
            <a:r>
              <a:rPr lang="de-DE" sz="2000" dirty="0"/>
              <a:t>“ und „</a:t>
            </a:r>
            <a:r>
              <a:rPr lang="de-DE" sz="2000" b="1" dirty="0" err="1">
                <a:solidFill>
                  <a:schemeClr val="tx2">
                    <a:lumMod val="60000"/>
                    <a:lumOff val="40000"/>
                  </a:schemeClr>
                </a:solidFill>
              </a:rPr>
              <a:t>Erasure</a:t>
            </a:r>
            <a:r>
              <a:rPr lang="de-DE" sz="2000" b="1" dirty="0">
                <a:solidFill>
                  <a:schemeClr val="tx2">
                    <a:lumMod val="60000"/>
                    <a:lumOff val="40000"/>
                  </a:schemeClr>
                </a:solidFill>
              </a:rPr>
              <a:t> </a:t>
            </a:r>
            <a:r>
              <a:rPr lang="de-DE" sz="2000" b="1" dirty="0" err="1">
                <a:solidFill>
                  <a:schemeClr val="tx2">
                    <a:lumMod val="60000"/>
                    <a:lumOff val="40000"/>
                  </a:schemeClr>
                </a:solidFill>
              </a:rPr>
              <a:t>Coding</a:t>
            </a:r>
            <a:r>
              <a:rPr lang="de-DE" sz="2000" dirty="0"/>
              <a:t>“ zusammen, um die Fehlertoleranz aufrechtzuerhalten.</a:t>
            </a:r>
          </a:p>
        </p:txBody>
      </p:sp>
    </p:spTree>
    <p:extLst>
      <p:ext uri="{BB962C8B-B14F-4D97-AF65-F5344CB8AC3E}">
        <p14:creationId xmlns:p14="http://schemas.microsoft.com/office/powerpoint/2010/main" val="388112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9033" y="3928240"/>
            <a:ext cx="4875074" cy="2871453"/>
          </a:xfrm>
          <a:prstGeom prst="rect">
            <a:avLst/>
          </a:prstGeom>
        </p:spPr>
      </p:pic>
      <p:sp>
        <p:nvSpPr>
          <p:cNvPr id="15" name="Slide Number Placeholder 14">
            <a:extLst>
              <a:ext uri="{FF2B5EF4-FFF2-40B4-BE49-F238E27FC236}">
                <a16:creationId xmlns:a16="http://schemas.microsoft.com/office/drawing/2014/main" id="{1C54D77D-2F87-8DE6-9E9E-8DCD0F7A0940}"/>
              </a:ext>
            </a:extLst>
          </p:cNvPr>
          <p:cNvSpPr>
            <a:spLocks noGrp="1"/>
          </p:cNvSpPr>
          <p:nvPr>
            <p:ph type="sldNum" sz="quarter" idx="12"/>
          </p:nvPr>
        </p:nvSpPr>
        <p:spPr/>
        <p:txBody>
          <a:bodyPr/>
          <a:lstStyle/>
          <a:p>
            <a:fld id="{9EE4AB8A-B43F-4595-8D63-70B86FA2E0BD}" type="slidenum">
              <a:rPr lang="en-US" smtClean="0"/>
              <a:t>17</a:t>
            </a:fld>
            <a:endParaRPr lang="en-US"/>
          </a:p>
        </p:txBody>
      </p:sp>
      <p:sp>
        <p:nvSpPr>
          <p:cNvPr id="2" name="Rechteck 1"/>
          <p:cNvSpPr/>
          <p:nvPr/>
        </p:nvSpPr>
        <p:spPr>
          <a:xfrm>
            <a:off x="771696" y="511920"/>
            <a:ext cx="11372033" cy="3247043"/>
          </a:xfrm>
          <a:prstGeom prst="rect">
            <a:avLst/>
          </a:prstGeom>
        </p:spPr>
        <p:txBody>
          <a:bodyPr wrap="square">
            <a:spAutoFit/>
          </a:bodyPr>
          <a:lstStyle/>
          <a:p>
            <a:r>
              <a:rPr lang="de-DE" b="1" dirty="0" err="1">
                <a:solidFill>
                  <a:srgbClr val="C00000"/>
                </a:solidFill>
              </a:rPr>
              <a:t>N</a:t>
            </a:r>
            <a:r>
              <a:rPr lang="de-DE" b="1" dirty="0" err="1"/>
              <a:t>x</a:t>
            </a:r>
            <a:r>
              <a:rPr lang="de-DE" b="1" dirty="0"/>
              <a:t> Replication:</a:t>
            </a:r>
          </a:p>
          <a:p>
            <a:endParaRPr lang="de-DE" sz="1700" b="1" dirty="0"/>
          </a:p>
          <a:p>
            <a:endParaRPr lang="de-DE" sz="1700" b="1" dirty="0"/>
          </a:p>
          <a:p>
            <a:pPr marL="285750" indent="-285750">
              <a:lnSpc>
                <a:spcPct val="150000"/>
              </a:lnSpc>
              <a:buFont typeface="Wingdings" panose="05000000000000000000" pitchFamily="2" charset="2"/>
              <a:buChar char="§"/>
            </a:pPr>
            <a:r>
              <a:rPr lang="de-DE" sz="1700" dirty="0"/>
              <a:t>Bei dieser Methode werden (</a:t>
            </a:r>
            <a:r>
              <a:rPr lang="de-DE" sz="1700" dirty="0">
                <a:solidFill>
                  <a:srgbClr val="FF0000"/>
                </a:solidFill>
              </a:rPr>
              <a:t>N-1</a:t>
            </a:r>
            <a:r>
              <a:rPr lang="de-DE" sz="1700" dirty="0"/>
              <a:t>) identische Kopien (Replikate) der Daten auf verschiedenen Nodes oder Standorten erstellt. (</a:t>
            </a:r>
            <a:r>
              <a:rPr lang="de-DE" sz="1700" i="1" dirty="0">
                <a:solidFill>
                  <a:srgbClr val="FF0000"/>
                </a:solidFill>
              </a:rPr>
              <a:t>1</a:t>
            </a:r>
            <a:r>
              <a:rPr lang="de-DE" sz="1700" i="1" dirty="0"/>
              <a:t> original + (</a:t>
            </a:r>
            <a:r>
              <a:rPr lang="de-DE" sz="1700" i="1" dirty="0">
                <a:solidFill>
                  <a:srgbClr val="FF0000"/>
                </a:solidFill>
              </a:rPr>
              <a:t>N-1</a:t>
            </a:r>
            <a:r>
              <a:rPr lang="de-DE" sz="1700" i="1" dirty="0"/>
              <a:t>) </a:t>
            </a:r>
            <a:r>
              <a:rPr lang="de-DE" sz="1700" i="1" dirty="0" err="1"/>
              <a:t>replicas</a:t>
            </a:r>
            <a:r>
              <a:rPr lang="de-DE" sz="1700" dirty="0"/>
              <a:t>)</a:t>
            </a:r>
          </a:p>
          <a:p>
            <a:pPr marL="285750" indent="-285750">
              <a:lnSpc>
                <a:spcPct val="150000"/>
              </a:lnSpc>
              <a:buFont typeface="Wingdings" panose="05000000000000000000" pitchFamily="2" charset="2"/>
              <a:buChar char="§"/>
            </a:pPr>
            <a:r>
              <a:rPr lang="de-DE" sz="1700" dirty="0"/>
              <a:t>Das bietet eine hohe Verfügbarkeit und Stabilität, da die Daten noch zu erreichen sind, wenn bis zu (N-1) Kopien ausfallen.</a:t>
            </a:r>
          </a:p>
          <a:p>
            <a:pPr marL="285750" indent="-285750">
              <a:lnSpc>
                <a:spcPct val="150000"/>
              </a:lnSpc>
              <a:buFont typeface="Wingdings" panose="05000000000000000000" pitchFamily="2" charset="2"/>
              <a:buChar char="§"/>
            </a:pPr>
            <a:r>
              <a:rPr lang="de-DE" sz="1700" dirty="0"/>
              <a:t>Die Mehrfache Replikation ist einfach und stellt sicher, dass die Daten immer verfügbar sind.</a:t>
            </a:r>
          </a:p>
          <a:p>
            <a:pPr marL="285750" indent="-285750">
              <a:lnSpc>
                <a:spcPct val="150000"/>
              </a:lnSpc>
              <a:buFont typeface="Wingdings" panose="05000000000000000000" pitchFamily="2" charset="2"/>
              <a:buChar char="§"/>
            </a:pPr>
            <a:r>
              <a:rPr lang="de-DE" sz="1700" dirty="0"/>
              <a:t>Diese Methode ist aber weniger speichereffizient, da für jede Dateneinheit </a:t>
            </a:r>
            <a:r>
              <a:rPr lang="de-DE" sz="1700" dirty="0">
                <a:solidFill>
                  <a:srgbClr val="FF0000"/>
                </a:solidFill>
              </a:rPr>
              <a:t>N</a:t>
            </a:r>
            <a:r>
              <a:rPr lang="de-DE" sz="1700" dirty="0"/>
              <a:t> mal so viel Speicherplatz benötigt wird.</a:t>
            </a:r>
          </a:p>
          <a:p>
            <a:pPr marL="285750" indent="-285750">
              <a:lnSpc>
                <a:spcPct val="150000"/>
              </a:lnSpc>
              <a:buFont typeface="Wingdings" panose="05000000000000000000" pitchFamily="2" charset="2"/>
              <a:buChar char="§"/>
            </a:pPr>
            <a:r>
              <a:rPr lang="de-DE" sz="1700" dirty="0"/>
              <a:t>Daher speichert jeder </a:t>
            </a:r>
            <a:r>
              <a:rPr lang="de-DE" sz="1700" dirty="0" err="1"/>
              <a:t>Node</a:t>
            </a:r>
            <a:r>
              <a:rPr lang="de-DE" sz="1700" dirty="0"/>
              <a:t> mindestens einen Teil der einzelnen Dateien auf sich.</a:t>
            </a:r>
          </a:p>
        </p:txBody>
      </p:sp>
    </p:spTree>
    <p:extLst>
      <p:ext uri="{BB962C8B-B14F-4D97-AF65-F5344CB8AC3E}">
        <p14:creationId xmlns:p14="http://schemas.microsoft.com/office/powerpoint/2010/main" val="395452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1C54D77D-2F87-8DE6-9E9E-8DCD0F7A0940}"/>
              </a:ext>
            </a:extLst>
          </p:cNvPr>
          <p:cNvSpPr>
            <a:spLocks noGrp="1"/>
          </p:cNvSpPr>
          <p:nvPr>
            <p:ph type="sldNum" sz="quarter" idx="12"/>
          </p:nvPr>
        </p:nvSpPr>
        <p:spPr/>
        <p:txBody>
          <a:bodyPr/>
          <a:lstStyle/>
          <a:p>
            <a:fld id="{9EE4AB8A-B43F-4595-8D63-70B86FA2E0BD}" type="slidenum">
              <a:rPr lang="en-US" smtClean="0"/>
              <a:t>18</a:t>
            </a:fld>
            <a:endParaRPr lang="en-US"/>
          </a:p>
        </p:txBody>
      </p:sp>
      <p:sp>
        <p:nvSpPr>
          <p:cNvPr id="2" name="Rechteck 1"/>
          <p:cNvSpPr/>
          <p:nvPr/>
        </p:nvSpPr>
        <p:spPr>
          <a:xfrm>
            <a:off x="771696" y="511920"/>
            <a:ext cx="10896214" cy="5168594"/>
          </a:xfrm>
          <a:prstGeom prst="rect">
            <a:avLst/>
          </a:prstGeom>
        </p:spPr>
        <p:txBody>
          <a:bodyPr wrap="square">
            <a:spAutoFit/>
          </a:bodyPr>
          <a:lstStyle/>
          <a:p>
            <a:r>
              <a:rPr lang="de-DE" b="1" dirty="0" err="1"/>
              <a:t>Erasure</a:t>
            </a:r>
            <a:r>
              <a:rPr lang="de-DE" b="1" dirty="0"/>
              <a:t> </a:t>
            </a:r>
            <a:r>
              <a:rPr lang="de-DE" b="1" dirty="0" err="1"/>
              <a:t>Coding</a:t>
            </a:r>
            <a:r>
              <a:rPr lang="de-DE" b="1" dirty="0"/>
              <a:t>:</a:t>
            </a:r>
          </a:p>
          <a:p>
            <a:endParaRPr lang="de-DE" sz="1700" dirty="0"/>
          </a:p>
          <a:p>
            <a:endParaRPr lang="de-DE" sz="1700" dirty="0"/>
          </a:p>
          <a:p>
            <a:pPr marL="285750" indent="-285750">
              <a:lnSpc>
                <a:spcPct val="150000"/>
              </a:lnSpc>
              <a:buFont typeface="Wingdings" panose="05000000000000000000" pitchFamily="2" charset="2"/>
              <a:buChar char="§"/>
            </a:pPr>
            <a:r>
              <a:rPr lang="de-DE" sz="1700" dirty="0"/>
              <a:t>Das ist eine Technik, bei der die Daten in kleine Blöcke aufgeteilt und kodiert und auf mehrere Nodes verteilt werden.</a:t>
            </a:r>
          </a:p>
          <a:p>
            <a:pPr marL="285750" indent="-285750">
              <a:lnSpc>
                <a:spcPct val="150000"/>
              </a:lnSpc>
              <a:buFont typeface="Wingdings" panose="05000000000000000000" pitchFamily="2" charset="2"/>
              <a:buChar char="§"/>
            </a:pPr>
            <a:r>
              <a:rPr lang="de-DE" sz="1700" dirty="0"/>
              <a:t>Das führt zu einem geringeren Speicher-Overhead, obwohl es rechenintensiver ist.</a:t>
            </a:r>
          </a:p>
          <a:p>
            <a:pPr marL="285750" indent="-285750">
              <a:lnSpc>
                <a:spcPct val="150000"/>
              </a:lnSpc>
              <a:buFont typeface="Wingdings" panose="05000000000000000000" pitchFamily="2" charset="2"/>
              <a:buChar char="§"/>
            </a:pPr>
            <a:r>
              <a:rPr lang="de-DE" sz="1700" dirty="0" err="1"/>
              <a:t>Erasure</a:t>
            </a:r>
            <a:r>
              <a:rPr lang="de-DE" sz="1700" dirty="0"/>
              <a:t> </a:t>
            </a:r>
            <a:r>
              <a:rPr lang="de-DE" sz="1700" dirty="0" err="1"/>
              <a:t>Coding</a:t>
            </a:r>
            <a:r>
              <a:rPr lang="de-DE" sz="1700" dirty="0"/>
              <a:t> kann in verschiedenen Schemata eingerichtet werden.</a:t>
            </a:r>
          </a:p>
          <a:p>
            <a:pPr marL="285750" indent="-285750">
              <a:lnSpc>
                <a:spcPct val="150000"/>
              </a:lnSpc>
              <a:buFont typeface="Wingdings" panose="05000000000000000000" pitchFamily="2" charset="2"/>
              <a:buChar char="§"/>
            </a:pPr>
            <a:r>
              <a:rPr lang="de-DE" sz="1700" dirty="0"/>
              <a:t>Bei einem </a:t>
            </a:r>
            <a:r>
              <a:rPr lang="de-DE" sz="1700" b="1" dirty="0">
                <a:solidFill>
                  <a:srgbClr val="FF0000"/>
                </a:solidFill>
              </a:rPr>
              <a:t>k</a:t>
            </a:r>
            <a:r>
              <a:rPr lang="de-DE" sz="1700" dirty="0"/>
              <a:t>:</a:t>
            </a:r>
            <a:r>
              <a:rPr lang="de-DE" sz="1700" b="1" dirty="0">
                <a:solidFill>
                  <a:srgbClr val="FF0000"/>
                </a:solidFill>
              </a:rPr>
              <a:t>m</a:t>
            </a:r>
            <a:r>
              <a:rPr lang="de-DE" sz="1700" dirty="0"/>
              <a:t> Schema werden alle einzelne Objekte in </a:t>
            </a:r>
            <a:r>
              <a:rPr lang="de-DE" sz="1700" b="1" dirty="0">
                <a:solidFill>
                  <a:srgbClr val="FF0000"/>
                </a:solidFill>
              </a:rPr>
              <a:t>k</a:t>
            </a:r>
            <a:r>
              <a:rPr lang="de-DE" sz="1700" dirty="0"/>
              <a:t> Daten-Blöcke und </a:t>
            </a:r>
            <a:r>
              <a:rPr lang="de-DE" sz="1700" b="1" dirty="0">
                <a:solidFill>
                  <a:srgbClr val="FF0000"/>
                </a:solidFill>
              </a:rPr>
              <a:t>m</a:t>
            </a:r>
            <a:r>
              <a:rPr lang="de-DE" sz="1700" dirty="0"/>
              <a:t> Parity-Blöcke unterteilt, daher wird es </a:t>
            </a:r>
            <a:r>
              <a:rPr lang="de-DE" sz="1700" dirty="0">
                <a:solidFill>
                  <a:schemeClr val="bg1">
                    <a:lumMod val="50000"/>
                  </a:schemeClr>
                </a:solidFill>
              </a:rPr>
              <a:t>[</a:t>
            </a:r>
            <a:r>
              <a:rPr lang="de-DE" sz="1700" b="1" dirty="0">
                <a:solidFill>
                  <a:srgbClr val="FF0000"/>
                </a:solidFill>
              </a:rPr>
              <a:t>k</a:t>
            </a:r>
            <a:r>
              <a:rPr lang="de-DE" sz="1700" dirty="0"/>
              <a:t>+</a:t>
            </a:r>
            <a:r>
              <a:rPr lang="de-DE" sz="1700" b="1" dirty="0">
                <a:solidFill>
                  <a:srgbClr val="FF0000"/>
                </a:solidFill>
              </a:rPr>
              <a:t>m</a:t>
            </a:r>
            <a:r>
              <a:rPr lang="de-DE" sz="1700" dirty="0">
                <a:solidFill>
                  <a:schemeClr val="bg1">
                    <a:lumMod val="50000"/>
                  </a:schemeClr>
                </a:solidFill>
              </a:rPr>
              <a:t>]</a:t>
            </a:r>
            <a:r>
              <a:rPr lang="de-DE" sz="1700" dirty="0"/>
              <a:t> Blöcke für ein Objekt geben.</a:t>
            </a:r>
          </a:p>
          <a:p>
            <a:pPr marL="742950" lvl="1" indent="-285750">
              <a:lnSpc>
                <a:spcPct val="150000"/>
              </a:lnSpc>
              <a:buFont typeface="Wingdings" panose="05000000000000000000" pitchFamily="2" charset="2"/>
              <a:buChar char="ü"/>
            </a:pPr>
            <a:r>
              <a:rPr lang="de-DE" sz="1700" dirty="0"/>
              <a:t>Die Blöcke werden als </a:t>
            </a:r>
            <a:r>
              <a:rPr lang="de-DE" sz="1700" b="1" dirty="0"/>
              <a:t>Chunk</a:t>
            </a:r>
            <a:r>
              <a:rPr lang="de-DE" sz="1700" dirty="0"/>
              <a:t> bezeichnet.</a:t>
            </a:r>
          </a:p>
          <a:p>
            <a:pPr marL="285750" lvl="1" indent="-285750">
              <a:lnSpc>
                <a:spcPct val="150000"/>
              </a:lnSpc>
              <a:buFont typeface="Wingdings" panose="05000000000000000000" pitchFamily="2" charset="2"/>
              <a:buChar char="§"/>
            </a:pPr>
            <a:r>
              <a:rPr lang="de-DE" sz="1700" b="1" dirty="0" err="1"/>
              <a:t>Parity-Chunks</a:t>
            </a:r>
            <a:r>
              <a:rPr lang="de-DE" sz="1700" dirty="0"/>
              <a:t> bestehen aus </a:t>
            </a:r>
            <a:r>
              <a:rPr lang="de-DE" sz="1700" u="sng" dirty="0"/>
              <a:t>Redundanz</a:t>
            </a:r>
            <a:r>
              <a:rPr lang="de-DE" sz="1700" dirty="0"/>
              <a:t>-, </a:t>
            </a:r>
            <a:r>
              <a:rPr lang="de-DE" sz="1700" u="sng" dirty="0"/>
              <a:t>Rekonstruktion</a:t>
            </a:r>
            <a:r>
              <a:rPr lang="de-DE" sz="1700" dirty="0"/>
              <a:t>s- und </a:t>
            </a:r>
            <a:r>
              <a:rPr lang="de-DE" sz="1700" u="sng" dirty="0"/>
              <a:t>Datenintegrität</a:t>
            </a:r>
            <a:r>
              <a:rPr lang="de-DE" sz="1700" dirty="0"/>
              <a:t>sinformationen sowie Informationen zur </a:t>
            </a:r>
            <a:r>
              <a:rPr lang="de-DE" sz="1700" u="sng" dirty="0"/>
              <a:t>Platzoptimierung</a:t>
            </a:r>
            <a:r>
              <a:rPr lang="de-DE" sz="1700" dirty="0"/>
              <a:t>.</a:t>
            </a:r>
          </a:p>
          <a:p>
            <a:pPr marL="285750" lvl="1" indent="-285750">
              <a:lnSpc>
                <a:spcPct val="150000"/>
              </a:lnSpc>
              <a:buFont typeface="Wingdings" panose="05000000000000000000" pitchFamily="2" charset="2"/>
              <a:buChar char="§"/>
            </a:pPr>
            <a:r>
              <a:rPr lang="de-DE" sz="1700" dirty="0"/>
              <a:t>Das System kann den Verlust von bis zu '</a:t>
            </a:r>
            <a:r>
              <a:rPr lang="de-DE" sz="1700" b="1" dirty="0">
                <a:solidFill>
                  <a:srgbClr val="FF0000"/>
                </a:solidFill>
              </a:rPr>
              <a:t>m</a:t>
            </a:r>
            <a:r>
              <a:rPr lang="de-DE" sz="1700" dirty="0"/>
              <a:t>' </a:t>
            </a:r>
            <a:r>
              <a:rPr lang="de-DE" sz="1700" dirty="0" err="1"/>
              <a:t>Chunks</a:t>
            </a:r>
            <a:endParaRPr lang="de-DE" sz="1700" dirty="0"/>
          </a:p>
          <a:p>
            <a:pPr marL="0" lvl="1">
              <a:lnSpc>
                <a:spcPct val="150000"/>
              </a:lnSpc>
            </a:pPr>
            <a:r>
              <a:rPr lang="de-DE" sz="1700" dirty="0"/>
              <a:t>      tolerieren, ohne dass die originale Daten nicht mehr</a:t>
            </a:r>
          </a:p>
          <a:p>
            <a:pPr marL="0" lvl="1">
              <a:lnSpc>
                <a:spcPct val="150000"/>
              </a:lnSpc>
            </a:pPr>
            <a:r>
              <a:rPr lang="de-DE" sz="1700" dirty="0"/>
              <a:t>      rekonstruiert werden müssen.</a:t>
            </a:r>
          </a:p>
        </p:txBody>
      </p:sp>
      <p:graphicFrame>
        <p:nvGraphicFramePr>
          <p:cNvPr id="4" name="Tabelle 3"/>
          <p:cNvGraphicFramePr>
            <a:graphicFrameLocks noGrp="1"/>
          </p:cNvGraphicFramePr>
          <p:nvPr>
            <p:extLst>
              <p:ext uri="{D42A27DB-BD31-4B8C-83A1-F6EECF244321}">
                <p14:modId xmlns:p14="http://schemas.microsoft.com/office/powerpoint/2010/main" val="503957773"/>
              </p:ext>
            </p:extLst>
          </p:nvPr>
        </p:nvGraphicFramePr>
        <p:xfrm>
          <a:off x="5993596" y="4888295"/>
          <a:ext cx="5565015" cy="1554945"/>
        </p:xfrm>
        <a:graphic>
          <a:graphicData uri="http://schemas.openxmlformats.org/drawingml/2006/table">
            <a:tbl>
              <a:tblPr firstRow="1" firstCol="1" bandRow="1">
                <a:tableStyleId>{912C8C85-51F0-491E-9774-3900AFEF0FD7}</a:tableStyleId>
              </a:tblPr>
              <a:tblGrid>
                <a:gridCol w="2288069">
                  <a:extLst>
                    <a:ext uri="{9D8B030D-6E8A-4147-A177-3AD203B41FA5}">
                      <a16:colId xmlns:a16="http://schemas.microsoft.com/office/drawing/2014/main" val="1702184507"/>
                    </a:ext>
                  </a:extLst>
                </a:gridCol>
                <a:gridCol w="1671573">
                  <a:extLst>
                    <a:ext uri="{9D8B030D-6E8A-4147-A177-3AD203B41FA5}">
                      <a16:colId xmlns:a16="http://schemas.microsoft.com/office/drawing/2014/main" val="2857300893"/>
                    </a:ext>
                  </a:extLst>
                </a:gridCol>
                <a:gridCol w="1605373">
                  <a:extLst>
                    <a:ext uri="{9D8B030D-6E8A-4147-A177-3AD203B41FA5}">
                      <a16:colId xmlns:a16="http://schemas.microsoft.com/office/drawing/2014/main" val="2230541580"/>
                    </a:ext>
                  </a:extLst>
                </a:gridCol>
              </a:tblGrid>
              <a:tr h="310989">
                <a:tc>
                  <a:txBody>
                    <a:bodyPr/>
                    <a:lstStyle/>
                    <a:p>
                      <a:pPr algn="ctr">
                        <a:lnSpc>
                          <a:spcPct val="107000"/>
                        </a:lnSpc>
                        <a:spcAft>
                          <a:spcPts val="0"/>
                        </a:spcAft>
                      </a:pPr>
                      <a:r>
                        <a:rPr lang="de-DE" sz="1200" kern="100" dirty="0">
                          <a:effectLst/>
                        </a:rPr>
                        <a:t>Feature</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200" kern="100" dirty="0">
                          <a:effectLst/>
                        </a:rPr>
                        <a:t>Erasure Coding 8:4</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200" kern="100" dirty="0">
                          <a:effectLst/>
                        </a:rPr>
                        <a:t>Erasure Coding 7:5</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46827966"/>
                  </a:ext>
                </a:extLst>
              </a:tr>
              <a:tr h="310989">
                <a:tc>
                  <a:txBody>
                    <a:bodyPr/>
                    <a:lstStyle/>
                    <a:p>
                      <a:pPr>
                        <a:lnSpc>
                          <a:spcPct val="107000"/>
                        </a:lnSpc>
                        <a:spcAft>
                          <a:spcPts val="0"/>
                        </a:spcAft>
                      </a:pPr>
                      <a:r>
                        <a:rPr lang="en-US" sz="1000" kern="100" dirty="0">
                          <a:effectLst/>
                        </a:rPr>
                        <a:t>Data Chunks</a:t>
                      </a:r>
                      <a:endParaRPr lang="de-D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de-DE" sz="1200" kern="100" dirty="0">
                          <a:effectLst/>
                        </a:rPr>
                        <a:t>8</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de-DE" sz="1200" kern="100" dirty="0">
                          <a:effectLst/>
                        </a:rPr>
                        <a:t>7</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3306771"/>
                  </a:ext>
                </a:extLst>
              </a:tr>
              <a:tr h="310989">
                <a:tc>
                  <a:txBody>
                    <a:bodyPr/>
                    <a:lstStyle/>
                    <a:p>
                      <a:pPr>
                        <a:lnSpc>
                          <a:spcPct val="107000"/>
                        </a:lnSpc>
                        <a:spcAft>
                          <a:spcPts val="0"/>
                        </a:spcAft>
                      </a:pPr>
                      <a:r>
                        <a:rPr lang="en-US" sz="1000" kern="100">
                          <a:effectLst/>
                        </a:rPr>
                        <a:t>Parity Chunks</a:t>
                      </a:r>
                      <a:endParaRPr lang="de-D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de-DE" sz="1200" kern="100" dirty="0">
                          <a:effectLst/>
                        </a:rPr>
                        <a:t>4</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de-DE" sz="1200" kern="100" dirty="0">
                          <a:effectLst/>
                        </a:rPr>
                        <a:t>5</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07895178"/>
                  </a:ext>
                </a:extLst>
              </a:tr>
              <a:tr h="310989">
                <a:tc>
                  <a:txBody>
                    <a:bodyPr/>
                    <a:lstStyle/>
                    <a:p>
                      <a:pPr>
                        <a:lnSpc>
                          <a:spcPct val="107000"/>
                        </a:lnSpc>
                        <a:spcAft>
                          <a:spcPts val="0"/>
                        </a:spcAft>
                      </a:pPr>
                      <a:r>
                        <a:rPr lang="en-US" sz="1000" kern="100">
                          <a:effectLst/>
                        </a:rPr>
                        <a:t>Total Chunks</a:t>
                      </a:r>
                      <a:endParaRPr lang="de-D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de-DE" sz="1200" kern="100" dirty="0">
                          <a:effectLst/>
                        </a:rPr>
                        <a:t>12</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de-DE" sz="1200" kern="100" dirty="0">
                          <a:effectLst/>
                        </a:rPr>
                        <a:t>12</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47933907"/>
                  </a:ext>
                </a:extLst>
              </a:tr>
              <a:tr h="310989">
                <a:tc>
                  <a:txBody>
                    <a:bodyPr/>
                    <a:lstStyle/>
                    <a:p>
                      <a:pPr>
                        <a:lnSpc>
                          <a:spcPct val="107000"/>
                        </a:lnSpc>
                        <a:spcAft>
                          <a:spcPts val="0"/>
                        </a:spcAft>
                      </a:pPr>
                      <a:r>
                        <a:rPr lang="en-US" sz="1000" kern="100" dirty="0" err="1">
                          <a:effectLst/>
                        </a:rPr>
                        <a:t>Fehlertoleranz</a:t>
                      </a:r>
                      <a:r>
                        <a:rPr lang="en-US" sz="1000" b="0" kern="100" dirty="0">
                          <a:effectLst/>
                        </a:rPr>
                        <a:t> (pro DG)</a:t>
                      </a:r>
                      <a:endParaRPr lang="de-DE" sz="1100" b="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de-DE" sz="1100" kern="100" dirty="0">
                          <a:effectLst/>
                        </a:rPr>
                        <a:t>Bis zu </a:t>
                      </a:r>
                      <a:r>
                        <a:rPr lang="de-DE" sz="1100" b="1" kern="100" dirty="0">
                          <a:effectLst/>
                        </a:rPr>
                        <a:t>4</a:t>
                      </a:r>
                      <a:r>
                        <a:rPr lang="de-DE" sz="1100" kern="100" dirty="0">
                          <a:effectLst/>
                        </a:rPr>
                        <a:t> Festplatten</a:t>
                      </a:r>
                      <a:endParaRPr lang="de-D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de-DE" sz="1100" kern="100" dirty="0">
                          <a:effectLst/>
                        </a:rPr>
                        <a:t>Bis zu </a:t>
                      </a:r>
                      <a:r>
                        <a:rPr lang="de-DE" sz="1100" b="1" kern="100" dirty="0">
                          <a:effectLst/>
                        </a:rPr>
                        <a:t>5</a:t>
                      </a:r>
                      <a:r>
                        <a:rPr lang="de-DE" sz="1100" kern="100" dirty="0">
                          <a:effectLst/>
                        </a:rPr>
                        <a:t> Festplatten</a:t>
                      </a:r>
                      <a:endParaRPr lang="de-D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25922734"/>
                  </a:ext>
                </a:extLst>
              </a:tr>
            </a:tbl>
          </a:graphicData>
        </a:graphic>
      </p:graphicFrame>
    </p:spTree>
    <p:extLst>
      <p:ext uri="{BB962C8B-B14F-4D97-AF65-F5344CB8AC3E}">
        <p14:creationId xmlns:p14="http://schemas.microsoft.com/office/powerpoint/2010/main" val="146038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CD1777-E6DD-4E9E-6E56-25A76FAD08DC}"/>
              </a:ext>
            </a:extLst>
          </p:cNvPr>
          <p:cNvSpPr>
            <a:spLocks noGrp="1"/>
          </p:cNvSpPr>
          <p:nvPr>
            <p:ph type="sldNum" sz="quarter" idx="12"/>
          </p:nvPr>
        </p:nvSpPr>
        <p:spPr/>
        <p:txBody>
          <a:bodyPr/>
          <a:lstStyle/>
          <a:p>
            <a:fld id="{9EE4AB8A-B43F-4595-8D63-70B86FA2E0BD}" type="slidenum">
              <a:rPr lang="en-US" smtClean="0"/>
              <a:t>19</a:t>
            </a:fld>
            <a:endParaRPr lang="en-US"/>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1279" y="2036508"/>
            <a:ext cx="9240849" cy="3489960"/>
          </a:xfrm>
          <a:prstGeom prst="rect">
            <a:avLst/>
          </a:prstGeom>
        </p:spPr>
      </p:pic>
      <p:sp>
        <p:nvSpPr>
          <p:cNvPr id="7" name="TextBox 9">
            <a:extLst>
              <a:ext uri="{FF2B5EF4-FFF2-40B4-BE49-F238E27FC236}">
                <a16:creationId xmlns:a16="http://schemas.microsoft.com/office/drawing/2014/main" id="{8B3AFD33-BEDE-B7E7-F4AA-3A46DC4982DC}"/>
              </a:ext>
            </a:extLst>
          </p:cNvPr>
          <p:cNvSpPr txBox="1"/>
          <p:nvPr/>
        </p:nvSpPr>
        <p:spPr>
          <a:xfrm>
            <a:off x="732348" y="529485"/>
            <a:ext cx="10761784"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defRPr/>
            </a:pPr>
            <a:r>
              <a:rPr lang="de-DE" sz="2000" dirty="0">
                <a:ln w="0"/>
                <a:ea typeface="Inconsolata SemiExpanded Light" panose="00000509000000000000" pitchFamily="49" charset="0"/>
                <a:cs typeface="72 Monospace" panose="020B0509030603020204" pitchFamily="49" charset="0"/>
              </a:rPr>
              <a:t>Vergleich:</a:t>
            </a:r>
          </a:p>
        </p:txBody>
      </p:sp>
      <p:sp>
        <p:nvSpPr>
          <p:cNvPr id="6" name="Rechteck 5"/>
          <p:cNvSpPr/>
          <p:nvPr/>
        </p:nvSpPr>
        <p:spPr>
          <a:xfrm>
            <a:off x="1257171" y="1670946"/>
            <a:ext cx="2852549" cy="340734"/>
          </a:xfrm>
          <a:prstGeom prst="rect">
            <a:avLst/>
          </a:prstGeom>
        </p:spPr>
        <p:txBody>
          <a:bodyPr wrap="square">
            <a:spAutoFit/>
          </a:bodyPr>
          <a:lstStyle/>
          <a:p>
            <a:pPr>
              <a:lnSpc>
                <a:spcPct val="150000"/>
              </a:lnSpc>
            </a:pPr>
            <a:r>
              <a:rPr lang="de-DE" sz="1200" dirty="0">
                <a:solidFill>
                  <a:srgbClr val="A9BFCF"/>
                </a:solidFill>
              </a:rPr>
              <a:t>Tripple Replication </a:t>
            </a:r>
            <a:r>
              <a:rPr lang="de-DE" sz="1100" dirty="0">
                <a:solidFill>
                  <a:srgbClr val="A9BFCF"/>
                </a:solidFill>
              </a:rPr>
              <a:t>(1 original + 2 </a:t>
            </a:r>
            <a:r>
              <a:rPr lang="de-DE" sz="1100" dirty="0" err="1">
                <a:solidFill>
                  <a:srgbClr val="A9BFCF"/>
                </a:solidFill>
              </a:rPr>
              <a:t>replicas</a:t>
            </a:r>
            <a:r>
              <a:rPr lang="de-DE" sz="1100" dirty="0">
                <a:solidFill>
                  <a:srgbClr val="A9BFCF"/>
                </a:solidFill>
              </a:rPr>
              <a:t>)</a:t>
            </a:r>
          </a:p>
        </p:txBody>
      </p:sp>
      <p:sp>
        <p:nvSpPr>
          <p:cNvPr id="8" name="Rechteck 7"/>
          <p:cNvSpPr/>
          <p:nvPr/>
        </p:nvSpPr>
        <p:spPr>
          <a:xfrm>
            <a:off x="6337171" y="1670946"/>
            <a:ext cx="3045589" cy="369332"/>
          </a:xfrm>
          <a:prstGeom prst="rect">
            <a:avLst/>
          </a:prstGeom>
        </p:spPr>
        <p:txBody>
          <a:bodyPr wrap="square">
            <a:spAutoFit/>
          </a:bodyPr>
          <a:lstStyle/>
          <a:p>
            <a:pPr>
              <a:lnSpc>
                <a:spcPct val="150000"/>
              </a:lnSpc>
            </a:pPr>
            <a:r>
              <a:rPr lang="de-DE" sz="1200" dirty="0" err="1">
                <a:solidFill>
                  <a:srgbClr val="A9BFCF"/>
                </a:solidFill>
              </a:rPr>
              <a:t>Erasure</a:t>
            </a:r>
            <a:r>
              <a:rPr lang="de-DE" sz="1200" dirty="0">
                <a:solidFill>
                  <a:srgbClr val="A9BFCF"/>
                </a:solidFill>
              </a:rPr>
              <a:t> </a:t>
            </a:r>
            <a:r>
              <a:rPr lang="de-DE" sz="1200" dirty="0" err="1">
                <a:solidFill>
                  <a:srgbClr val="A9BFCF"/>
                </a:solidFill>
              </a:rPr>
              <a:t>Coding</a:t>
            </a:r>
            <a:r>
              <a:rPr lang="de-DE" sz="1100" dirty="0">
                <a:solidFill>
                  <a:srgbClr val="A9BFCF"/>
                </a:solidFill>
              </a:rPr>
              <a:t>  (3:2)</a:t>
            </a:r>
          </a:p>
        </p:txBody>
      </p:sp>
    </p:spTree>
    <p:extLst>
      <p:ext uri="{BB962C8B-B14F-4D97-AF65-F5344CB8AC3E}">
        <p14:creationId xmlns:p14="http://schemas.microsoft.com/office/powerpoint/2010/main" val="359506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2"/>
          <a:srcRect t="12430" b="733"/>
          <a:stretch/>
        </p:blipFill>
        <p:spPr>
          <a:xfrm>
            <a:off x="651683" y="1253275"/>
            <a:ext cx="11082425" cy="5391642"/>
          </a:xfrm>
          <a:prstGeom prst="rect">
            <a:avLst/>
          </a:prstGeom>
        </p:spPr>
      </p:pic>
      <p:sp>
        <p:nvSpPr>
          <p:cNvPr id="7" name="Slide Number Placeholder 6">
            <a:extLst>
              <a:ext uri="{FF2B5EF4-FFF2-40B4-BE49-F238E27FC236}">
                <a16:creationId xmlns:a16="http://schemas.microsoft.com/office/drawing/2014/main" id="{FC6119AF-2071-BF2A-4BCE-4C3191A7CBE5}"/>
              </a:ext>
            </a:extLst>
          </p:cNvPr>
          <p:cNvSpPr>
            <a:spLocks noGrp="1"/>
          </p:cNvSpPr>
          <p:nvPr>
            <p:ph type="sldNum" sz="quarter" idx="12"/>
          </p:nvPr>
        </p:nvSpPr>
        <p:spPr/>
        <p:txBody>
          <a:bodyPr/>
          <a:lstStyle/>
          <a:p>
            <a:fld id="{9EE4AB8A-B43F-4595-8D63-70B86FA2E0BD}" type="slidenum">
              <a:rPr lang="en-US" smtClean="0"/>
              <a:t>2</a:t>
            </a:fld>
            <a:endParaRPr lang="en-US"/>
          </a:p>
        </p:txBody>
      </p:sp>
      <p:sp>
        <p:nvSpPr>
          <p:cNvPr id="9" name="TextBox 9">
            <a:extLst>
              <a:ext uri="{FF2B5EF4-FFF2-40B4-BE49-F238E27FC236}">
                <a16:creationId xmlns:a16="http://schemas.microsoft.com/office/drawing/2014/main" id="{8B3AFD33-BEDE-B7E7-F4AA-3A46DC4982DC}"/>
              </a:ext>
            </a:extLst>
          </p:cNvPr>
          <p:cNvSpPr txBox="1"/>
          <p:nvPr/>
        </p:nvSpPr>
        <p:spPr>
          <a:xfrm>
            <a:off x="493558" y="245660"/>
            <a:ext cx="4672801" cy="1107996"/>
          </a:xfrm>
          <a:prstGeom prst="rect">
            <a:avLst/>
          </a:prstGeom>
          <a:noFill/>
          <a:effectLst>
            <a:outerShdw blurRad="50800" dist="38100" dir="2700000" algn="tl" rotWithShape="0">
              <a:prstClr val="black">
                <a:alpha val="40000"/>
              </a:prstClr>
            </a:outerShdw>
          </a:effectLst>
        </p:spPr>
        <p:txBody>
          <a:bodyPr wrap="square" rtlCol="0">
            <a:spAutoFit/>
          </a:bodyPr>
          <a:lstStyle/>
          <a:p>
            <a:r>
              <a:rPr lang="de-DE" sz="6600" dirty="0">
                <a:solidFill>
                  <a:srgbClr val="AD5757"/>
                </a:solidFill>
              </a:rPr>
              <a:t>Ring </a:t>
            </a:r>
            <a:r>
              <a:rPr lang="de-DE" sz="3200" dirty="0"/>
              <a:t>Version </a:t>
            </a:r>
            <a:r>
              <a:rPr lang="de-DE" sz="3200" dirty="0">
                <a:solidFill>
                  <a:srgbClr val="AD5757"/>
                </a:solidFill>
              </a:rPr>
              <a:t> </a:t>
            </a:r>
            <a:r>
              <a:rPr lang="de-DE" sz="3200" dirty="0"/>
              <a:t>8.1 </a:t>
            </a:r>
            <a:endParaRPr lang="de-DE" sz="3200" dirty="0">
              <a:solidFill>
                <a:srgbClr val="AD5757"/>
              </a:solidFill>
            </a:endParaRPr>
          </a:p>
        </p:txBody>
      </p:sp>
    </p:spTree>
    <p:extLst>
      <p:ext uri="{BB962C8B-B14F-4D97-AF65-F5344CB8AC3E}">
        <p14:creationId xmlns:p14="http://schemas.microsoft.com/office/powerpoint/2010/main" val="215332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1C54D77D-2F87-8DE6-9E9E-8DCD0F7A0940}"/>
              </a:ext>
            </a:extLst>
          </p:cNvPr>
          <p:cNvSpPr>
            <a:spLocks noGrp="1"/>
          </p:cNvSpPr>
          <p:nvPr>
            <p:ph type="sldNum" sz="quarter" idx="12"/>
          </p:nvPr>
        </p:nvSpPr>
        <p:spPr/>
        <p:txBody>
          <a:bodyPr/>
          <a:lstStyle/>
          <a:p>
            <a:fld id="{9EE4AB8A-B43F-4595-8D63-70B86FA2E0BD}" type="slidenum">
              <a:rPr lang="en-US" smtClean="0"/>
              <a:t>20</a:t>
            </a:fld>
            <a:endParaRPr lang="en-US"/>
          </a:p>
        </p:txBody>
      </p:sp>
      <p:sp>
        <p:nvSpPr>
          <p:cNvPr id="2" name="Rechteck 1"/>
          <p:cNvSpPr/>
          <p:nvPr/>
        </p:nvSpPr>
        <p:spPr>
          <a:xfrm>
            <a:off x="515174" y="596899"/>
            <a:ext cx="11136186" cy="1755089"/>
          </a:xfrm>
          <a:prstGeom prst="rect">
            <a:avLst/>
          </a:prstGeom>
        </p:spPr>
        <p:txBody>
          <a:bodyPr wrap="square">
            <a:spAutoFit/>
          </a:bodyPr>
          <a:lstStyle/>
          <a:p>
            <a:r>
              <a:rPr lang="de-DE" dirty="0" err="1">
                <a:solidFill>
                  <a:schemeClr val="accent5">
                    <a:lumMod val="75000"/>
                  </a:schemeClr>
                </a:solidFill>
              </a:rPr>
              <a:t>Erasure</a:t>
            </a:r>
            <a:r>
              <a:rPr lang="de-DE" dirty="0">
                <a:solidFill>
                  <a:schemeClr val="accent5">
                    <a:lumMod val="75000"/>
                  </a:schemeClr>
                </a:solidFill>
              </a:rPr>
              <a:t> </a:t>
            </a:r>
            <a:r>
              <a:rPr lang="de-DE" dirty="0" err="1">
                <a:solidFill>
                  <a:schemeClr val="accent5">
                    <a:lumMod val="75000"/>
                  </a:schemeClr>
                </a:solidFill>
              </a:rPr>
              <a:t>Coding</a:t>
            </a:r>
            <a:r>
              <a:rPr lang="de-DE" dirty="0">
                <a:solidFill>
                  <a:schemeClr val="accent5">
                    <a:lumMod val="75000"/>
                  </a:schemeClr>
                </a:solidFill>
              </a:rPr>
              <a:t> </a:t>
            </a:r>
            <a:r>
              <a:rPr lang="de-DE" dirty="0"/>
              <a:t>arbeitet nach dem Konzept </a:t>
            </a:r>
            <a:r>
              <a:rPr lang="de-DE" dirty="0">
                <a:solidFill>
                  <a:srgbClr val="C00000"/>
                </a:solidFill>
              </a:rPr>
              <a:t>ARC</a:t>
            </a:r>
            <a:r>
              <a:rPr lang="de-DE" dirty="0"/>
              <a:t>:</a:t>
            </a:r>
          </a:p>
          <a:p>
            <a:endParaRPr lang="de-DE" dirty="0"/>
          </a:p>
          <a:p>
            <a:endParaRPr lang="de-DE" dirty="0"/>
          </a:p>
          <a:p>
            <a:r>
              <a:rPr lang="de-DE" b="1" dirty="0"/>
              <a:t>ARC</a:t>
            </a:r>
            <a:r>
              <a:rPr lang="de-DE" dirty="0"/>
              <a:t> (</a:t>
            </a:r>
            <a:r>
              <a:rPr lang="de-DE" dirty="0" err="1"/>
              <a:t>Advanced</a:t>
            </a:r>
            <a:r>
              <a:rPr lang="de-DE" dirty="0"/>
              <a:t> </a:t>
            </a:r>
            <a:r>
              <a:rPr lang="de-DE" dirty="0" err="1"/>
              <a:t>Resilient</a:t>
            </a:r>
            <a:r>
              <a:rPr lang="de-DE" dirty="0"/>
              <a:t> </a:t>
            </a:r>
            <a:r>
              <a:rPr lang="de-DE" dirty="0" err="1"/>
              <a:t>Coding</a:t>
            </a:r>
            <a:r>
              <a:rPr lang="de-DE" dirty="0"/>
              <a:t>):</a:t>
            </a:r>
          </a:p>
          <a:p>
            <a:pPr marL="268288" indent="-180975">
              <a:buFont typeface="Arial" panose="020B0604020202020204" pitchFamily="34" charset="0"/>
              <a:buChar char="•"/>
            </a:pPr>
            <a:endParaRPr lang="de-DE" sz="1200" dirty="0"/>
          </a:p>
          <a:p>
            <a:pPr marL="268288" indent="-180975">
              <a:buFont typeface="Arial" panose="020B0604020202020204" pitchFamily="34" charset="0"/>
              <a:buChar char="•"/>
            </a:pPr>
            <a:r>
              <a:rPr lang="de-DE" sz="1200" dirty="0"/>
              <a:t>ARC ist eine Technik zum Schutz und zur Redundanz von Daten.</a:t>
            </a:r>
          </a:p>
          <a:p>
            <a:pPr marL="268288" indent="-180975">
              <a:buFont typeface="Arial" panose="020B0604020202020204" pitchFamily="34" charset="0"/>
              <a:buChar char="•"/>
            </a:pPr>
            <a:r>
              <a:rPr lang="de-DE" sz="1200" dirty="0"/>
              <a:t>Das hilft bei der Datenverteilung über den RING.</a:t>
            </a:r>
          </a:p>
          <a:p>
            <a:pPr marL="268288" indent="-180975">
              <a:buFont typeface="Arial" panose="020B0604020202020204" pitchFamily="34" charset="0"/>
              <a:buChar char="•"/>
            </a:pPr>
            <a:r>
              <a:rPr lang="de-DE" sz="1200" dirty="0"/>
              <a:t>Das wurde entwickelt, um eine effiziente Speicherung und Abfrage zu ermöglichen und gleichzeitig sicherzustellen, dass die Daten trotz möglicher Hardwareausfälle zugänglich und intakt bleiben.</a:t>
            </a:r>
          </a:p>
        </p:txBody>
      </p:sp>
      <p:sp>
        <p:nvSpPr>
          <p:cNvPr id="4" name="Rechteck 3"/>
          <p:cNvSpPr/>
          <p:nvPr/>
        </p:nvSpPr>
        <p:spPr>
          <a:xfrm>
            <a:off x="515174" y="3598204"/>
            <a:ext cx="6200080" cy="423449"/>
          </a:xfrm>
          <a:prstGeom prst="rect">
            <a:avLst/>
          </a:prstGeom>
        </p:spPr>
        <p:txBody>
          <a:bodyPr wrap="square">
            <a:spAutoFit/>
          </a:bodyPr>
          <a:lstStyle/>
          <a:p>
            <a:pPr marL="285750" indent="-285750">
              <a:lnSpc>
                <a:spcPct val="150000"/>
              </a:lnSpc>
              <a:buFont typeface="Wingdings" panose="05000000000000000000" pitchFamily="2" charset="2"/>
              <a:buChar char="ü"/>
            </a:pPr>
            <a:r>
              <a:rPr lang="de-DE" sz="1600" b="1" dirty="0">
                <a:solidFill>
                  <a:schemeClr val="accent6">
                    <a:lumMod val="75000"/>
                  </a:schemeClr>
                </a:solidFill>
              </a:rPr>
              <a:t>EC</a:t>
            </a:r>
            <a:r>
              <a:rPr lang="de-DE" sz="1600" dirty="0"/>
              <a:t> wurde</a:t>
            </a:r>
            <a:r>
              <a:rPr lang="fa-IR" sz="1600" dirty="0"/>
              <a:t> </a:t>
            </a:r>
            <a:r>
              <a:rPr lang="de-DE" sz="1600" dirty="0"/>
              <a:t>...</a:t>
            </a:r>
          </a:p>
        </p:txBody>
      </p:sp>
    </p:spTree>
    <p:extLst>
      <p:ext uri="{BB962C8B-B14F-4D97-AF65-F5344CB8AC3E}">
        <p14:creationId xmlns:p14="http://schemas.microsoft.com/office/powerpoint/2010/main" val="234238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1C54D77D-2F87-8DE6-9E9E-8DCD0F7A0940}"/>
              </a:ext>
            </a:extLst>
          </p:cNvPr>
          <p:cNvSpPr>
            <a:spLocks noGrp="1"/>
          </p:cNvSpPr>
          <p:nvPr>
            <p:ph type="sldNum" sz="quarter" idx="12"/>
          </p:nvPr>
        </p:nvSpPr>
        <p:spPr/>
        <p:txBody>
          <a:bodyPr/>
          <a:lstStyle/>
          <a:p>
            <a:fld id="{9EE4AB8A-B43F-4595-8D63-70B86FA2E0BD}" type="slidenum">
              <a:rPr lang="en-US" smtClean="0"/>
              <a:t>21</a:t>
            </a:fld>
            <a:endParaRPr lang="en-US"/>
          </a:p>
        </p:txBody>
      </p:sp>
      <p:sp>
        <p:nvSpPr>
          <p:cNvPr id="2" name="Rechteck 1"/>
          <p:cNvSpPr/>
          <p:nvPr/>
        </p:nvSpPr>
        <p:spPr>
          <a:xfrm>
            <a:off x="515174" y="580254"/>
            <a:ext cx="11136186" cy="5601533"/>
          </a:xfrm>
          <a:prstGeom prst="rect">
            <a:avLst/>
          </a:prstGeom>
        </p:spPr>
        <p:txBody>
          <a:bodyPr wrap="square">
            <a:spAutoFit/>
          </a:bodyPr>
          <a:lstStyle/>
          <a:p>
            <a:r>
              <a:rPr lang="de-DE" dirty="0"/>
              <a:t>Sowohl </a:t>
            </a:r>
            <a:r>
              <a:rPr lang="de-DE" dirty="0">
                <a:solidFill>
                  <a:schemeClr val="accent5">
                    <a:lumMod val="75000"/>
                  </a:schemeClr>
                </a:solidFill>
              </a:rPr>
              <a:t>Replikation</a:t>
            </a:r>
            <a:r>
              <a:rPr lang="de-DE" dirty="0"/>
              <a:t>, als auch </a:t>
            </a:r>
            <a:r>
              <a:rPr lang="de-DE" dirty="0">
                <a:solidFill>
                  <a:schemeClr val="accent5">
                    <a:lumMod val="75000"/>
                  </a:schemeClr>
                </a:solidFill>
              </a:rPr>
              <a:t>Erasure Coding </a:t>
            </a:r>
            <a:r>
              <a:rPr lang="de-DE" dirty="0"/>
              <a:t>arbeiten nach dem Konzept </a:t>
            </a:r>
            <a:r>
              <a:rPr lang="de-DE" dirty="0">
                <a:solidFill>
                  <a:srgbClr val="C00000"/>
                </a:solidFill>
              </a:rPr>
              <a:t>CoS</a:t>
            </a:r>
            <a:r>
              <a:rPr lang="de-DE" dirty="0"/>
              <a:t>.</a:t>
            </a:r>
          </a:p>
          <a:p>
            <a:endParaRPr lang="de-DE" dirty="0"/>
          </a:p>
          <a:p>
            <a:r>
              <a:rPr lang="de-DE" b="1" dirty="0" err="1"/>
              <a:t>CoS</a:t>
            </a:r>
            <a:r>
              <a:rPr lang="de-DE" dirty="0"/>
              <a:t> (Class </a:t>
            </a:r>
            <a:r>
              <a:rPr lang="de-DE" dirty="0" err="1"/>
              <a:t>of</a:t>
            </a:r>
            <a:r>
              <a:rPr lang="de-DE" dirty="0"/>
              <a:t> Service):</a:t>
            </a:r>
          </a:p>
          <a:p>
            <a:pPr marL="285750" indent="-285750">
              <a:buFont typeface="Arial" panose="020B0604020202020204" pitchFamily="34" charset="0"/>
              <a:buChar char="•"/>
            </a:pPr>
            <a:endParaRPr lang="de-DE" sz="1200" dirty="0"/>
          </a:p>
          <a:p>
            <a:pPr marL="285750" indent="-285750">
              <a:buFont typeface="Arial" panose="020B0604020202020204" pitchFamily="34" charset="0"/>
              <a:buChar char="•"/>
            </a:pPr>
            <a:r>
              <a:rPr lang="de-DE" sz="1200" dirty="0" err="1"/>
              <a:t>CoS</a:t>
            </a:r>
            <a:r>
              <a:rPr lang="de-DE" sz="1200" dirty="0"/>
              <a:t> ist eine Art Konfigurationsparameter oder Richtlinie, die sich auf ein Klassifizierungssystem bezieht, das die Speichereigenschaften und Richtlinien für Daten innerhalb eines Speichersystems definiert.</a:t>
            </a:r>
          </a:p>
          <a:p>
            <a:pPr marL="285750" indent="-285750">
              <a:buFont typeface="Arial" panose="020B0604020202020204" pitchFamily="34" charset="0"/>
              <a:buChar char="•"/>
            </a:pPr>
            <a:r>
              <a:rPr lang="de-DE" sz="1200" dirty="0"/>
              <a:t>Die Anzahl der </a:t>
            </a:r>
            <a:r>
              <a:rPr lang="de-DE" sz="1200" dirty="0" err="1"/>
              <a:t>Chunks</a:t>
            </a:r>
            <a:r>
              <a:rPr lang="de-DE" sz="1200" dirty="0"/>
              <a:t> sowohl in </a:t>
            </a:r>
            <a:r>
              <a:rPr lang="de-DE" sz="1200" b="1" dirty="0"/>
              <a:t>EC</a:t>
            </a:r>
            <a:r>
              <a:rPr lang="de-DE" sz="1200" dirty="0"/>
              <a:t> als auch in </a:t>
            </a:r>
            <a:r>
              <a:rPr lang="de-DE" sz="1200" b="1" dirty="0"/>
              <a:t>Replikation</a:t>
            </a:r>
            <a:r>
              <a:rPr lang="de-DE" sz="1200" dirty="0"/>
              <a:t> wird durch </a:t>
            </a:r>
            <a:r>
              <a:rPr lang="de-DE" sz="1200" dirty="0" err="1"/>
              <a:t>CoS</a:t>
            </a:r>
            <a:r>
              <a:rPr lang="de-DE" sz="1200" dirty="0"/>
              <a:t> definiert.</a:t>
            </a:r>
          </a:p>
          <a:p>
            <a:pPr marL="285750" indent="-285750">
              <a:buFont typeface="Arial" panose="020B0604020202020204" pitchFamily="34" charset="0"/>
              <a:buChar char="•"/>
            </a:pPr>
            <a:r>
              <a:rPr lang="de-DE" sz="1200" dirty="0"/>
              <a:t>Administratoren können damit festlegen, wie Daten je nach ihrer Bedeutung, ihren Leistungsanforderungen oder anderen Kriterien behandelt werden sollen.</a:t>
            </a:r>
          </a:p>
          <a:p>
            <a:pPr marL="285750" indent="-285750">
              <a:buFont typeface="Arial" panose="020B0604020202020204" pitchFamily="34" charset="0"/>
              <a:buChar char="•"/>
            </a:pPr>
            <a:r>
              <a:rPr lang="de-DE" sz="1200" dirty="0"/>
              <a:t>Unterschiedliche Serviceklassen (Classes of Service) können zum Beispiel die Art der Datenreplikation, den Grad der Redundanz oder die Leistungseigenschaften des Speichers bestimmen.</a:t>
            </a:r>
          </a:p>
          <a:p>
            <a:pPr marL="285750" indent="-285750">
              <a:buFont typeface="Arial" panose="020B0604020202020204" pitchFamily="34" charset="0"/>
              <a:buChar char="•"/>
            </a:pPr>
            <a:r>
              <a:rPr lang="de-DE" sz="1200" dirty="0"/>
              <a:t>Daher ist </a:t>
            </a:r>
            <a:r>
              <a:rPr lang="de-DE" sz="1200" dirty="0" err="1"/>
              <a:t>CoS</a:t>
            </a:r>
            <a:r>
              <a:rPr lang="de-DE" sz="1200" dirty="0"/>
              <a:t> ein Parameter, der die Speichereigenschaften für die </a:t>
            </a:r>
            <a:r>
              <a:rPr lang="de-DE" sz="1200" b="1" dirty="0" err="1"/>
              <a:t>Blob</a:t>
            </a:r>
            <a:r>
              <a:rPr lang="de-DE" sz="1200" dirty="0" err="1"/>
              <a:t>s</a:t>
            </a:r>
            <a:r>
              <a:rPr lang="de-DE" sz="1200" dirty="0"/>
              <a:t> (Binary Large </a:t>
            </a:r>
            <a:r>
              <a:rPr lang="de-DE" sz="1200" dirty="0" err="1"/>
              <a:t>Object</a:t>
            </a:r>
            <a:r>
              <a:rPr lang="de-DE" sz="1200" dirty="0"/>
              <a:t>), die in den RING geschrieben werden, definiert.</a:t>
            </a:r>
          </a:p>
          <a:p>
            <a:endParaRPr lang="de-DE" sz="1400" dirty="0"/>
          </a:p>
          <a:p>
            <a:pPr marL="360363" indent="-273050">
              <a:buFont typeface="Wingdings" panose="05000000000000000000" pitchFamily="2" charset="2"/>
              <a:buChar char="ü"/>
            </a:pPr>
            <a:r>
              <a:rPr lang="de-DE" sz="1200" dirty="0"/>
              <a:t>Ein Blob ist eine Sammlung von Binärdaten, die als eine einzige Einheit in einem Speichersystem gespeichert wird, und </a:t>
            </a:r>
          </a:p>
          <a:p>
            <a:pPr marL="360363" indent="-273050">
              <a:buFont typeface="Wingdings" panose="05000000000000000000" pitchFamily="2" charset="2"/>
              <a:buChar char="ü"/>
            </a:pPr>
            <a:r>
              <a:rPr lang="de-DE" sz="1200" dirty="0"/>
              <a:t>Blobs werden in der Regel verwendet, um große Mengen unstrukturierter Daten zu speichern, wie z.B. Bilder, Audiodateien, Videos oder andere Arten von Binärdaten, die sich nicht in herkömmliche Datentypen einordnen lassen.</a:t>
            </a:r>
          </a:p>
          <a:p>
            <a:pPr marL="360363" indent="-273050">
              <a:buFont typeface="Wingdings" panose="05000000000000000000" pitchFamily="2" charset="2"/>
              <a:buChar char="ü"/>
            </a:pPr>
            <a:r>
              <a:rPr lang="de-DE" sz="1200" dirty="0"/>
              <a:t>Je nachdem, wie groß ein </a:t>
            </a:r>
            <a:r>
              <a:rPr lang="de-DE" sz="1200" dirty="0" err="1"/>
              <a:t>Blob</a:t>
            </a:r>
            <a:r>
              <a:rPr lang="de-DE" sz="1200" dirty="0"/>
              <a:t> ist, könnte das in mehrere </a:t>
            </a:r>
            <a:r>
              <a:rPr lang="de-DE" sz="1200" b="1" dirty="0" err="1"/>
              <a:t>Chunks</a:t>
            </a:r>
            <a:r>
              <a:rPr lang="de-DE" sz="1200" dirty="0"/>
              <a:t> aufgeteilt werden.</a:t>
            </a:r>
          </a:p>
          <a:p>
            <a:pPr marL="285750" indent="-285750">
              <a:buFont typeface="Wingdings" panose="05000000000000000000" pitchFamily="2" charset="2"/>
              <a:buChar char="ü"/>
            </a:pPr>
            <a:endParaRPr lang="de-DE" sz="1200" dirty="0"/>
          </a:p>
          <a:p>
            <a:endParaRPr lang="de-DE" sz="1200" dirty="0"/>
          </a:p>
          <a:p>
            <a:pPr marL="285750" indent="-285750">
              <a:buFont typeface="Wingdings" panose="05000000000000000000" pitchFamily="2" charset="2"/>
              <a:buChar char="ü"/>
            </a:pPr>
            <a:endParaRPr lang="de-DE" sz="1100" dirty="0"/>
          </a:p>
          <a:p>
            <a:pPr marL="285750" indent="-285750">
              <a:buFont typeface="Wingdings" panose="05000000000000000000" pitchFamily="2" charset="2"/>
              <a:buChar char="ü"/>
            </a:pPr>
            <a:endParaRPr lang="de-DE" sz="1100" dirty="0"/>
          </a:p>
          <a:p>
            <a:pPr marL="285750" indent="-285750">
              <a:buFont typeface="Wingdings" panose="05000000000000000000" pitchFamily="2" charset="2"/>
              <a:buChar char="ü"/>
            </a:pPr>
            <a:endParaRPr lang="de-DE" sz="1100" dirty="0"/>
          </a:p>
          <a:p>
            <a:pPr marL="285750" indent="-285750">
              <a:buFont typeface="Wingdings" panose="05000000000000000000" pitchFamily="2" charset="2"/>
              <a:buChar char="ü"/>
            </a:pPr>
            <a:endParaRPr lang="de-DE" sz="900" dirty="0"/>
          </a:p>
          <a:p>
            <a:pPr marL="285750" indent="-285750">
              <a:buFont typeface="Wingdings" panose="05000000000000000000" pitchFamily="2" charset="2"/>
              <a:buChar char="ü"/>
            </a:pPr>
            <a:endParaRPr lang="de-DE" sz="1000" dirty="0"/>
          </a:p>
          <a:p>
            <a:pPr marL="285750" indent="-285750">
              <a:buFont typeface="Wingdings" panose="05000000000000000000" pitchFamily="2" charset="2"/>
              <a:buChar char="ü"/>
            </a:pPr>
            <a:endParaRPr lang="de-DE" sz="1000" dirty="0"/>
          </a:p>
          <a:p>
            <a:endParaRPr lang="de-DE" sz="1200" dirty="0"/>
          </a:p>
          <a:p>
            <a:endParaRPr lang="de-DE" sz="1200" dirty="0"/>
          </a:p>
          <a:p>
            <a:pPr marL="285750" indent="-285750">
              <a:buFont typeface="Wingdings" panose="05000000000000000000" pitchFamily="2" charset="2"/>
              <a:buChar char="ü"/>
            </a:pPr>
            <a:endParaRPr lang="de-DE" sz="1200" dirty="0"/>
          </a:p>
          <a:p>
            <a:pPr marL="285750" indent="-285750">
              <a:buFont typeface="Wingdings" panose="05000000000000000000" pitchFamily="2" charset="2"/>
              <a:buChar char="ü"/>
            </a:pPr>
            <a:r>
              <a:rPr lang="de-DE" sz="1200" b="1" dirty="0"/>
              <a:t>SOFS</a:t>
            </a:r>
            <a:r>
              <a:rPr lang="de-DE" sz="1200" dirty="0"/>
              <a:t> (</a:t>
            </a:r>
            <a:r>
              <a:rPr lang="de-DE" sz="1200" dirty="0" err="1"/>
              <a:t>Scale</a:t>
            </a:r>
            <a:r>
              <a:rPr lang="de-DE" sz="1200" dirty="0"/>
              <a:t>-Out File System) ist eine virtuelle, leistungsstarkes File System, das entwickelt wurde, um die Fähigkeiten des </a:t>
            </a:r>
            <a:r>
              <a:rPr lang="de-DE" sz="1200" dirty="0" err="1"/>
              <a:t>Scality</a:t>
            </a:r>
            <a:r>
              <a:rPr lang="de-DE" sz="1200" dirty="0"/>
              <a:t> RING zu nutzen und skalierbare, flexible und robuste Speicherlösungen bereitzustellen.</a:t>
            </a:r>
          </a:p>
        </p:txBody>
      </p:sp>
      <p:pic>
        <p:nvPicPr>
          <p:cNvPr id="8" name="Grafik 7"/>
          <p:cNvPicPr>
            <a:picLocks noChangeAspect="1"/>
          </p:cNvPicPr>
          <p:nvPr/>
        </p:nvPicPr>
        <p:blipFill>
          <a:blip r:embed="rId2"/>
          <a:stretch>
            <a:fillRect/>
          </a:stretch>
        </p:blipFill>
        <p:spPr>
          <a:xfrm>
            <a:off x="7029703" y="3828800"/>
            <a:ext cx="4489251" cy="1702819"/>
          </a:xfrm>
          <a:prstGeom prst="rect">
            <a:avLst/>
          </a:prstGeom>
        </p:spPr>
      </p:pic>
    </p:spTree>
    <p:extLst>
      <p:ext uri="{BB962C8B-B14F-4D97-AF65-F5344CB8AC3E}">
        <p14:creationId xmlns:p14="http://schemas.microsoft.com/office/powerpoint/2010/main" val="457342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1C54D77D-2F87-8DE6-9E9E-8DCD0F7A0940}"/>
              </a:ext>
            </a:extLst>
          </p:cNvPr>
          <p:cNvSpPr>
            <a:spLocks noGrp="1"/>
          </p:cNvSpPr>
          <p:nvPr>
            <p:ph type="sldNum" sz="quarter" idx="12"/>
          </p:nvPr>
        </p:nvSpPr>
        <p:spPr/>
        <p:txBody>
          <a:bodyPr/>
          <a:lstStyle/>
          <a:p>
            <a:fld id="{9EE4AB8A-B43F-4595-8D63-70B86FA2E0BD}" type="slidenum">
              <a:rPr lang="en-US" smtClean="0"/>
              <a:t>22</a:t>
            </a:fld>
            <a:endParaRPr lang="en-US"/>
          </a:p>
        </p:txBody>
      </p:sp>
      <p:sp>
        <p:nvSpPr>
          <p:cNvPr id="6" name="Rechteck 5"/>
          <p:cNvSpPr/>
          <p:nvPr/>
        </p:nvSpPr>
        <p:spPr>
          <a:xfrm>
            <a:off x="707517" y="763949"/>
            <a:ext cx="10815578" cy="423449"/>
          </a:xfrm>
          <a:prstGeom prst="rect">
            <a:avLst/>
          </a:prstGeom>
        </p:spPr>
        <p:txBody>
          <a:bodyPr wrap="square">
            <a:spAutoFit/>
          </a:bodyPr>
          <a:lstStyle/>
          <a:p>
            <a:pPr>
              <a:lnSpc>
                <a:spcPct val="150000"/>
              </a:lnSpc>
            </a:pPr>
            <a:r>
              <a:rPr lang="de-DE" sz="1600" dirty="0"/>
              <a:t>Hier sind die möglichen </a:t>
            </a:r>
            <a:r>
              <a:rPr lang="de-DE" sz="1600" dirty="0" err="1"/>
              <a:t>CoS</a:t>
            </a:r>
            <a:r>
              <a:rPr lang="de-DE" sz="1600" dirty="0"/>
              <a:t>-Modelle:</a:t>
            </a:r>
          </a:p>
        </p:txBody>
      </p:sp>
      <p:sp>
        <p:nvSpPr>
          <p:cNvPr id="8" name="Rechteck 7"/>
          <p:cNvSpPr/>
          <p:nvPr/>
        </p:nvSpPr>
        <p:spPr>
          <a:xfrm>
            <a:off x="688211" y="4491866"/>
            <a:ext cx="10815578" cy="423449"/>
          </a:xfrm>
          <a:prstGeom prst="rect">
            <a:avLst/>
          </a:prstGeom>
        </p:spPr>
        <p:txBody>
          <a:bodyPr wrap="square">
            <a:spAutoFit/>
          </a:bodyPr>
          <a:lstStyle/>
          <a:p>
            <a:pPr marL="285750" indent="-285750">
              <a:lnSpc>
                <a:spcPct val="150000"/>
              </a:lnSpc>
              <a:buFont typeface="Wingdings" panose="05000000000000000000" pitchFamily="2" charset="2"/>
              <a:buChar char="ü"/>
            </a:pPr>
            <a:r>
              <a:rPr lang="fa-IR" sz="1600" dirty="0"/>
              <a:t>...</a:t>
            </a:r>
            <a:endParaRPr lang="de-DE" sz="1600" dirty="0"/>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553" y="1767784"/>
            <a:ext cx="3590813" cy="2469075"/>
          </a:xfrm>
          <a:prstGeom prst="rect">
            <a:avLst/>
          </a:prstGeom>
        </p:spPr>
      </p:pic>
    </p:spTree>
    <p:extLst>
      <p:ext uri="{BB962C8B-B14F-4D97-AF65-F5344CB8AC3E}">
        <p14:creationId xmlns:p14="http://schemas.microsoft.com/office/powerpoint/2010/main" val="1688248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1C54D77D-2F87-8DE6-9E9E-8DCD0F7A0940}"/>
              </a:ext>
            </a:extLst>
          </p:cNvPr>
          <p:cNvSpPr>
            <a:spLocks noGrp="1"/>
          </p:cNvSpPr>
          <p:nvPr>
            <p:ph type="sldNum" sz="quarter" idx="12"/>
          </p:nvPr>
        </p:nvSpPr>
        <p:spPr/>
        <p:txBody>
          <a:bodyPr/>
          <a:lstStyle/>
          <a:p>
            <a:fld id="{9EE4AB8A-B43F-4595-8D63-70B86FA2E0BD}" type="slidenum">
              <a:rPr lang="en-US" smtClean="0"/>
              <a:t>23</a:t>
            </a:fld>
            <a:endParaRPr lang="en-US"/>
          </a:p>
        </p:txBody>
      </p:sp>
      <p:sp>
        <p:nvSpPr>
          <p:cNvPr id="2" name="Rechteck 1"/>
          <p:cNvSpPr/>
          <p:nvPr/>
        </p:nvSpPr>
        <p:spPr>
          <a:xfrm>
            <a:off x="771696" y="511920"/>
            <a:ext cx="10763811" cy="461665"/>
          </a:xfrm>
          <a:prstGeom prst="rect">
            <a:avLst/>
          </a:prstGeom>
        </p:spPr>
        <p:txBody>
          <a:bodyPr wrap="square">
            <a:spAutoFit/>
          </a:bodyPr>
          <a:lstStyle/>
          <a:p>
            <a:r>
              <a:rPr lang="de-DE" sz="2400" dirty="0">
                <a:solidFill>
                  <a:schemeClr val="tx2">
                    <a:lumMod val="60000"/>
                    <a:lumOff val="40000"/>
                  </a:schemeClr>
                </a:solidFill>
              </a:rPr>
              <a:t>Gemeinsame </a:t>
            </a:r>
            <a:r>
              <a:rPr lang="de-DE" sz="2400" dirty="0" err="1">
                <a:solidFill>
                  <a:schemeClr val="tx2">
                    <a:lumMod val="60000"/>
                    <a:lumOff val="40000"/>
                  </a:schemeClr>
                </a:solidFill>
              </a:rPr>
              <a:t>inbetriebnahme</a:t>
            </a:r>
            <a:r>
              <a:rPr lang="de-DE" sz="2400" dirty="0">
                <a:solidFill>
                  <a:schemeClr val="tx2">
                    <a:lumMod val="60000"/>
                    <a:lumOff val="40000"/>
                  </a:schemeClr>
                </a:solidFill>
              </a:rPr>
              <a:t> von</a:t>
            </a:r>
            <a:r>
              <a:rPr lang="de-DE" sz="2400" b="1" dirty="0">
                <a:solidFill>
                  <a:schemeClr val="tx2">
                    <a:lumMod val="60000"/>
                    <a:lumOff val="40000"/>
                  </a:schemeClr>
                </a:solidFill>
              </a:rPr>
              <a:t> TR </a:t>
            </a:r>
            <a:r>
              <a:rPr lang="de-DE" sz="2400" dirty="0">
                <a:solidFill>
                  <a:schemeClr val="tx2">
                    <a:lumMod val="60000"/>
                    <a:lumOff val="40000"/>
                  </a:schemeClr>
                </a:solidFill>
              </a:rPr>
              <a:t>und</a:t>
            </a:r>
            <a:r>
              <a:rPr lang="de-DE" sz="2400" b="1" dirty="0">
                <a:solidFill>
                  <a:schemeClr val="tx2">
                    <a:lumMod val="60000"/>
                    <a:lumOff val="40000"/>
                  </a:schemeClr>
                </a:solidFill>
              </a:rPr>
              <a:t> EC</a:t>
            </a:r>
          </a:p>
        </p:txBody>
      </p:sp>
      <p:sp>
        <p:nvSpPr>
          <p:cNvPr id="5" name="Rechteck 4"/>
          <p:cNvSpPr/>
          <p:nvPr/>
        </p:nvSpPr>
        <p:spPr>
          <a:xfrm>
            <a:off x="771696" y="1396399"/>
            <a:ext cx="10521144" cy="1661993"/>
          </a:xfrm>
          <a:prstGeom prst="rect">
            <a:avLst/>
          </a:prstGeom>
        </p:spPr>
        <p:txBody>
          <a:bodyPr wrap="square">
            <a:spAutoFit/>
          </a:bodyPr>
          <a:lstStyle/>
          <a:p>
            <a:pPr marL="285750" indent="-285750">
              <a:lnSpc>
                <a:spcPct val="150000"/>
              </a:lnSpc>
              <a:buFont typeface="Wingdings" panose="05000000000000000000" pitchFamily="2" charset="2"/>
              <a:buChar char="§"/>
            </a:pPr>
            <a:r>
              <a:rPr lang="de-DE" sz="1700" dirty="0"/>
              <a:t>Je nach Architektur des Einsatzes und des verwendeten CoS- und ARC-Schemas werden bestimmte Festplatten-/Server-/Standortausfallereignisse vom RING unterstützt.</a:t>
            </a:r>
          </a:p>
          <a:p>
            <a:pPr>
              <a:lnSpc>
                <a:spcPct val="150000"/>
              </a:lnSpc>
            </a:pPr>
            <a:endParaRPr lang="de-DE" sz="1700" dirty="0"/>
          </a:p>
          <a:p>
            <a:pPr marL="285750" indent="-285750">
              <a:lnSpc>
                <a:spcPct val="150000"/>
              </a:lnSpc>
              <a:buFont typeface="Wingdings" panose="05000000000000000000" pitchFamily="2" charset="2"/>
              <a:buChar char="§"/>
            </a:pPr>
            <a:r>
              <a:rPr lang="de-DE" sz="1700" dirty="0"/>
              <a:t>Im Prinzip ist die Fehlertoleranz für die beiden Ringe wie Folgt:</a:t>
            </a:r>
          </a:p>
        </p:txBody>
      </p:sp>
      <p:graphicFrame>
        <p:nvGraphicFramePr>
          <p:cNvPr id="6" name="Tabelle 5"/>
          <p:cNvGraphicFramePr>
            <a:graphicFrameLocks noGrp="1"/>
          </p:cNvGraphicFramePr>
          <p:nvPr>
            <p:extLst>
              <p:ext uri="{D42A27DB-BD31-4B8C-83A1-F6EECF244321}">
                <p14:modId xmlns:p14="http://schemas.microsoft.com/office/powerpoint/2010/main" val="2528067276"/>
              </p:ext>
            </p:extLst>
          </p:nvPr>
        </p:nvGraphicFramePr>
        <p:xfrm>
          <a:off x="787575" y="3427034"/>
          <a:ext cx="10616850" cy="2182497"/>
        </p:xfrm>
        <a:graphic>
          <a:graphicData uri="http://schemas.openxmlformats.org/drawingml/2006/table">
            <a:tbl>
              <a:tblPr firstRow="1" firstCol="1" bandRow="1">
                <a:tableStyleId>{912C8C85-51F0-491E-9774-3900AFEF0FD7}</a:tableStyleId>
              </a:tblPr>
              <a:tblGrid>
                <a:gridCol w="1831233">
                  <a:extLst>
                    <a:ext uri="{9D8B030D-6E8A-4147-A177-3AD203B41FA5}">
                      <a16:colId xmlns:a16="http://schemas.microsoft.com/office/drawing/2014/main" val="2290653276"/>
                    </a:ext>
                  </a:extLst>
                </a:gridCol>
                <a:gridCol w="1957907">
                  <a:extLst>
                    <a:ext uri="{9D8B030D-6E8A-4147-A177-3AD203B41FA5}">
                      <a16:colId xmlns:a16="http://schemas.microsoft.com/office/drawing/2014/main" val="1702184507"/>
                    </a:ext>
                  </a:extLst>
                </a:gridCol>
                <a:gridCol w="1414351">
                  <a:extLst>
                    <a:ext uri="{9D8B030D-6E8A-4147-A177-3AD203B41FA5}">
                      <a16:colId xmlns:a16="http://schemas.microsoft.com/office/drawing/2014/main" val="2857300893"/>
                    </a:ext>
                  </a:extLst>
                </a:gridCol>
                <a:gridCol w="1374042">
                  <a:extLst>
                    <a:ext uri="{9D8B030D-6E8A-4147-A177-3AD203B41FA5}">
                      <a16:colId xmlns:a16="http://schemas.microsoft.com/office/drawing/2014/main" val="2923912389"/>
                    </a:ext>
                  </a:extLst>
                </a:gridCol>
                <a:gridCol w="1284297">
                  <a:extLst>
                    <a:ext uri="{9D8B030D-6E8A-4147-A177-3AD203B41FA5}">
                      <a16:colId xmlns:a16="http://schemas.microsoft.com/office/drawing/2014/main" val="2230541580"/>
                    </a:ext>
                  </a:extLst>
                </a:gridCol>
                <a:gridCol w="1355743">
                  <a:extLst>
                    <a:ext uri="{9D8B030D-6E8A-4147-A177-3AD203B41FA5}">
                      <a16:colId xmlns:a16="http://schemas.microsoft.com/office/drawing/2014/main" val="1890715557"/>
                    </a:ext>
                  </a:extLst>
                </a:gridCol>
                <a:gridCol w="1399277">
                  <a:extLst>
                    <a:ext uri="{9D8B030D-6E8A-4147-A177-3AD203B41FA5}">
                      <a16:colId xmlns:a16="http://schemas.microsoft.com/office/drawing/2014/main" val="196213938"/>
                    </a:ext>
                  </a:extLst>
                </a:gridCol>
              </a:tblGrid>
              <a:tr h="727499">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de-DE" sz="1400" kern="100" dirty="0">
                          <a:effectLst/>
                          <a:latin typeface="Calibri" panose="020F0502020204030204" pitchFamily="34" charset="0"/>
                          <a:ea typeface="Calibri" panose="020F0502020204030204" pitchFamily="34" charset="0"/>
                          <a:cs typeface="Arial" panose="020B0604020202020204" pitchFamily="34" charset="0"/>
                        </a:rPr>
                        <a:t>Methode der</a:t>
                      </a:r>
                      <a:r>
                        <a:rPr lang="de-DE" sz="1400" kern="100" baseline="0" dirty="0">
                          <a:effectLst/>
                          <a:latin typeface="Calibri" panose="020F0502020204030204" pitchFamily="34" charset="0"/>
                          <a:ea typeface="Calibri" panose="020F0502020204030204" pitchFamily="34" charset="0"/>
                          <a:cs typeface="Arial" panose="020B0604020202020204" pitchFamily="34" charset="0"/>
                        </a:rPr>
                        <a:t> </a:t>
                      </a:r>
                      <a:r>
                        <a:rPr lang="de-DE" sz="1400" kern="100" dirty="0">
                          <a:effectLst/>
                        </a:rPr>
                        <a:t>Fehlertoleranz</a:t>
                      </a:r>
                      <a:endParaRPr lang="de-DE"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de-DE" sz="1400" kern="100" dirty="0">
                          <a:effectLst/>
                          <a:latin typeface="Calibri" panose="020F0502020204030204" pitchFamily="34" charset="0"/>
                          <a:ea typeface="Calibri" panose="020F0502020204030204" pitchFamily="34" charset="0"/>
                          <a:cs typeface="Arial" panose="020B0604020202020204" pitchFamily="34" charset="0"/>
                        </a:rPr>
                        <a:t>Methode der</a:t>
                      </a:r>
                      <a:r>
                        <a:rPr lang="de-DE" sz="1400" kern="100" baseline="0" dirty="0">
                          <a:effectLst/>
                          <a:latin typeface="Calibri" panose="020F0502020204030204" pitchFamily="34" charset="0"/>
                          <a:ea typeface="Calibri" panose="020F0502020204030204" pitchFamily="34" charset="0"/>
                          <a:cs typeface="Arial" panose="020B0604020202020204" pitchFamily="34" charset="0"/>
                        </a:rPr>
                        <a:t> </a:t>
                      </a:r>
                      <a:r>
                        <a:rPr lang="de-DE" sz="1400" kern="100" dirty="0">
                          <a:effectLst/>
                          <a:latin typeface="Calibri" panose="020F0502020204030204" pitchFamily="34" charset="0"/>
                          <a:ea typeface="Calibri" panose="020F0502020204030204" pitchFamily="34" charset="0"/>
                          <a:cs typeface="Arial" panose="020B0604020202020204" pitchFamily="34" charset="0"/>
                        </a:rPr>
                        <a:t>Datenverteilung</a:t>
                      </a:r>
                    </a:p>
                  </a:txBody>
                  <a:tcPr marL="68580" marR="68580" marT="0" marB="0" anchor="ctr"/>
                </a:tc>
                <a:tc>
                  <a:txBody>
                    <a:bodyPr/>
                    <a:lstStyle/>
                    <a:p>
                      <a:pPr algn="ctr">
                        <a:lnSpc>
                          <a:spcPct val="107000"/>
                        </a:lnSpc>
                        <a:spcAft>
                          <a:spcPts val="0"/>
                        </a:spcAft>
                      </a:pPr>
                      <a:r>
                        <a:rPr lang="de-DE" sz="1400" kern="100" dirty="0">
                          <a:effectLst/>
                          <a:latin typeface="Calibri" panose="020F0502020204030204" pitchFamily="34" charset="0"/>
                          <a:ea typeface="Calibri" panose="020F0502020204030204" pitchFamily="34" charset="0"/>
                          <a:cs typeface="Arial" panose="020B0604020202020204" pitchFamily="34" charset="0"/>
                        </a:rPr>
                        <a:t>Anwendung auf die</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de-DE" sz="1400" kern="100" dirty="0">
                          <a:effectLst/>
                          <a:latin typeface="Calibri" panose="020F0502020204030204" pitchFamily="34" charset="0"/>
                          <a:ea typeface="Calibri" panose="020F0502020204030204" pitchFamily="34" charset="0"/>
                          <a:cs typeface="Arial" panose="020B0604020202020204" pitchFamily="34" charset="0"/>
                        </a:rPr>
                        <a:t>Anwendung auf das Volumen</a:t>
                      </a:r>
                    </a:p>
                  </a:txBody>
                  <a:tcPr marL="68580" marR="68580" marT="0" marB="0" anchor="ctr"/>
                </a:tc>
                <a:tc>
                  <a:txBody>
                    <a:bodyPr/>
                    <a:lstStyle/>
                    <a:p>
                      <a:pPr algn="ctr">
                        <a:lnSpc>
                          <a:spcPct val="107000"/>
                        </a:lnSpc>
                        <a:spcAft>
                          <a:spcPts val="0"/>
                        </a:spcAft>
                      </a:pPr>
                      <a:r>
                        <a:rPr lang="de-DE" sz="1400" kern="100" dirty="0">
                          <a:effectLst/>
                          <a:latin typeface="Calibri" panose="020F0502020204030204" pitchFamily="34" charset="0"/>
                          <a:ea typeface="Calibri" panose="020F0502020204030204" pitchFamily="34" charset="0"/>
                          <a:cs typeface="Arial" panose="020B0604020202020204" pitchFamily="34" charset="0"/>
                        </a:rPr>
                        <a:t>Erlaubter Serverausfall</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de-DE" sz="1400" kern="100" dirty="0">
                          <a:effectLst/>
                          <a:latin typeface="Calibri" panose="020F0502020204030204" pitchFamily="34" charset="0"/>
                          <a:ea typeface="Calibri" panose="020F0502020204030204" pitchFamily="34" charset="0"/>
                          <a:cs typeface="Arial" panose="020B0604020202020204" pitchFamily="34" charset="0"/>
                        </a:rPr>
                        <a:t>Erlaubter Diskausfall</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de-DE" sz="1400" kern="100" dirty="0">
                          <a:effectLst/>
                          <a:latin typeface="Calibri" panose="020F0502020204030204" pitchFamily="34" charset="0"/>
                          <a:ea typeface="Calibri" panose="020F0502020204030204" pitchFamily="34" charset="0"/>
                          <a:cs typeface="Arial" panose="020B0604020202020204" pitchFamily="34" charset="0"/>
                        </a:rPr>
                        <a:t>Erlaubter Standortausfall</a:t>
                      </a:r>
                    </a:p>
                  </a:txBody>
                  <a:tcPr marL="68580" marR="68580" marT="0" marB="0" anchor="ctr"/>
                </a:tc>
                <a:extLst>
                  <a:ext uri="{0D108BD9-81ED-4DB2-BD59-A6C34878D82A}">
                    <a16:rowId xmlns:a16="http://schemas.microsoft.com/office/drawing/2014/main" val="2446827966"/>
                  </a:ext>
                </a:extLst>
              </a:tr>
              <a:tr h="727499">
                <a:tc>
                  <a:txBody>
                    <a:bodyPr/>
                    <a:lstStyle/>
                    <a:p>
                      <a:pPr algn="ctr">
                        <a:lnSpc>
                          <a:spcPct val="107000"/>
                        </a:lnSpc>
                        <a:spcAft>
                          <a:spcPts val="0"/>
                        </a:spcAft>
                      </a:pPr>
                      <a:r>
                        <a:rPr kumimoji="0" lang="de-DE" sz="1400" b="0" i="0" u="none" strike="noStrike" kern="1200" cap="none" spc="0" normalizeH="0" baseline="0" dirty="0" err="1">
                          <a:ln>
                            <a:noFill/>
                          </a:ln>
                          <a:solidFill>
                            <a:srgbClr val="44546A">
                              <a:lumMod val="50000"/>
                            </a:srgbClr>
                          </a:solidFill>
                          <a:effectLst/>
                          <a:uLnTx/>
                          <a:uFillTx/>
                          <a:latin typeface="Consolas" panose="020B0609020204030204" pitchFamily="49" charset="0"/>
                          <a:ea typeface="Inconsolata SemiExpanded Light" panose="00000509000000000000" pitchFamily="49" charset="0"/>
                          <a:cs typeface="Arial" panose="020B0604020202020204" pitchFamily="34" charset="0"/>
                        </a:rPr>
                        <a:t>Erasure</a:t>
                      </a:r>
                      <a:r>
                        <a:rPr kumimoji="0" lang="de-DE" sz="1400" b="0" i="0" u="none" strike="noStrike" kern="1200" cap="none" spc="0" normalizeH="0" baseline="0" dirty="0">
                          <a:ln>
                            <a:noFill/>
                          </a:ln>
                          <a:solidFill>
                            <a:srgbClr val="44546A">
                              <a:lumMod val="50000"/>
                            </a:srgbClr>
                          </a:solidFill>
                          <a:effectLst/>
                          <a:uLnTx/>
                          <a:uFillTx/>
                          <a:latin typeface="Consolas" panose="020B0609020204030204" pitchFamily="49" charset="0"/>
                          <a:ea typeface="Inconsolata SemiExpanded Light" panose="00000509000000000000" pitchFamily="49" charset="0"/>
                          <a:cs typeface="Arial" panose="020B0604020202020204" pitchFamily="34" charset="0"/>
                        </a:rPr>
                        <a:t> </a:t>
                      </a:r>
                      <a:r>
                        <a:rPr kumimoji="0" lang="de-DE" sz="1400" b="0" i="0" u="none" strike="noStrike" kern="1200" cap="none" spc="0" normalizeH="0" baseline="0" dirty="0" err="1">
                          <a:ln>
                            <a:noFill/>
                          </a:ln>
                          <a:solidFill>
                            <a:srgbClr val="44546A">
                              <a:lumMod val="50000"/>
                            </a:srgbClr>
                          </a:solidFill>
                          <a:effectLst/>
                          <a:uLnTx/>
                          <a:uFillTx/>
                          <a:latin typeface="Consolas" panose="020B0609020204030204" pitchFamily="49" charset="0"/>
                          <a:ea typeface="Inconsolata SemiExpanded Light" panose="00000509000000000000" pitchFamily="49" charset="0"/>
                          <a:cs typeface="Arial" panose="020B0604020202020204" pitchFamily="34" charset="0"/>
                        </a:rPr>
                        <a:t>Coding</a:t>
                      </a:r>
                      <a:endParaRPr kumimoji="0" lang="de-DE" sz="1400" b="0" i="0" u="none" strike="noStrike" kern="1200" cap="none" spc="0" normalizeH="0" baseline="0" dirty="0">
                        <a:ln>
                          <a:noFill/>
                        </a:ln>
                        <a:solidFill>
                          <a:srgbClr val="44546A">
                            <a:lumMod val="50000"/>
                          </a:srgbClr>
                        </a:solidFill>
                        <a:effectLst/>
                        <a:uLnTx/>
                        <a:uFillTx/>
                        <a:latin typeface="Consolas" panose="020B0609020204030204" pitchFamily="49" charset="0"/>
                        <a:ea typeface="Inconsolata SemiExpanded Light" panose="00000509000000000000" pitchFamily="49" charset="0"/>
                        <a:cs typeface="Arial" panose="020B0604020202020204" pitchFamily="34" charset="0"/>
                      </a:endParaRPr>
                    </a:p>
                  </a:txBody>
                  <a:tcPr marL="68580" marR="68580" marT="0" marB="0" anchor="ctr"/>
                </a:tc>
                <a:tc>
                  <a:txBody>
                    <a:bodyPr/>
                    <a:lstStyle/>
                    <a:p>
                      <a:pPr algn="ctr">
                        <a:lnSpc>
                          <a:spcPct val="107000"/>
                        </a:lnSpc>
                        <a:spcAft>
                          <a:spcPts val="0"/>
                        </a:spcAft>
                      </a:pPr>
                      <a:r>
                        <a:rPr lang="de-DE" sz="1400" kern="100" dirty="0">
                          <a:effectLst/>
                          <a:latin typeface="Calibri" panose="020F0502020204030204" pitchFamily="34" charset="0"/>
                          <a:ea typeface="Calibri" panose="020F0502020204030204" pitchFamily="34" charset="0"/>
                          <a:cs typeface="Arial" panose="020B0604020202020204" pitchFamily="34" charset="0"/>
                        </a:rPr>
                        <a:t>ARC </a:t>
                      </a:r>
                      <a:r>
                        <a:rPr lang="de-DE" sz="1400"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k</a:t>
                      </a:r>
                      <a:r>
                        <a:rPr lang="de-DE" sz="1400" kern="100" dirty="0">
                          <a:effectLst/>
                          <a:latin typeface="Calibri" panose="020F0502020204030204" pitchFamily="34" charset="0"/>
                          <a:ea typeface="Calibri" panose="020F0502020204030204" pitchFamily="34" charset="0"/>
                          <a:cs typeface="Arial" panose="020B0604020202020204" pitchFamily="34" charset="0"/>
                        </a:rPr>
                        <a:t>+</a:t>
                      </a:r>
                      <a:r>
                        <a:rPr lang="de-DE" sz="1400"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m</a:t>
                      </a:r>
                    </a:p>
                  </a:txBody>
                  <a:tcPr marL="68580" marR="68580" marT="0" marB="0" anchor="ctr"/>
                </a:tc>
                <a:tc>
                  <a:txBody>
                    <a:bodyPr/>
                    <a:lstStyle/>
                    <a:p>
                      <a:pPr algn="ctr">
                        <a:lnSpc>
                          <a:spcPct val="107000"/>
                        </a:lnSpc>
                        <a:spcAft>
                          <a:spcPts val="0"/>
                        </a:spcAft>
                      </a:pPr>
                      <a:r>
                        <a:rPr kumimoji="0" lang="en-US" sz="1400" b="0" i="0" u="none" strike="noStrike" kern="1200" cap="none" spc="0" normalizeH="0" baseline="0" noProof="0" dirty="0">
                          <a:ln>
                            <a:noFill/>
                          </a:ln>
                          <a:solidFill>
                            <a:srgbClr val="44546A">
                              <a:lumMod val="50000"/>
                            </a:srgbClr>
                          </a:solidFill>
                          <a:effectLst/>
                          <a:uLnTx/>
                          <a:uFillTx/>
                          <a:latin typeface="Consolas" panose="020B0609020204030204" pitchFamily="49" charset="0"/>
                          <a:ea typeface="Inconsolata SemiExpanded Light" panose="00000509000000000000" pitchFamily="49" charset="0"/>
                          <a:cs typeface="Arial" panose="020B0604020202020204" pitchFamily="34" charset="0"/>
                        </a:rPr>
                        <a:t>Daten &gt; </a:t>
                      </a:r>
                      <a:r>
                        <a:rPr kumimoji="0" lang="en-US" sz="1400" b="0" i="0" u="none" strike="noStrike" kern="1200" cap="none" spc="0" normalizeH="0" baseline="0" noProof="0" dirty="0">
                          <a:ln>
                            <a:noFill/>
                          </a:ln>
                          <a:solidFill>
                            <a:srgbClr val="FF0000"/>
                          </a:solidFill>
                          <a:effectLst/>
                          <a:uLnTx/>
                          <a:uFillTx/>
                          <a:latin typeface="Consolas" panose="020B0609020204030204" pitchFamily="49" charset="0"/>
                          <a:ea typeface="Inconsolata SemiExpanded Light" panose="00000509000000000000" pitchFamily="49" charset="0"/>
                          <a:cs typeface="Arial" panose="020B0604020202020204" pitchFamily="34" charset="0"/>
                        </a:rPr>
                        <a:t>X</a:t>
                      </a:r>
                      <a:r>
                        <a:rPr kumimoji="0" lang="en-US" sz="1400" b="0" i="0" u="none" strike="noStrike" kern="1200" cap="none" spc="0" normalizeH="0" baseline="0" noProof="0" dirty="0">
                          <a:ln>
                            <a:noFill/>
                          </a:ln>
                          <a:solidFill>
                            <a:srgbClr val="44546A">
                              <a:lumMod val="50000"/>
                            </a:srgbClr>
                          </a:solidFill>
                          <a:effectLst/>
                          <a:uLnTx/>
                          <a:uFillTx/>
                          <a:latin typeface="Consolas" panose="020B0609020204030204" pitchFamily="49" charset="0"/>
                          <a:ea typeface="Inconsolata SemiExpanded Light" panose="00000509000000000000" pitchFamily="49" charset="0"/>
                          <a:cs typeface="Arial" panose="020B0604020202020204" pitchFamily="34" charset="0"/>
                        </a:rPr>
                        <a:t>KB</a:t>
                      </a:r>
                      <a:endParaRPr lang="de-DE" sz="1400" b="0" kern="1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de-DE" sz="1400" kern="100" dirty="0">
                          <a:effectLst/>
                          <a:latin typeface="Consolas" panose="020B0609020204030204" pitchFamily="49" charset="0"/>
                          <a:ea typeface="Calibri" panose="020F0502020204030204" pitchFamily="34" charset="0"/>
                          <a:cs typeface="Arial" panose="020B0604020202020204" pitchFamily="34" charset="0"/>
                        </a:rPr>
                        <a:t>DATA</a:t>
                      </a:r>
                      <a:endParaRPr lang="de-DE"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endParaRPr lang="de-DE"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endParaRPr lang="de-DE"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endParaRPr lang="de-DE"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3306771"/>
                  </a:ext>
                </a:extLst>
              </a:tr>
              <a:tr h="727499">
                <a:tc>
                  <a:txBody>
                    <a:bodyPr/>
                    <a:lstStyle/>
                    <a:p>
                      <a:pPr marL="0" algn="ctr" defTabSz="914400" rtl="0" eaLnBrk="1" latinLnBrk="0" hangingPunct="1">
                        <a:lnSpc>
                          <a:spcPct val="107000"/>
                        </a:lnSpc>
                        <a:spcAft>
                          <a:spcPts val="0"/>
                        </a:spcAft>
                      </a:pPr>
                      <a:r>
                        <a:rPr kumimoji="0" lang="de-DE" sz="1400" b="0" i="0" u="none" strike="noStrike" kern="1200" cap="none" spc="0" normalizeH="0" baseline="0" dirty="0">
                          <a:ln>
                            <a:noFill/>
                          </a:ln>
                          <a:solidFill>
                            <a:srgbClr val="FF0000"/>
                          </a:solidFill>
                          <a:effectLst/>
                          <a:uLnTx/>
                          <a:uFillTx/>
                          <a:latin typeface="Consolas" panose="020B0609020204030204" pitchFamily="49" charset="0"/>
                          <a:ea typeface="Inconsolata SemiExpanded Light" panose="00000509000000000000" pitchFamily="49" charset="0"/>
                          <a:cs typeface="Arial" panose="020B0604020202020204" pitchFamily="34" charset="0"/>
                        </a:rPr>
                        <a:t>N</a:t>
                      </a:r>
                      <a:r>
                        <a:rPr kumimoji="0" lang="de-DE" sz="1400" b="0" i="0" u="none" strike="noStrike" kern="1200" cap="none" spc="0" normalizeH="0" baseline="0" dirty="0">
                          <a:ln>
                            <a:noFill/>
                          </a:ln>
                          <a:solidFill>
                            <a:srgbClr val="44546A">
                              <a:lumMod val="50000"/>
                            </a:srgbClr>
                          </a:solidFill>
                          <a:effectLst/>
                          <a:uLnTx/>
                          <a:uFillTx/>
                          <a:latin typeface="Consolas" panose="020B0609020204030204" pitchFamily="49" charset="0"/>
                          <a:ea typeface="Inconsolata SemiExpanded Light" panose="00000509000000000000" pitchFamily="49" charset="0"/>
                          <a:cs typeface="Arial" panose="020B0604020202020204" pitchFamily="34" charset="0"/>
                        </a:rPr>
                        <a:t>x Replication</a:t>
                      </a:r>
                    </a:p>
                  </a:txBody>
                  <a:tcPr marL="68580" marR="68580" marT="0" marB="0" anchor="ctr"/>
                </a:tc>
                <a:tc>
                  <a:txBody>
                    <a:bodyPr/>
                    <a:lstStyle/>
                    <a:p>
                      <a:pPr algn="ctr">
                        <a:lnSpc>
                          <a:spcPct val="107000"/>
                        </a:lnSpc>
                        <a:spcAft>
                          <a:spcPts val="0"/>
                        </a:spcAft>
                      </a:pPr>
                      <a:r>
                        <a:rPr lang="de-DE" sz="1400" kern="100" dirty="0">
                          <a:effectLst/>
                          <a:latin typeface="Calibri" panose="020F0502020204030204" pitchFamily="34" charset="0"/>
                          <a:ea typeface="Calibri" panose="020F0502020204030204" pitchFamily="34" charset="0"/>
                          <a:cs typeface="Arial" panose="020B0604020202020204" pitchFamily="34" charset="0"/>
                        </a:rPr>
                        <a:t>CoS N</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546A">
                              <a:lumMod val="50000"/>
                            </a:srgbClr>
                          </a:solidFill>
                          <a:effectLst/>
                          <a:uLnTx/>
                          <a:uFillTx/>
                          <a:latin typeface="Consolas" panose="020B0609020204030204" pitchFamily="49" charset="0"/>
                          <a:ea typeface="Inconsolata SemiExpanded Light" panose="00000509000000000000" pitchFamily="49" charset="0"/>
                          <a:cs typeface="Arial" panose="020B0604020202020204" pitchFamily="34" charset="0"/>
                        </a:rPr>
                        <a:t>Daten &lt; </a:t>
                      </a:r>
                      <a:r>
                        <a:rPr kumimoji="0" lang="en-US" sz="1400" b="0" i="0" u="none" strike="noStrike" kern="1200" cap="none" spc="0" normalizeH="0" baseline="0" noProof="0" dirty="0">
                          <a:ln>
                            <a:noFill/>
                          </a:ln>
                          <a:solidFill>
                            <a:srgbClr val="FF0000"/>
                          </a:solidFill>
                          <a:effectLst/>
                          <a:uLnTx/>
                          <a:uFillTx/>
                          <a:latin typeface="Consolas" panose="020B0609020204030204" pitchFamily="49" charset="0"/>
                          <a:ea typeface="Inconsolata SemiExpanded Light" panose="00000509000000000000" pitchFamily="49" charset="0"/>
                          <a:cs typeface="Arial" panose="020B0604020202020204" pitchFamily="34" charset="0"/>
                        </a:rPr>
                        <a:t>X</a:t>
                      </a:r>
                      <a:r>
                        <a:rPr kumimoji="0" lang="en-US" sz="1400" b="0" i="0" u="none" strike="noStrike" kern="1200" cap="none" spc="0" normalizeH="0" baseline="0" noProof="0" dirty="0">
                          <a:ln>
                            <a:noFill/>
                          </a:ln>
                          <a:solidFill>
                            <a:srgbClr val="44546A">
                              <a:lumMod val="50000"/>
                            </a:srgbClr>
                          </a:solidFill>
                          <a:effectLst/>
                          <a:uLnTx/>
                          <a:uFillTx/>
                          <a:latin typeface="Consolas" panose="020B0609020204030204" pitchFamily="49" charset="0"/>
                          <a:ea typeface="Inconsolata SemiExpanded Light" panose="00000509000000000000" pitchFamily="49" charset="0"/>
                          <a:cs typeface="Arial" panose="020B0604020202020204" pitchFamily="34" charset="0"/>
                        </a:rPr>
                        <a:t>KB</a:t>
                      </a:r>
                      <a:endParaRPr lang="de-DE" sz="1400" b="0" kern="1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de-DE" sz="1400" kern="100" dirty="0">
                          <a:effectLst/>
                          <a:latin typeface="Consolas" panose="020B0609020204030204" pitchFamily="49" charset="0"/>
                          <a:ea typeface="Calibri" panose="020F0502020204030204" pitchFamily="34" charset="0"/>
                          <a:cs typeface="Arial" panose="020B0604020202020204" pitchFamily="34" charset="0"/>
                        </a:rPr>
                        <a:t>META</a:t>
                      </a:r>
                      <a:endParaRPr lang="de-DE"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endParaRPr lang="de-DE"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endParaRPr lang="de-DE"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endParaRPr lang="de-DE"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07895178"/>
                  </a:ext>
                </a:extLst>
              </a:tr>
            </a:tbl>
          </a:graphicData>
        </a:graphic>
      </p:graphicFrame>
    </p:spTree>
    <p:extLst>
      <p:ext uri="{BB962C8B-B14F-4D97-AF65-F5344CB8AC3E}">
        <p14:creationId xmlns:p14="http://schemas.microsoft.com/office/powerpoint/2010/main" val="4207193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B3AFD33-BEDE-B7E7-F4AA-3A46DC4982DC}"/>
              </a:ext>
            </a:extLst>
          </p:cNvPr>
          <p:cNvSpPr txBox="1"/>
          <p:nvPr/>
        </p:nvSpPr>
        <p:spPr>
          <a:xfrm>
            <a:off x="732348" y="529485"/>
            <a:ext cx="10761784" cy="769441"/>
          </a:xfrm>
          <a:prstGeom prst="rect">
            <a:avLst/>
          </a:prstGeom>
          <a:noFill/>
          <a:effectLst>
            <a:outerShdw blurRad="50800" dist="38100" dir="2700000" algn="tl" rotWithShape="0">
              <a:prstClr val="black">
                <a:alpha val="40000"/>
              </a:prstClr>
            </a:outerShdw>
          </a:effectLst>
        </p:spPr>
        <p:txBody>
          <a:bodyPr wrap="square" rtlCol="0">
            <a:spAutoFit/>
          </a:bodyPr>
          <a:lstStyle/>
          <a:p>
            <a:pPr>
              <a:defRPr/>
            </a:pPr>
            <a:r>
              <a:rPr lang="de-DE" sz="4400" dirty="0">
                <a:solidFill>
                  <a:srgbClr val="8A0000"/>
                </a:solidFill>
                <a:latin typeface="Corbel" panose="020B0503020204020204" pitchFamily="34" charset="0"/>
                <a:ea typeface="Inconsolata SemiExpanded Light" panose="00000509000000000000" pitchFamily="49" charset="0"/>
                <a:cs typeface="72 Monospace" panose="020B0509030603020204" pitchFamily="49" charset="0"/>
              </a:rPr>
              <a:t>Meta-Daten</a:t>
            </a:r>
          </a:p>
        </p:txBody>
      </p:sp>
      <p:sp>
        <p:nvSpPr>
          <p:cNvPr id="12" name="Slide Number Placeholder 11">
            <a:extLst>
              <a:ext uri="{FF2B5EF4-FFF2-40B4-BE49-F238E27FC236}">
                <a16:creationId xmlns:a16="http://schemas.microsoft.com/office/drawing/2014/main" id="{DE9293AA-2026-DF9D-9497-D18AE49BDF26}"/>
              </a:ext>
            </a:extLst>
          </p:cNvPr>
          <p:cNvSpPr>
            <a:spLocks noGrp="1"/>
          </p:cNvSpPr>
          <p:nvPr>
            <p:ph type="sldNum" sz="quarter" idx="12"/>
          </p:nvPr>
        </p:nvSpPr>
        <p:spPr/>
        <p:txBody>
          <a:bodyPr/>
          <a:lstStyle/>
          <a:p>
            <a:fld id="{9EE4AB8A-B43F-4595-8D63-70B86FA2E0BD}" type="slidenum">
              <a:rPr lang="en-US" smtClean="0"/>
              <a:t>24</a:t>
            </a:fld>
            <a:endParaRPr lang="en-US"/>
          </a:p>
        </p:txBody>
      </p:sp>
      <p:sp>
        <p:nvSpPr>
          <p:cNvPr id="7" name="Rechteck 6">
            <a:extLst>
              <a:ext uri="{FF2B5EF4-FFF2-40B4-BE49-F238E27FC236}">
                <a16:creationId xmlns:a16="http://schemas.microsoft.com/office/drawing/2014/main" id="{C6AF9E37-A758-890A-12BC-29980EDE73FB}"/>
              </a:ext>
            </a:extLst>
          </p:cNvPr>
          <p:cNvSpPr/>
          <p:nvPr/>
        </p:nvSpPr>
        <p:spPr>
          <a:xfrm>
            <a:off x="351682" y="1378404"/>
            <a:ext cx="7501400" cy="1569660"/>
          </a:xfrm>
          <a:prstGeom prst="rect">
            <a:avLst/>
          </a:prstGeom>
        </p:spPr>
        <p:txBody>
          <a:bodyPr wrap="square">
            <a:spAutoFit/>
          </a:bodyPr>
          <a:lstStyle/>
          <a:p>
            <a:pPr lvl="1"/>
            <a:r>
              <a:rPr lang="de-DE" sz="1600" dirty="0">
                <a:latin typeface="+mj-lt"/>
                <a:ea typeface="Calibri" panose="020F0502020204030204" pitchFamily="34" charset="0"/>
                <a:cs typeface="Arial" panose="020B0604020202020204" pitchFamily="34" charset="0"/>
              </a:rPr>
              <a:t>Der Meta-Ring ermöglicht eine effiziente Datenverwaltung, -abfrage und -sicherung. Er dient als Backbone für das Speichersystem.</a:t>
            </a:r>
          </a:p>
          <a:p>
            <a:pPr lvl="1"/>
            <a:r>
              <a:rPr lang="de-DE" sz="1600" dirty="0">
                <a:latin typeface="+mj-lt"/>
                <a:ea typeface="Calibri" panose="020F0502020204030204" pitchFamily="34" charset="0"/>
                <a:cs typeface="Arial" panose="020B0604020202020204" pitchFamily="34" charset="0"/>
              </a:rPr>
              <a:t>Der Meta-Ring enthält wichtige Daten, die für die Verwaltung und</a:t>
            </a:r>
          </a:p>
          <a:p>
            <a:pPr lvl="1"/>
            <a:r>
              <a:rPr lang="de-DE" sz="1600" dirty="0">
                <a:latin typeface="+mj-lt"/>
                <a:ea typeface="Calibri" panose="020F0502020204030204" pitchFamily="34" charset="0"/>
                <a:cs typeface="Arial" panose="020B0604020202020204" pitchFamily="34" charset="0"/>
              </a:rPr>
              <a:t>den Zugriff auf die Daten auf den Datenring. Im Folgenden sind</a:t>
            </a:r>
          </a:p>
          <a:p>
            <a:pPr lvl="1"/>
            <a:r>
              <a:rPr lang="de-DE" sz="1600" dirty="0">
                <a:latin typeface="+mj-lt"/>
                <a:ea typeface="Calibri" panose="020F0502020204030204" pitchFamily="34" charset="0"/>
                <a:cs typeface="Arial" panose="020B0604020202020204" pitchFamily="34" charset="0"/>
              </a:rPr>
              <a:t>die wichtigsten Komponenten und Arten von Informationen,</a:t>
            </a:r>
          </a:p>
          <a:p>
            <a:pPr lvl="1"/>
            <a:r>
              <a:rPr lang="de-DE" sz="1600" dirty="0">
                <a:latin typeface="+mj-lt"/>
                <a:ea typeface="Calibri" panose="020F0502020204030204" pitchFamily="34" charset="0"/>
                <a:cs typeface="Arial" panose="020B0604020202020204" pitchFamily="34" charset="0"/>
              </a:rPr>
              <a:t>die typischerweise im Meta-Ring gespeichert werden, aufgelistet:</a:t>
            </a:r>
            <a:endParaRPr lang="de-DE" sz="1600" dirty="0">
              <a:latin typeface="+mj-lt"/>
            </a:endParaRPr>
          </a:p>
        </p:txBody>
      </p:sp>
      <p:sp>
        <p:nvSpPr>
          <p:cNvPr id="4" name="Rechteck 3"/>
          <p:cNvSpPr/>
          <p:nvPr/>
        </p:nvSpPr>
        <p:spPr>
          <a:xfrm>
            <a:off x="7322243" y="1880150"/>
            <a:ext cx="4523583" cy="4693593"/>
          </a:xfrm>
          <a:prstGeom prst="rect">
            <a:avLst/>
          </a:prstGeom>
        </p:spPr>
        <p:txBody>
          <a:bodyPr wrap="square">
            <a:spAutoFit/>
          </a:bodyPr>
          <a:lstStyle/>
          <a:p>
            <a:pPr marL="342900" indent="-342900">
              <a:buAutoNum type="arabicPeriod"/>
            </a:pPr>
            <a:r>
              <a:rPr lang="de-DE" sz="1300" b="1" dirty="0" err="1"/>
              <a:t>Object</a:t>
            </a:r>
            <a:r>
              <a:rPr lang="de-DE" sz="1300" b="1" dirty="0"/>
              <a:t> </a:t>
            </a:r>
            <a:r>
              <a:rPr lang="de-DE" sz="1300" b="1" dirty="0" err="1"/>
              <a:t>Metadata</a:t>
            </a:r>
            <a:endParaRPr lang="de-DE" sz="1300" b="1" dirty="0"/>
          </a:p>
          <a:p>
            <a:pPr marL="800100" lvl="1" indent="-342900">
              <a:buFont typeface="Arial" panose="020B0604020202020204" pitchFamily="34" charset="0"/>
              <a:buChar char="•"/>
            </a:pPr>
            <a:r>
              <a:rPr lang="de-DE" sz="1300" dirty="0" err="1"/>
              <a:t>Object</a:t>
            </a:r>
            <a:r>
              <a:rPr lang="de-DE" sz="1300" dirty="0"/>
              <a:t> </a:t>
            </a:r>
            <a:r>
              <a:rPr lang="de-DE" sz="1300" dirty="0" err="1"/>
              <a:t>Identifiers</a:t>
            </a:r>
            <a:endParaRPr lang="de-DE" sz="1300" dirty="0"/>
          </a:p>
          <a:p>
            <a:pPr marL="800100" lvl="1" indent="-342900">
              <a:buFont typeface="Arial" panose="020B0604020202020204" pitchFamily="34" charset="0"/>
              <a:buChar char="•"/>
            </a:pPr>
            <a:r>
              <a:rPr lang="de-DE" sz="1300" dirty="0" err="1"/>
              <a:t>Object</a:t>
            </a:r>
            <a:r>
              <a:rPr lang="de-DE" sz="1300" dirty="0"/>
              <a:t> Attributes</a:t>
            </a:r>
          </a:p>
          <a:p>
            <a:pPr lvl="1"/>
            <a:endParaRPr lang="de-DE" sz="1300" dirty="0"/>
          </a:p>
          <a:p>
            <a:pPr marL="342900" indent="-342900">
              <a:buAutoNum type="arabicPeriod"/>
            </a:pPr>
            <a:r>
              <a:rPr lang="de-DE" sz="1300" b="1" dirty="0"/>
              <a:t>Namespace Information</a:t>
            </a:r>
          </a:p>
          <a:p>
            <a:pPr marL="800100" lvl="1" indent="-342900">
              <a:buFont typeface="Arial" panose="020B0604020202020204" pitchFamily="34" charset="0"/>
              <a:buChar char="•"/>
            </a:pPr>
            <a:r>
              <a:rPr lang="de-DE" sz="1300" dirty="0"/>
              <a:t>Namespace </a:t>
            </a:r>
            <a:r>
              <a:rPr lang="de-DE" sz="1300" dirty="0" err="1"/>
              <a:t>Structure</a:t>
            </a:r>
            <a:endParaRPr lang="de-DE" sz="1300" dirty="0"/>
          </a:p>
          <a:p>
            <a:pPr marL="800100" lvl="1" indent="-342900">
              <a:buFont typeface="Arial" panose="020B0604020202020204" pitchFamily="34" charset="0"/>
              <a:buChar char="•"/>
            </a:pPr>
            <a:r>
              <a:rPr lang="de-DE" sz="1300" dirty="0"/>
              <a:t>Mapping</a:t>
            </a:r>
          </a:p>
          <a:p>
            <a:pPr lvl="1"/>
            <a:endParaRPr lang="de-DE" sz="1300" dirty="0"/>
          </a:p>
          <a:p>
            <a:pPr marL="342900" indent="-342900">
              <a:buAutoNum type="arabicPeriod"/>
            </a:pPr>
            <a:r>
              <a:rPr lang="de-DE" sz="1300" b="1" dirty="0"/>
              <a:t>Data Location</a:t>
            </a:r>
          </a:p>
          <a:p>
            <a:pPr marL="800100" lvl="1" indent="-342900">
              <a:buFont typeface="Arial" panose="020B0604020202020204" pitchFamily="34" charset="0"/>
              <a:buChar char="•"/>
            </a:pPr>
            <a:r>
              <a:rPr lang="de-DE" sz="1300" dirty="0" err="1"/>
              <a:t>Chunk</a:t>
            </a:r>
            <a:r>
              <a:rPr lang="de-DE" sz="1300" dirty="0"/>
              <a:t> Locations</a:t>
            </a:r>
          </a:p>
          <a:p>
            <a:pPr marL="800100" lvl="1" indent="-342900">
              <a:buFont typeface="Arial" panose="020B0604020202020204" pitchFamily="34" charset="0"/>
              <a:buChar char="•"/>
            </a:pPr>
            <a:r>
              <a:rPr lang="en-US" sz="1300" dirty="0"/>
              <a:t>Replication and Erasure Coding Information</a:t>
            </a:r>
          </a:p>
          <a:p>
            <a:pPr lvl="1"/>
            <a:endParaRPr lang="de-DE" sz="1300" dirty="0"/>
          </a:p>
          <a:p>
            <a:pPr marL="342900" indent="-342900">
              <a:buAutoNum type="arabicPeriod"/>
            </a:pPr>
            <a:r>
              <a:rPr lang="de-DE" sz="1300" b="1" dirty="0"/>
              <a:t>Access Control Information</a:t>
            </a:r>
          </a:p>
          <a:p>
            <a:pPr marL="800100" lvl="1" indent="-342900">
              <a:buFont typeface="Arial" panose="020B0604020202020204" pitchFamily="34" charset="0"/>
              <a:buChar char="•"/>
            </a:pPr>
            <a:r>
              <a:rPr lang="de-DE" sz="1300" dirty="0" err="1"/>
              <a:t>Permissions</a:t>
            </a:r>
            <a:endParaRPr lang="de-DE" sz="1300" dirty="0"/>
          </a:p>
          <a:p>
            <a:pPr marL="800100" lvl="1" indent="-342900">
              <a:buFont typeface="Arial" panose="020B0604020202020204" pitchFamily="34" charset="0"/>
              <a:buChar char="•"/>
            </a:pPr>
            <a:r>
              <a:rPr lang="de-DE" sz="1300" dirty="0"/>
              <a:t>User </a:t>
            </a:r>
            <a:r>
              <a:rPr lang="de-DE" sz="1300" dirty="0" err="1"/>
              <a:t>and</a:t>
            </a:r>
            <a:r>
              <a:rPr lang="de-DE" sz="1300" dirty="0"/>
              <a:t> Group Information</a:t>
            </a:r>
          </a:p>
          <a:p>
            <a:pPr lvl="1"/>
            <a:endParaRPr lang="de-DE" sz="1300" dirty="0"/>
          </a:p>
          <a:p>
            <a:pPr marL="342900" indent="-342900">
              <a:buAutoNum type="arabicPeriod"/>
            </a:pPr>
            <a:r>
              <a:rPr lang="de-DE" sz="1300" b="1" dirty="0"/>
              <a:t>Operational </a:t>
            </a:r>
            <a:r>
              <a:rPr lang="de-DE" sz="1300" b="1" dirty="0" err="1"/>
              <a:t>Metadata</a:t>
            </a:r>
            <a:endParaRPr lang="de-DE" sz="1300" b="1" dirty="0"/>
          </a:p>
          <a:p>
            <a:pPr marL="800100" lvl="1" indent="-342900">
              <a:buFont typeface="Arial" panose="020B0604020202020204" pitchFamily="34" charset="0"/>
              <a:buChar char="•"/>
            </a:pPr>
            <a:r>
              <a:rPr lang="de-DE" sz="1300" dirty="0"/>
              <a:t>Status Information</a:t>
            </a:r>
          </a:p>
          <a:p>
            <a:pPr marL="800100" lvl="1" indent="-342900">
              <a:buFont typeface="Arial" panose="020B0604020202020204" pitchFamily="34" charset="0"/>
              <a:buChar char="•"/>
            </a:pPr>
            <a:r>
              <a:rPr lang="de-DE" sz="1300" dirty="0"/>
              <a:t>Performance </a:t>
            </a:r>
            <a:r>
              <a:rPr lang="de-DE" sz="1300" dirty="0" err="1"/>
              <a:t>Metrics</a:t>
            </a:r>
            <a:endParaRPr lang="de-DE" sz="1300" dirty="0"/>
          </a:p>
          <a:p>
            <a:pPr lvl="1"/>
            <a:endParaRPr lang="de-DE" sz="1300" dirty="0"/>
          </a:p>
          <a:p>
            <a:pPr marL="342900" indent="-342900">
              <a:buAutoNum type="arabicPeriod"/>
            </a:pPr>
            <a:r>
              <a:rPr lang="de-DE" sz="1300" b="1" dirty="0" err="1"/>
              <a:t>Configuration</a:t>
            </a:r>
            <a:r>
              <a:rPr lang="de-DE" sz="1300" b="1" dirty="0"/>
              <a:t> Data</a:t>
            </a:r>
          </a:p>
          <a:p>
            <a:pPr marL="800100" lvl="1" indent="-342900">
              <a:buFont typeface="Arial" panose="020B0604020202020204" pitchFamily="34" charset="0"/>
              <a:buChar char="•"/>
            </a:pPr>
            <a:r>
              <a:rPr lang="de-DE" sz="1300" dirty="0" err="1"/>
              <a:t>CoS</a:t>
            </a:r>
            <a:r>
              <a:rPr lang="de-DE" sz="1300" dirty="0"/>
              <a:t> Information</a:t>
            </a:r>
          </a:p>
          <a:p>
            <a:pPr marL="800100" lvl="1" indent="-342900">
              <a:buFont typeface="Arial" panose="020B0604020202020204" pitchFamily="34" charset="0"/>
              <a:buChar char="•"/>
            </a:pPr>
            <a:r>
              <a:rPr lang="de-DE" sz="1300" dirty="0"/>
              <a:t>System </a:t>
            </a:r>
            <a:r>
              <a:rPr lang="de-DE" sz="1300" dirty="0" err="1"/>
              <a:t>Configuration</a:t>
            </a:r>
            <a:endParaRPr lang="de-DE" sz="1300" dirty="0"/>
          </a:p>
        </p:txBody>
      </p:sp>
    </p:spTree>
    <p:extLst>
      <p:ext uri="{BB962C8B-B14F-4D97-AF65-F5344CB8AC3E}">
        <p14:creationId xmlns:p14="http://schemas.microsoft.com/office/powerpoint/2010/main" val="2418516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1C54D77D-2F87-8DE6-9E9E-8DCD0F7A0940}"/>
              </a:ext>
            </a:extLst>
          </p:cNvPr>
          <p:cNvSpPr>
            <a:spLocks noGrp="1"/>
          </p:cNvSpPr>
          <p:nvPr>
            <p:ph type="sldNum" sz="quarter" idx="12"/>
          </p:nvPr>
        </p:nvSpPr>
        <p:spPr/>
        <p:txBody>
          <a:bodyPr/>
          <a:lstStyle/>
          <a:p>
            <a:fld id="{9EE4AB8A-B43F-4595-8D63-70B86FA2E0BD}" type="slidenum">
              <a:rPr lang="en-US" smtClean="0"/>
              <a:t>25</a:t>
            </a:fld>
            <a:endParaRPr lang="en-US"/>
          </a:p>
        </p:txBody>
      </p:sp>
      <p:sp>
        <p:nvSpPr>
          <p:cNvPr id="2" name="Rechteck 1"/>
          <p:cNvSpPr/>
          <p:nvPr/>
        </p:nvSpPr>
        <p:spPr>
          <a:xfrm>
            <a:off x="771696" y="511920"/>
            <a:ext cx="10916901" cy="5909310"/>
          </a:xfrm>
          <a:prstGeom prst="rect">
            <a:avLst/>
          </a:prstGeom>
        </p:spPr>
        <p:txBody>
          <a:bodyPr wrap="square">
            <a:spAutoFit/>
          </a:bodyPr>
          <a:lstStyle/>
          <a:p>
            <a:r>
              <a:rPr lang="de-DE" sz="3200" dirty="0">
                <a:solidFill>
                  <a:srgbClr val="8A0000"/>
                </a:solidFill>
                <a:latin typeface="Consolas" panose="020B0609020204030204" pitchFamily="49" charset="0"/>
                <a:ea typeface="Inconsolata SemiExpanded Light" panose="00000509000000000000" pitchFamily="49" charset="0"/>
                <a:cs typeface="72 Monospace" panose="020B0509030603020204" pitchFamily="49" charset="0"/>
              </a:rPr>
              <a:t>Ring Eigenschaften:</a:t>
            </a:r>
          </a:p>
          <a:p>
            <a:endParaRPr lang="de-DE" b="1" dirty="0"/>
          </a:p>
          <a:p>
            <a:r>
              <a:rPr lang="de-DE" b="1" dirty="0" err="1"/>
              <a:t>Self-Healing</a:t>
            </a:r>
            <a:r>
              <a:rPr lang="de-DE" b="1" dirty="0"/>
              <a:t> Mechanisms</a:t>
            </a:r>
          </a:p>
          <a:p>
            <a:pPr marL="285750" indent="-285750">
              <a:buFont typeface="Wingdings" panose="05000000000000000000" pitchFamily="2" charset="2"/>
              <a:buChar char="§"/>
            </a:pPr>
            <a:r>
              <a:rPr lang="de-DE" dirty="0" err="1">
                <a:solidFill>
                  <a:srgbClr val="009999"/>
                </a:solidFill>
              </a:rPr>
              <a:t>Automatic</a:t>
            </a:r>
            <a:r>
              <a:rPr lang="de-DE" dirty="0">
                <a:solidFill>
                  <a:srgbClr val="009999"/>
                </a:solidFill>
              </a:rPr>
              <a:t> </a:t>
            </a:r>
            <a:r>
              <a:rPr lang="de-DE" dirty="0" err="1">
                <a:solidFill>
                  <a:srgbClr val="009999"/>
                </a:solidFill>
              </a:rPr>
              <a:t>Recovery</a:t>
            </a:r>
            <a:r>
              <a:rPr lang="de-DE" dirty="0">
                <a:solidFill>
                  <a:srgbClr val="009999"/>
                </a:solidFill>
              </a:rPr>
              <a:t>:</a:t>
            </a:r>
          </a:p>
          <a:p>
            <a:pPr marL="268288"/>
            <a:r>
              <a:rPr lang="de-DE" sz="1400" dirty="0"/>
              <a:t>Der RING verfügt über Selbstheilungsfunktionen, um die Ausfälle automatisch zu erkennen und zu beheben.</a:t>
            </a:r>
          </a:p>
          <a:p>
            <a:pPr marL="268288"/>
            <a:r>
              <a:rPr lang="de-DE" sz="1400" dirty="0"/>
              <a:t>Wenn ein Node oder eine Festplatte ausfällt, kann das System die Daten automatisch neu verteilen und verlorene Chunks mit Hilfe der verbleibenden gesunden Nodes wiederherstellen.</a:t>
            </a:r>
          </a:p>
          <a:p>
            <a:pPr marL="285750" indent="-285750">
              <a:buFont typeface="Wingdings" panose="05000000000000000000" pitchFamily="2" charset="2"/>
              <a:buChar char="§"/>
            </a:pPr>
            <a:r>
              <a:rPr lang="de-DE" dirty="0">
                <a:solidFill>
                  <a:srgbClr val="009999"/>
                </a:solidFill>
              </a:rPr>
              <a:t>Health Monitoring:</a:t>
            </a:r>
          </a:p>
          <a:p>
            <a:pPr marL="268288"/>
            <a:r>
              <a:rPr lang="de-DE" sz="1400" dirty="0"/>
              <a:t>Die kontinuierliche Überwachung des Zustands von Knoten und Festplatten ermöglicht es dem System, potenzielle Probleme proaktiv anzugehen, bevor sie zu Datenverlusten führen.</a:t>
            </a:r>
          </a:p>
          <a:p>
            <a:endParaRPr lang="de-DE" dirty="0"/>
          </a:p>
          <a:p>
            <a:r>
              <a:rPr lang="de-DE" b="1" dirty="0"/>
              <a:t>Dynamic </a:t>
            </a:r>
            <a:r>
              <a:rPr lang="de-DE" b="1" dirty="0" err="1"/>
              <a:t>Adjustment</a:t>
            </a:r>
            <a:endParaRPr lang="de-DE" b="1" dirty="0"/>
          </a:p>
          <a:p>
            <a:r>
              <a:rPr lang="de-DE" sz="1400" dirty="0"/>
              <a:t>Das System kann die Redundanzstufen und die Datenverteilung dynamisch anpassen, wenn sich die Umgebung ändert, und so sicherstellen, dass die Fehlertoleranz auch dann erhalten bleibt, wenn sich die Arbeitslast ändert.</a:t>
            </a:r>
          </a:p>
          <a:p>
            <a:endParaRPr lang="de-DE" dirty="0"/>
          </a:p>
          <a:p>
            <a:r>
              <a:rPr lang="de-DE" b="1" dirty="0" err="1"/>
              <a:t>Disaster</a:t>
            </a:r>
            <a:r>
              <a:rPr lang="de-DE" b="1" dirty="0"/>
              <a:t> </a:t>
            </a:r>
            <a:r>
              <a:rPr lang="de-DE" b="1" dirty="0" err="1"/>
              <a:t>Recovery</a:t>
            </a:r>
            <a:endParaRPr lang="de-DE" b="1" dirty="0"/>
          </a:p>
          <a:p>
            <a:pPr marL="285750" indent="-285750">
              <a:buFont typeface="Wingdings" panose="05000000000000000000" pitchFamily="2" charset="2"/>
              <a:buChar char="§"/>
            </a:pPr>
            <a:r>
              <a:rPr lang="de-DE" dirty="0">
                <a:solidFill>
                  <a:srgbClr val="009999"/>
                </a:solidFill>
              </a:rPr>
              <a:t>Multi-Site Replication:</a:t>
            </a:r>
          </a:p>
          <a:p>
            <a:pPr marL="268288"/>
            <a:r>
              <a:rPr lang="de-DE" sz="1400" dirty="0" err="1"/>
              <a:t>Scality</a:t>
            </a:r>
            <a:r>
              <a:rPr lang="de-DE" sz="1400" dirty="0"/>
              <a:t> RING unterstützt die Multisite-Replikation, so dass Daten über geografisch verstreute Standorte hinweg gespiegelt werden können. Dies bietet eine zusätzliche Ebene der Fehlertoleranz und stellt sicher, dass die Daten auch bei einem standortweiten Ausfall zugänglich bleiben.</a:t>
            </a:r>
          </a:p>
          <a:p>
            <a:pPr marL="285750" indent="-285750">
              <a:buFont typeface="Wingdings" panose="05000000000000000000" pitchFamily="2" charset="2"/>
              <a:buChar char="§"/>
            </a:pPr>
            <a:r>
              <a:rPr lang="de-DE" dirty="0" err="1">
                <a:solidFill>
                  <a:srgbClr val="009999"/>
                </a:solidFill>
              </a:rPr>
              <a:t>Disaster</a:t>
            </a:r>
            <a:r>
              <a:rPr lang="de-DE" dirty="0">
                <a:solidFill>
                  <a:srgbClr val="009999"/>
                </a:solidFill>
              </a:rPr>
              <a:t> </a:t>
            </a:r>
            <a:r>
              <a:rPr lang="de-DE" dirty="0" err="1">
                <a:solidFill>
                  <a:srgbClr val="009999"/>
                </a:solidFill>
              </a:rPr>
              <a:t>Recovery</a:t>
            </a:r>
            <a:r>
              <a:rPr lang="de-DE" dirty="0">
                <a:solidFill>
                  <a:srgbClr val="009999"/>
                </a:solidFill>
              </a:rPr>
              <a:t> </a:t>
            </a:r>
            <a:r>
              <a:rPr lang="de-DE" dirty="0" err="1">
                <a:solidFill>
                  <a:srgbClr val="009999"/>
                </a:solidFill>
              </a:rPr>
              <a:t>Planning</a:t>
            </a:r>
            <a:r>
              <a:rPr lang="de-DE" dirty="0">
                <a:solidFill>
                  <a:srgbClr val="009999"/>
                </a:solidFill>
              </a:rPr>
              <a:t>:</a:t>
            </a:r>
          </a:p>
          <a:p>
            <a:pPr marL="268288"/>
            <a:r>
              <a:rPr lang="de-DE" sz="1400" dirty="0"/>
              <a:t>Unternehmen können </a:t>
            </a:r>
            <a:r>
              <a:rPr lang="de-DE" sz="1400" dirty="0" err="1"/>
              <a:t>Disaster</a:t>
            </a:r>
            <a:r>
              <a:rPr lang="de-DE" sz="1400" dirty="0"/>
              <a:t>-</a:t>
            </a:r>
            <a:r>
              <a:rPr lang="de-DE" sz="1400" dirty="0" err="1"/>
              <a:t>Recovery</a:t>
            </a:r>
            <a:r>
              <a:rPr lang="de-DE" sz="1400" dirty="0"/>
              <a:t>-Strategien implementieren, die die Fähigkeiten des RING nutzen, um die Geschäftskontinuität im Falle von Katastrophenereignissen sicherzustellen.</a:t>
            </a:r>
          </a:p>
        </p:txBody>
      </p:sp>
    </p:spTree>
    <p:extLst>
      <p:ext uri="{BB962C8B-B14F-4D97-AF65-F5344CB8AC3E}">
        <p14:creationId xmlns:p14="http://schemas.microsoft.com/office/powerpoint/2010/main" val="2018830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CD1777-E6DD-4E9E-6E56-25A76FAD08DC}"/>
              </a:ext>
            </a:extLst>
          </p:cNvPr>
          <p:cNvSpPr>
            <a:spLocks noGrp="1"/>
          </p:cNvSpPr>
          <p:nvPr>
            <p:ph type="sldNum" sz="quarter" idx="12"/>
          </p:nvPr>
        </p:nvSpPr>
        <p:spPr/>
        <p:txBody>
          <a:bodyPr/>
          <a:lstStyle/>
          <a:p>
            <a:fld id="{9EE4AB8A-B43F-4595-8D63-70B86FA2E0BD}" type="slidenum">
              <a:rPr lang="en-US" smtClean="0"/>
              <a:t>26</a:t>
            </a:fld>
            <a:endParaRPr lang="en-US"/>
          </a:p>
        </p:txBody>
      </p:sp>
      <p:sp>
        <p:nvSpPr>
          <p:cNvPr id="3" name="Textfeld 2"/>
          <p:cNvSpPr txBox="1"/>
          <p:nvPr/>
        </p:nvSpPr>
        <p:spPr>
          <a:xfrm>
            <a:off x="1552575" y="4812647"/>
            <a:ext cx="4542046" cy="276999"/>
          </a:xfrm>
          <a:prstGeom prst="rect">
            <a:avLst/>
          </a:prstGeom>
          <a:noFill/>
        </p:spPr>
        <p:txBody>
          <a:bodyPr wrap="square" rtlCol="0">
            <a:spAutoFit/>
          </a:bodyPr>
          <a:lstStyle/>
          <a:p>
            <a:r>
              <a:rPr lang="de-DE" sz="1200" i="1" dirty="0">
                <a:solidFill>
                  <a:schemeClr val="tx2">
                    <a:lumMod val="60000"/>
                    <a:lumOff val="40000"/>
                  </a:schemeClr>
                </a:solidFill>
              </a:rPr>
              <a:t>Payam Avarwand</a:t>
            </a:r>
            <a:r>
              <a:rPr lang="de-DE" sz="1200" dirty="0">
                <a:solidFill>
                  <a:schemeClr val="tx2">
                    <a:lumMod val="60000"/>
                    <a:lumOff val="40000"/>
                  </a:schemeClr>
                </a:solidFill>
              </a:rPr>
              <a:t>	</a:t>
            </a:r>
            <a:r>
              <a:rPr lang="de-DE" sz="1200" dirty="0"/>
              <a:t>	01.05.2024</a:t>
            </a:r>
            <a:endParaRPr lang="en-US" sz="1050" dirty="0">
              <a:latin typeface="Consolas" panose="020B0609020204030204" pitchFamily="49" charset="0"/>
            </a:endParaRPr>
          </a:p>
        </p:txBody>
      </p:sp>
    </p:spTree>
    <p:extLst>
      <p:ext uri="{BB962C8B-B14F-4D97-AF65-F5344CB8AC3E}">
        <p14:creationId xmlns:p14="http://schemas.microsoft.com/office/powerpoint/2010/main" val="385172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7929C-BE95-EA4D-23E7-E71AA4FA8702}"/>
            </a:ext>
          </a:extLst>
        </p:cNvPr>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A00BBE7-D211-9A65-6D44-0556124BE548}"/>
              </a:ext>
            </a:extLst>
          </p:cNvPr>
          <p:cNvSpPr>
            <a:spLocks noGrp="1"/>
          </p:cNvSpPr>
          <p:nvPr>
            <p:ph type="sldNum" sz="quarter" idx="12"/>
          </p:nvPr>
        </p:nvSpPr>
        <p:spPr/>
        <p:txBody>
          <a:bodyPr/>
          <a:lstStyle/>
          <a:p>
            <a:fld id="{9EE4AB8A-B43F-4595-8D63-70B86FA2E0BD}" type="slidenum">
              <a:rPr lang="en-US" smtClean="0"/>
              <a:t>3</a:t>
            </a:fld>
            <a:endParaRPr lang="en-US"/>
          </a:p>
        </p:txBody>
      </p:sp>
      <p:sp>
        <p:nvSpPr>
          <p:cNvPr id="4" name="Rechteck 3">
            <a:extLst>
              <a:ext uri="{FF2B5EF4-FFF2-40B4-BE49-F238E27FC236}">
                <a16:creationId xmlns:a16="http://schemas.microsoft.com/office/drawing/2014/main" id="{C6AF9E37-A758-890A-12BC-29980EDE73FB}"/>
              </a:ext>
            </a:extLst>
          </p:cNvPr>
          <p:cNvSpPr/>
          <p:nvPr/>
        </p:nvSpPr>
        <p:spPr>
          <a:xfrm>
            <a:off x="736784" y="790862"/>
            <a:ext cx="10676770" cy="3737946"/>
          </a:xfrm>
          <a:prstGeom prst="rect">
            <a:avLst/>
          </a:prstGeom>
        </p:spPr>
        <p:txBody>
          <a:bodyPr wrap="square">
            <a:spAutoFit/>
          </a:bodyPr>
          <a:lstStyle/>
          <a:p>
            <a:pPr>
              <a:lnSpc>
                <a:spcPct val="150000"/>
              </a:lnSpc>
            </a:pPr>
            <a:r>
              <a:rPr lang="de-DE" sz="2000" dirty="0">
                <a:latin typeface="Calibri" panose="020F0502020204030204" pitchFamily="34" charset="0"/>
                <a:ea typeface="Calibri" panose="020F0502020204030204" pitchFamily="34" charset="0"/>
                <a:cs typeface="Arial" panose="020B0604020202020204" pitchFamily="34" charset="0"/>
              </a:rPr>
              <a:t>Neuere Versionen stellen neue Funktionen oder Verbesserungen vor:</a:t>
            </a:r>
          </a:p>
          <a:p>
            <a:pPr>
              <a:lnSpc>
                <a:spcPct val="150000"/>
              </a:lnSpc>
            </a:pPr>
            <a:endParaRPr lang="de-DE" sz="2000" dirty="0">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50000"/>
              </a:lnSpc>
              <a:buFont typeface="Wingdings" panose="05000000000000000000" pitchFamily="2" charset="2"/>
              <a:buChar char="§"/>
            </a:pPr>
            <a:r>
              <a:rPr lang="de-DE" sz="2000" dirty="0">
                <a:latin typeface="+mj-lt"/>
                <a:ea typeface="Calibri" panose="020F0502020204030204" pitchFamily="34" charset="0"/>
                <a:cs typeface="Arial" panose="020B0604020202020204" pitchFamily="34" charset="0"/>
              </a:rPr>
              <a:t>Verbesserte </a:t>
            </a:r>
            <a:r>
              <a:rPr lang="en-US" sz="2000" dirty="0">
                <a:latin typeface="+mj-lt"/>
                <a:ea typeface="Calibri" panose="020F0502020204030204" pitchFamily="34" charset="0"/>
                <a:cs typeface="Arial" panose="020B0604020202020204" pitchFamily="34" charset="0"/>
              </a:rPr>
              <a:t>monitoring Werkzeuge und Services.</a:t>
            </a:r>
          </a:p>
          <a:p>
            <a:pPr marL="742950" lvl="1" indent="-285750">
              <a:lnSpc>
                <a:spcPct val="150000"/>
              </a:lnSpc>
              <a:buFont typeface="Wingdings" panose="05000000000000000000" pitchFamily="2" charset="2"/>
              <a:buChar char="§"/>
            </a:pPr>
            <a:r>
              <a:rPr lang="de-DE" sz="2000" dirty="0">
                <a:latin typeface="+mj-lt"/>
              </a:rPr>
              <a:t>Schnellere Datenabruf (data retrieval) und verbesserte Balancing-Algorithmen.</a:t>
            </a:r>
          </a:p>
          <a:p>
            <a:pPr marL="742950" lvl="1" indent="-285750">
              <a:lnSpc>
                <a:spcPct val="150000"/>
              </a:lnSpc>
              <a:buFont typeface="Wingdings" panose="05000000000000000000" pitchFamily="2" charset="2"/>
              <a:buChar char="§"/>
            </a:pPr>
            <a:r>
              <a:rPr lang="de-DE" sz="2000" dirty="0">
                <a:latin typeface="+mj-lt"/>
              </a:rPr>
              <a:t>Bessere Funktionen zur Fehlerbehandlung, die die Diagnose und die Behebung von Problemen erleichtern.</a:t>
            </a:r>
          </a:p>
          <a:p>
            <a:pPr marL="742950" lvl="1" indent="-285750">
              <a:lnSpc>
                <a:spcPct val="150000"/>
              </a:lnSpc>
              <a:buFont typeface="Wingdings" panose="05000000000000000000" pitchFamily="2" charset="2"/>
              <a:buChar char="§"/>
            </a:pPr>
            <a:r>
              <a:rPr lang="de-DE" sz="2000" dirty="0">
                <a:latin typeface="+mj-lt"/>
              </a:rPr>
              <a:t>Mehr Benutzerfreundlichkeit oder zusätzliche Optionen für die Verwaltung von Nodes, Interfaces und Speicher.</a:t>
            </a:r>
          </a:p>
        </p:txBody>
      </p:sp>
    </p:spTree>
    <p:extLst>
      <p:ext uri="{BB962C8B-B14F-4D97-AF65-F5344CB8AC3E}">
        <p14:creationId xmlns:p14="http://schemas.microsoft.com/office/powerpoint/2010/main" val="32028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7BE367-1623-B87C-0643-ADA8C02DB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15583"/>
            <a:ext cx="12236450" cy="6876885"/>
          </a:xfrm>
          <a:prstGeom prst="rect">
            <a:avLst/>
          </a:prstGeom>
        </p:spPr>
      </p:pic>
      <p:pic>
        <p:nvPicPr>
          <p:cNvPr id="11" name="Picture 10">
            <a:extLst>
              <a:ext uri="{FF2B5EF4-FFF2-40B4-BE49-F238E27FC236}">
                <a16:creationId xmlns:a16="http://schemas.microsoft.com/office/drawing/2014/main" id="{63393D93-707E-A671-FAB0-1442E31E7F0A}"/>
              </a:ext>
            </a:extLst>
          </p:cNvPr>
          <p:cNvPicPr>
            <a:picLocks noChangeAspect="1"/>
          </p:cNvPicPr>
          <p:nvPr/>
        </p:nvPicPr>
        <p:blipFill>
          <a:blip r:embed="rId4"/>
          <a:stretch>
            <a:fillRect/>
          </a:stretch>
        </p:blipFill>
        <p:spPr>
          <a:xfrm>
            <a:off x="905355" y="472404"/>
            <a:ext cx="4469331" cy="2191986"/>
          </a:xfrm>
          <a:prstGeom prst="rect">
            <a:avLst/>
          </a:prstGeom>
        </p:spPr>
      </p:pic>
      <p:sp>
        <p:nvSpPr>
          <p:cNvPr id="8" name="TextBox 7">
            <a:extLst>
              <a:ext uri="{FF2B5EF4-FFF2-40B4-BE49-F238E27FC236}">
                <a16:creationId xmlns:a16="http://schemas.microsoft.com/office/drawing/2014/main" id="{02FB08DB-B459-F29C-9FB6-29EBCFA20330}"/>
              </a:ext>
            </a:extLst>
          </p:cNvPr>
          <p:cNvSpPr txBox="1"/>
          <p:nvPr/>
        </p:nvSpPr>
        <p:spPr>
          <a:xfrm>
            <a:off x="767916" y="2934003"/>
            <a:ext cx="2860724" cy="338554"/>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Disk Group </a:t>
            </a:r>
            <a:r>
              <a:rPr lang="en-US" sz="1600" b="1"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1</a:t>
            </a:r>
            <a:r>
              <a:rPr lang="en-US" sz="16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	10 x 12TB</a:t>
            </a:r>
            <a:endParaRPr kumimoji="0" lang="en-US" sz="80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FF5D0ECD-CB32-E81E-2FC1-11AFEDCECC38}"/>
              </a:ext>
            </a:extLst>
          </p:cNvPr>
          <p:cNvSpPr txBox="1"/>
          <p:nvPr/>
        </p:nvSpPr>
        <p:spPr>
          <a:xfrm>
            <a:off x="767916" y="3560869"/>
            <a:ext cx="286072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Disk Group </a:t>
            </a:r>
            <a:r>
              <a:rPr lang="en-US" sz="1600" b="1"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2</a:t>
            </a:r>
            <a:r>
              <a:rPr lang="en-US" sz="16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	10 x 12TB</a:t>
            </a:r>
            <a:endParaRPr kumimoji="0" lang="en-US" sz="80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8B3AFD33-BEDE-B7E7-F4AA-3A46DC4982DC}"/>
              </a:ext>
            </a:extLst>
          </p:cNvPr>
          <p:cNvSpPr txBox="1"/>
          <p:nvPr/>
        </p:nvSpPr>
        <p:spPr>
          <a:xfrm>
            <a:off x="6719454" y="529485"/>
            <a:ext cx="3782291" cy="1754326"/>
          </a:xfrm>
          <a:prstGeom prst="rect">
            <a:avLst/>
          </a:prstGeom>
          <a:noFill/>
        </p:spPr>
        <p:txBody>
          <a:bodyPr wrap="square" rtlCol="0">
            <a:spAutoFit/>
          </a:bodyPr>
          <a:lstStyle/>
          <a:p>
            <a:r>
              <a:rPr lang="de-DE" sz="6000" dirty="0" err="1">
                <a:solidFill>
                  <a:srgbClr val="D9AFAF"/>
                </a:solidFill>
              </a:rPr>
              <a:t>Scality</a:t>
            </a:r>
            <a:endParaRPr lang="de-DE" sz="6000" dirty="0">
              <a:solidFill>
                <a:srgbClr val="D9AFAF"/>
              </a:solidFill>
            </a:endParaRPr>
          </a:p>
          <a:p>
            <a:r>
              <a:rPr lang="de-DE" sz="4400" dirty="0">
                <a:solidFill>
                  <a:schemeClr val="accent5">
                    <a:lumMod val="75000"/>
                  </a:schemeClr>
                </a:solidFill>
              </a:rPr>
              <a:t>Apollo Server</a:t>
            </a:r>
            <a:endParaRPr lang="en-US" sz="4400" dirty="0">
              <a:solidFill>
                <a:schemeClr val="accent5">
                  <a:lumMod val="75000"/>
                </a:schemeClr>
              </a:solidFill>
            </a:endParaRPr>
          </a:p>
        </p:txBody>
      </p:sp>
      <p:sp>
        <p:nvSpPr>
          <p:cNvPr id="12" name="Slide Number Placeholder 11">
            <a:extLst>
              <a:ext uri="{FF2B5EF4-FFF2-40B4-BE49-F238E27FC236}">
                <a16:creationId xmlns:a16="http://schemas.microsoft.com/office/drawing/2014/main" id="{DE9293AA-2026-DF9D-9497-D18AE49BDF26}"/>
              </a:ext>
            </a:extLst>
          </p:cNvPr>
          <p:cNvSpPr>
            <a:spLocks noGrp="1"/>
          </p:cNvSpPr>
          <p:nvPr>
            <p:ph type="sldNum" sz="quarter" idx="12"/>
          </p:nvPr>
        </p:nvSpPr>
        <p:spPr/>
        <p:txBody>
          <a:bodyPr/>
          <a:lstStyle/>
          <a:p>
            <a:fld id="{9EE4AB8A-B43F-4595-8D63-70B86FA2E0BD}" type="slidenum">
              <a:rPr lang="en-US" smtClean="0"/>
              <a:t>4</a:t>
            </a:fld>
            <a:endParaRPr lang="en-US"/>
          </a:p>
        </p:txBody>
      </p:sp>
      <p:graphicFrame>
        <p:nvGraphicFramePr>
          <p:cNvPr id="13" name="Table 2">
            <a:extLst>
              <a:ext uri="{FF2B5EF4-FFF2-40B4-BE49-F238E27FC236}">
                <a16:creationId xmlns:a16="http://schemas.microsoft.com/office/drawing/2014/main" id="{3CDA4524-EF61-0F35-470D-3DDD1DA3A053}"/>
              </a:ext>
            </a:extLst>
          </p:cNvPr>
          <p:cNvGraphicFramePr>
            <a:graphicFrameLocks noGrp="1"/>
          </p:cNvGraphicFramePr>
          <p:nvPr>
            <p:extLst>
              <p:ext uri="{D42A27DB-BD31-4B8C-83A1-F6EECF244321}">
                <p14:modId xmlns:p14="http://schemas.microsoft.com/office/powerpoint/2010/main" val="3116386540"/>
              </p:ext>
            </p:extLst>
          </p:nvPr>
        </p:nvGraphicFramePr>
        <p:xfrm>
          <a:off x="4920558" y="2816598"/>
          <a:ext cx="6801542" cy="3613167"/>
        </p:xfrm>
        <a:graphic>
          <a:graphicData uri="http://schemas.openxmlformats.org/drawingml/2006/table">
            <a:tbl>
              <a:tblPr firstRow="1" bandRow="1">
                <a:tableStyleId>{9D7B26C5-4107-4FEC-AEDC-1716B250A1EF}</a:tableStyleId>
              </a:tblPr>
              <a:tblGrid>
                <a:gridCol w="1766167">
                  <a:extLst>
                    <a:ext uri="{9D8B030D-6E8A-4147-A177-3AD203B41FA5}">
                      <a16:colId xmlns:a16="http://schemas.microsoft.com/office/drawing/2014/main" val="259511462"/>
                    </a:ext>
                  </a:extLst>
                </a:gridCol>
                <a:gridCol w="5035375">
                  <a:extLst>
                    <a:ext uri="{9D8B030D-6E8A-4147-A177-3AD203B41FA5}">
                      <a16:colId xmlns:a16="http://schemas.microsoft.com/office/drawing/2014/main" val="247117570"/>
                    </a:ext>
                  </a:extLst>
                </a:gridCol>
              </a:tblGrid>
              <a:tr h="401463">
                <a:tc>
                  <a:txBody>
                    <a:bodyPr/>
                    <a:lstStyle/>
                    <a:p>
                      <a:pPr algn="l"/>
                      <a:r>
                        <a:rPr lang="en-US" sz="1600" b="0"/>
                        <a:t>Model</a:t>
                      </a:r>
                      <a:endParaRPr lang="en-US" sz="1600" b="0" dirty="0"/>
                    </a:p>
                  </a:txBody>
                  <a:tcPr anchor="ctr"/>
                </a:tc>
                <a:tc>
                  <a:txBody>
                    <a:bodyPr/>
                    <a:lstStyle/>
                    <a:p>
                      <a:pPr marL="0" marR="0" algn="l">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HPE Apollo Server Gen10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53903837"/>
                  </a:ext>
                </a:extLst>
              </a:tr>
              <a:tr h="401463">
                <a:tc>
                  <a:txBody>
                    <a:bodyPr/>
                    <a:lstStyle/>
                    <a:p>
                      <a:pPr marL="0" marR="0" algn="l">
                        <a:lnSpc>
                          <a:spcPct val="107000"/>
                        </a:lnSpc>
                        <a:spcBef>
                          <a:spcPts val="0"/>
                        </a:spcBef>
                        <a:spcAft>
                          <a:spcPts val="0"/>
                        </a:spcAft>
                      </a:pPr>
                      <a:r>
                        <a:rPr lang="de-DE" sz="1500" kern="1200" dirty="0">
                          <a:solidFill>
                            <a:schemeClr val="tx1"/>
                          </a:solidFill>
                          <a:effectLst/>
                          <a:latin typeface="+mn-lt"/>
                          <a:ea typeface="+mn-ea"/>
                          <a:cs typeface="+mn-cs"/>
                        </a:rPr>
                        <a:t>HDD</a:t>
                      </a:r>
                      <a:r>
                        <a:rPr lang="de-DE" sz="1200" kern="1200" dirty="0">
                          <a:solidFill>
                            <a:schemeClr val="tx1"/>
                          </a:solidFill>
                          <a:effectLst/>
                          <a:latin typeface="+mn-lt"/>
                          <a:ea typeface="+mn-ea"/>
                          <a:cs typeface="+mn-cs"/>
                        </a:rPr>
                        <a:t>:</a:t>
                      </a:r>
                      <a:r>
                        <a:rPr lang="de-DE" sz="1200" kern="1200" baseline="0" dirty="0">
                          <a:solidFill>
                            <a:schemeClr val="tx1"/>
                          </a:solidFill>
                          <a:effectLst/>
                          <a:latin typeface="+mn-lt"/>
                          <a:ea typeface="+mn-ea"/>
                          <a:cs typeface="+mn-cs"/>
                        </a:rPr>
                        <a:t> </a:t>
                      </a:r>
                      <a:r>
                        <a:rPr lang="de-DE" sz="1200" b="0" kern="1200" baseline="0" dirty="0">
                          <a:solidFill>
                            <a:schemeClr val="tx1"/>
                          </a:solidFill>
                          <a:effectLst/>
                          <a:latin typeface="+mn-lt"/>
                          <a:ea typeface="+mn-ea"/>
                          <a:cs typeface="+mn-cs"/>
                        </a:rPr>
                        <a:t>DATA</a:t>
                      </a:r>
                      <a:r>
                        <a:rPr lang="de-DE" sz="1200" kern="1200" baseline="0" dirty="0">
                          <a:solidFill>
                            <a:schemeClr val="tx1"/>
                          </a:solidFill>
                          <a:effectLst/>
                          <a:latin typeface="+mn-lt"/>
                          <a:ea typeface="+mn-ea"/>
                          <a:cs typeface="+mn-cs"/>
                        </a:rPr>
                        <a:t> Ring</a:t>
                      </a:r>
                      <a:endParaRPr lang="en-US" sz="1200" kern="1200" dirty="0">
                        <a:solidFill>
                          <a:schemeClr val="tx1"/>
                        </a:solidFill>
                        <a:effectLst/>
                        <a:latin typeface="+mn-lt"/>
                        <a:ea typeface="+mn-ea"/>
                        <a:cs typeface="+mn-cs"/>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D00000"/>
                          </a:solidFill>
                          <a:effectLst/>
                          <a:uLnTx/>
                          <a:uFillTx/>
                          <a:latin typeface="+mn-lt"/>
                          <a:ea typeface="+mn-ea"/>
                          <a:cs typeface="+mn-cs"/>
                        </a:rPr>
                        <a:t>Raid 0:</a:t>
                      </a:r>
                      <a:r>
                        <a:rPr kumimoji="0" lang="en-US" sz="1600" b="0" i="1" u="none" strike="noStrike" kern="1200" cap="none" spc="0" normalizeH="0" baseline="0" noProof="0" dirty="0">
                          <a:ln>
                            <a:noFill/>
                          </a:ln>
                          <a:solidFill>
                            <a:srgbClr val="6B82A1"/>
                          </a:solidFill>
                          <a:effectLst/>
                          <a:uLnTx/>
                          <a:uFillTx/>
                          <a:latin typeface="+mn-lt"/>
                          <a:ea typeface="+mn-ea"/>
                          <a:cs typeface="+mn-cs"/>
                        </a:rPr>
                        <a:t> </a:t>
                      </a:r>
                      <a:r>
                        <a:rPr kumimoji="0" lang="en-US" sz="15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X</a:t>
                      </a:r>
                      <a:r>
                        <a:rPr kumimoji="0" lang="en-US"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Volumes: (</a:t>
                      </a:r>
                      <a:r>
                        <a:rPr kumimoji="0" lang="en-US" sz="1500" b="0" i="0" u="none" strike="noStrike" kern="1200" cap="none" spc="0" normalizeH="0" baseline="0" noProof="0" dirty="0">
                          <a:ln>
                            <a:noFill/>
                          </a:ln>
                          <a:solidFill>
                            <a:srgbClr val="006800"/>
                          </a:solidFill>
                          <a:effectLst/>
                          <a:uLnTx/>
                          <a:uFillTx/>
                          <a:latin typeface="Calibri" panose="020F0502020204030204" pitchFamily="34" charset="0"/>
                          <a:ea typeface="Times New Roman" panose="02020603050405020304" pitchFamily="18" charset="0"/>
                          <a:cs typeface="Calibri" panose="020F0502020204030204" pitchFamily="34" charset="0"/>
                        </a:rPr>
                        <a:t>…</a:t>
                      </a:r>
                      <a:r>
                        <a:rPr kumimoji="0" lang="de-DE" sz="1500" b="0" i="0" u="none" strike="noStrike" kern="1200" cap="none" spc="0" normalizeH="0" baseline="0" noProof="0" dirty="0">
                          <a:ln>
                            <a:noFill/>
                          </a:ln>
                          <a:solidFill>
                            <a:srgbClr val="FF0000"/>
                          </a:solidFill>
                          <a:effectLst/>
                          <a:uLnTx/>
                          <a:uFillTx/>
                          <a:latin typeface="+mn-lt"/>
                          <a:ea typeface="+mn-ea"/>
                          <a:cs typeface="+mn-cs"/>
                        </a:rPr>
                        <a:t>|</a:t>
                      </a:r>
                      <a:r>
                        <a:rPr kumimoji="0" lang="de-DE" sz="1500" b="0" i="0" u="none" strike="noStrike" kern="1200" cap="none" spc="0" normalizeH="0" baseline="0" noProof="0" dirty="0">
                          <a:ln>
                            <a:noFill/>
                          </a:ln>
                          <a:solidFill>
                            <a:prstClr val="black"/>
                          </a:solidFill>
                          <a:effectLst/>
                          <a:uLnTx/>
                          <a:uFillTx/>
                          <a:latin typeface="+mn-lt"/>
                          <a:ea typeface="+mn-ea"/>
                          <a:cs typeface="+mn-cs"/>
                        </a:rPr>
                        <a:t> </a:t>
                      </a:r>
                      <a:r>
                        <a:rPr kumimoji="0" lang="de-DE" sz="1500" b="1" i="0" u="none" strike="noStrike" kern="1200" cap="none" spc="0" normalizeH="0" baseline="0" noProof="0" dirty="0">
                          <a:ln>
                            <a:noFill/>
                          </a:ln>
                          <a:solidFill>
                            <a:prstClr val="black"/>
                          </a:solidFill>
                          <a:effectLst/>
                          <a:uLnTx/>
                          <a:uFillTx/>
                          <a:latin typeface="+mn-lt"/>
                          <a:ea typeface="+mn-ea"/>
                          <a:cs typeface="+mn-cs"/>
                        </a:rPr>
                        <a:t>20</a:t>
                      </a:r>
                      <a:r>
                        <a:rPr kumimoji="0" lang="de-DE" sz="1200" b="0" i="0" u="none" strike="noStrike" kern="1200" cap="none" spc="0" normalizeH="0" baseline="0" noProof="0" dirty="0">
                          <a:ln>
                            <a:noFill/>
                          </a:ln>
                          <a:solidFill>
                            <a:prstClr val="black"/>
                          </a:solidFill>
                          <a:effectLst/>
                          <a:uLnTx/>
                          <a:uFillTx/>
                          <a:latin typeface="+mn-lt"/>
                          <a:ea typeface="+mn-ea"/>
                          <a:cs typeface="+mn-cs"/>
                        </a:rPr>
                        <a:t>TB</a:t>
                      </a:r>
                      <a:r>
                        <a:rPr kumimoji="0" lang="de-DE" sz="1500" b="0" i="0" u="none" strike="noStrike" kern="1200" cap="none" spc="0" normalizeH="0" baseline="0" noProof="0" dirty="0">
                          <a:ln>
                            <a:noFill/>
                          </a:ln>
                          <a:solidFill>
                            <a:prstClr val="black"/>
                          </a:solidFill>
                          <a:effectLst/>
                          <a:uLnTx/>
                          <a:uFillTx/>
                          <a:latin typeface="+mn-lt"/>
                          <a:ea typeface="+mn-ea"/>
                          <a:cs typeface="+mn-cs"/>
                        </a:rPr>
                        <a:t> </a:t>
                      </a:r>
                      <a:r>
                        <a:rPr kumimoji="0" lang="de-DE" sz="1600" b="0" i="1" u="none" strike="noStrike" kern="1200" cap="none" spc="0" normalizeH="0" baseline="0" noProof="0" dirty="0">
                          <a:ln>
                            <a:noFill/>
                          </a:ln>
                          <a:solidFill>
                            <a:srgbClr val="44546A">
                              <a:lumMod val="60000"/>
                              <a:lumOff val="40000"/>
                            </a:srgbClr>
                          </a:solidFill>
                          <a:effectLst/>
                          <a:uLnTx/>
                          <a:uFillTx/>
                          <a:latin typeface="+mn-lt"/>
                          <a:ea typeface="+mn-ea"/>
                          <a:cs typeface="+mn-cs"/>
                        </a:rPr>
                        <a:t>N</a:t>
                      </a:r>
                      <a:r>
                        <a:rPr kumimoji="0" lang="de-DE" sz="1500" b="0" i="0" u="none" strike="noStrike" kern="1200" cap="none" spc="0" normalizeH="0" baseline="0" noProof="0" dirty="0">
                          <a:ln>
                            <a:noFill/>
                          </a:ln>
                          <a:solidFill>
                            <a:prstClr val="black"/>
                          </a:solidFill>
                          <a:effectLst/>
                          <a:uLnTx/>
                          <a:uFillTx/>
                          <a:latin typeface="+mn-lt"/>
                          <a:ea typeface="+mn-ea"/>
                          <a:cs typeface="+mn-cs"/>
                        </a:rPr>
                        <a:t>)</a:t>
                      </a:r>
                      <a:endPar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248211074"/>
                  </a:ext>
                </a:extLst>
              </a:tr>
              <a:tr h="401463">
                <a:tc>
                  <a:txBody>
                    <a:bodyPr/>
                    <a:lstStyle/>
                    <a:p>
                      <a:pPr marL="0" marR="0" algn="l">
                        <a:lnSpc>
                          <a:spcPct val="107000"/>
                        </a:lnSpc>
                        <a:spcBef>
                          <a:spcPts val="0"/>
                        </a:spcBef>
                        <a:spcAft>
                          <a:spcPts val="0"/>
                        </a:spcAft>
                      </a:pPr>
                      <a:r>
                        <a:rPr lang="de-DE" sz="1500" kern="1200" dirty="0">
                          <a:solidFill>
                            <a:schemeClr val="tx1"/>
                          </a:solidFill>
                          <a:effectLst/>
                          <a:latin typeface="+mn-lt"/>
                          <a:ea typeface="+mn-ea"/>
                          <a:cs typeface="+mn-cs"/>
                        </a:rPr>
                        <a:t>SSD</a:t>
                      </a:r>
                      <a:r>
                        <a:rPr lang="de-DE" sz="1200" kern="1200" dirty="0">
                          <a:solidFill>
                            <a:schemeClr val="tx1"/>
                          </a:solidFill>
                          <a:effectLst/>
                          <a:latin typeface="+mn-lt"/>
                          <a:ea typeface="+mn-ea"/>
                          <a:cs typeface="+mn-cs"/>
                        </a:rPr>
                        <a:t>:</a:t>
                      </a:r>
                      <a:r>
                        <a:rPr lang="de-DE" sz="1200" kern="1200" baseline="0" dirty="0">
                          <a:solidFill>
                            <a:schemeClr val="tx1"/>
                          </a:solidFill>
                          <a:effectLst/>
                          <a:latin typeface="+mn-lt"/>
                          <a:ea typeface="+mn-ea"/>
                          <a:cs typeface="+mn-cs"/>
                        </a:rPr>
                        <a:t> META Ring</a:t>
                      </a:r>
                      <a:endParaRPr lang="en-US" sz="1200" kern="1200" dirty="0">
                        <a:solidFill>
                          <a:schemeClr val="tx1"/>
                        </a:solidFill>
                        <a:effectLst/>
                        <a:latin typeface="+mn-lt"/>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D00000"/>
                          </a:solidFill>
                          <a:effectLst/>
                          <a:uLnTx/>
                          <a:uFillTx/>
                          <a:latin typeface="+mn-lt"/>
                          <a:ea typeface="+mn-ea"/>
                          <a:cs typeface="+mn-cs"/>
                        </a:rPr>
                        <a:t>Raid 0:</a:t>
                      </a:r>
                      <a:r>
                        <a:rPr kumimoji="0" lang="en-US" sz="1600" b="0" i="1" u="none" strike="noStrike" kern="1200" cap="none" spc="0" normalizeH="0" baseline="0" noProof="0" dirty="0">
                          <a:ln>
                            <a:noFill/>
                          </a:ln>
                          <a:solidFill>
                            <a:srgbClr val="6B82A1"/>
                          </a:solidFill>
                          <a:effectLst/>
                          <a:uLnTx/>
                          <a:uFillTx/>
                          <a:latin typeface="+mn-lt"/>
                          <a:ea typeface="+mn-ea"/>
                          <a:cs typeface="+mn-cs"/>
                        </a:rPr>
                        <a:t> </a:t>
                      </a:r>
                      <a:r>
                        <a:rPr lang="en-US" sz="1500" b="1"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Y</a:t>
                      </a:r>
                      <a:r>
                        <a:rPr lang="en-US" sz="150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Volume: (</a:t>
                      </a:r>
                      <a:r>
                        <a:rPr lang="en-US" sz="1500" kern="1200" dirty="0">
                          <a:solidFill>
                            <a:srgbClr val="006800"/>
                          </a:solidFill>
                          <a:effectLst/>
                          <a:latin typeface="Calibri" panose="020F0502020204030204" pitchFamily="34" charset="0"/>
                          <a:ea typeface="Times New Roman" panose="02020603050405020304" pitchFamily="18" charset="0"/>
                          <a:cs typeface="Calibri" panose="020F0502020204030204" pitchFamily="34" charset="0"/>
                        </a:rPr>
                        <a:t>…</a:t>
                      </a:r>
                      <a:r>
                        <a:rPr lang="de-DE" sz="1500" b="0" i="0" kern="1200" dirty="0">
                          <a:solidFill>
                            <a:srgbClr val="FF0000"/>
                          </a:solidFill>
                          <a:effectLst/>
                          <a:latin typeface="+mn-lt"/>
                          <a:ea typeface="+mn-ea"/>
                          <a:cs typeface="+mn-cs"/>
                        </a:rPr>
                        <a:t>|</a:t>
                      </a:r>
                      <a:r>
                        <a:rPr lang="de-DE" sz="1500" b="0" i="0" kern="1200" dirty="0">
                          <a:solidFill>
                            <a:schemeClr val="tx1"/>
                          </a:solidFill>
                          <a:effectLst/>
                          <a:latin typeface="+mn-lt"/>
                          <a:ea typeface="+mn-ea"/>
                          <a:cs typeface="+mn-cs"/>
                        </a:rPr>
                        <a:t> </a:t>
                      </a:r>
                      <a:r>
                        <a:rPr lang="de-DE" sz="1500" b="1" i="0" kern="1200" dirty="0">
                          <a:solidFill>
                            <a:schemeClr val="tx1"/>
                          </a:solidFill>
                          <a:effectLst/>
                          <a:latin typeface="+mn-lt"/>
                          <a:ea typeface="+mn-ea"/>
                          <a:cs typeface="+mn-cs"/>
                        </a:rPr>
                        <a:t>1.8</a:t>
                      </a:r>
                      <a:r>
                        <a:rPr lang="de-DE" sz="1200" b="0" i="0" kern="1200" dirty="0">
                          <a:solidFill>
                            <a:schemeClr val="tx1"/>
                          </a:solidFill>
                          <a:effectLst/>
                          <a:latin typeface="+mn-lt"/>
                          <a:ea typeface="+mn-ea"/>
                          <a:cs typeface="+mn-cs"/>
                        </a:rPr>
                        <a:t>TB</a:t>
                      </a:r>
                      <a:r>
                        <a:rPr lang="de-DE" sz="1500" b="0" i="0" kern="1200" dirty="0">
                          <a:solidFill>
                            <a:schemeClr val="tx1"/>
                          </a:solidFill>
                          <a:effectLst/>
                          <a:latin typeface="+mn-lt"/>
                          <a:ea typeface="+mn-ea"/>
                          <a:cs typeface="+mn-cs"/>
                        </a:rPr>
                        <a:t> </a:t>
                      </a:r>
                      <a:r>
                        <a:rPr kumimoji="0" lang="de-DE" sz="1600" b="0" i="1" u="none" strike="noStrike" kern="1200" cap="none" spc="0" normalizeH="0" baseline="0" noProof="0" dirty="0">
                          <a:ln>
                            <a:noFill/>
                          </a:ln>
                          <a:solidFill>
                            <a:srgbClr val="44546A">
                              <a:lumMod val="60000"/>
                              <a:lumOff val="40000"/>
                            </a:srgbClr>
                          </a:solidFill>
                          <a:effectLst/>
                          <a:uLnTx/>
                          <a:uFillTx/>
                          <a:latin typeface="+mn-lt"/>
                          <a:ea typeface="+mn-ea"/>
                          <a:cs typeface="+mn-cs"/>
                        </a:rPr>
                        <a:t>N</a:t>
                      </a:r>
                      <a:r>
                        <a:rPr lang="de-DE" sz="1500" b="0" i="0" kern="1200" dirty="0">
                          <a:solidFill>
                            <a:schemeClr val="tx1"/>
                          </a:solidFill>
                          <a:effectLst/>
                          <a:latin typeface="+mn-lt"/>
                          <a:ea typeface="+mn-ea"/>
                          <a:cs typeface="+mn-cs"/>
                        </a:rPr>
                        <a:t>)</a:t>
                      </a:r>
                      <a:endParaRPr lang="en-US" sz="1500" b="0"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1019641996"/>
                  </a:ext>
                </a:extLst>
              </a:tr>
              <a:tr h="401463">
                <a:tc>
                  <a:txBody>
                    <a:bodyPr/>
                    <a:lstStyle/>
                    <a:p>
                      <a:pPr marL="0" marR="0" algn="l">
                        <a:lnSpc>
                          <a:spcPct val="107000"/>
                        </a:lnSpc>
                        <a:spcBef>
                          <a:spcPts val="0"/>
                        </a:spcBef>
                        <a:spcAft>
                          <a:spcPts val="0"/>
                        </a:spcAft>
                      </a:pPr>
                      <a:r>
                        <a:rPr lang="en-US" sz="1500" kern="1200" dirty="0">
                          <a:solidFill>
                            <a:schemeClr val="tx1"/>
                          </a:solidFill>
                          <a:effectLst/>
                          <a:latin typeface="+mn-lt"/>
                          <a:ea typeface="+mn-ea"/>
                          <a:cs typeface="+mn-cs"/>
                        </a:rPr>
                        <a:t>HDD</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lokales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OS</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dirty="0">
                          <a:ln>
                            <a:noFill/>
                          </a:ln>
                          <a:solidFill>
                            <a:srgbClr val="D00000"/>
                          </a:solidFill>
                          <a:effectLst/>
                          <a:uLnTx/>
                          <a:uFillTx/>
                          <a:latin typeface="+mn-lt"/>
                          <a:ea typeface="+mn-ea"/>
                          <a:cs typeface="+mn-cs"/>
                        </a:rPr>
                        <a:t>Raid 1: </a:t>
                      </a:r>
                      <a:r>
                        <a:rPr lang="en-US" sz="1500" b="1"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Z</a:t>
                      </a:r>
                      <a:r>
                        <a:rPr lang="en-US" sz="150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Volume</a:t>
                      </a:r>
                      <a:r>
                        <a:rPr lang="en-US" sz="1600" i="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lang="en-US" sz="1600" i="1"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150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lang="en-US" sz="1500" kern="1200" dirty="0">
                          <a:solidFill>
                            <a:srgbClr val="006800"/>
                          </a:solidFill>
                          <a:effectLst/>
                          <a:latin typeface="Calibri" panose="020F0502020204030204" pitchFamily="34" charset="0"/>
                          <a:ea typeface="Times New Roman" panose="02020603050405020304" pitchFamily="18" charset="0"/>
                          <a:cs typeface="Calibri" panose="020F0502020204030204" pitchFamily="34" charset="0"/>
                        </a:rPr>
                        <a:t>…</a:t>
                      </a:r>
                      <a:r>
                        <a:rPr lang="de-DE" sz="1500" b="0" i="0" kern="1200" dirty="0">
                          <a:solidFill>
                            <a:srgbClr val="FF0000"/>
                          </a:solidFill>
                          <a:effectLst/>
                          <a:latin typeface="+mn-lt"/>
                          <a:ea typeface="+mn-ea"/>
                          <a:cs typeface="+mn-cs"/>
                        </a:rPr>
                        <a:t>|</a:t>
                      </a:r>
                      <a:r>
                        <a:rPr lang="de-DE" sz="1500" b="0" i="0" kern="1200" dirty="0">
                          <a:solidFill>
                            <a:schemeClr val="tx1"/>
                          </a:solidFill>
                          <a:effectLst/>
                          <a:latin typeface="+mn-lt"/>
                          <a:ea typeface="+mn-ea"/>
                          <a:cs typeface="+mn-cs"/>
                        </a:rPr>
                        <a:t> </a:t>
                      </a:r>
                      <a:r>
                        <a:rPr lang="de-DE" sz="1500" b="1" i="0" kern="1200" dirty="0">
                          <a:solidFill>
                            <a:schemeClr val="tx1"/>
                          </a:solidFill>
                          <a:effectLst/>
                          <a:latin typeface="+mn-lt"/>
                          <a:ea typeface="+mn-ea"/>
                          <a:cs typeface="+mn-cs"/>
                        </a:rPr>
                        <a:t>3</a:t>
                      </a:r>
                      <a:r>
                        <a:rPr lang="de-DE" sz="1200" b="0" i="0" kern="1200" dirty="0">
                          <a:solidFill>
                            <a:schemeClr val="tx1"/>
                          </a:solidFill>
                          <a:effectLst/>
                          <a:latin typeface="+mn-lt"/>
                          <a:ea typeface="+mn-ea"/>
                          <a:cs typeface="+mn-cs"/>
                        </a:rPr>
                        <a:t>TB</a:t>
                      </a:r>
                      <a:r>
                        <a:rPr lang="de-DE" sz="1500" b="0" i="0" kern="1200" dirty="0">
                          <a:solidFill>
                            <a:schemeClr val="tx1"/>
                          </a:solidFill>
                          <a:effectLst/>
                          <a:latin typeface="+mn-lt"/>
                          <a:ea typeface="+mn-ea"/>
                          <a:cs typeface="+mn-cs"/>
                        </a:rPr>
                        <a:t> </a:t>
                      </a:r>
                      <a:r>
                        <a:rPr lang="de-DE" sz="1600" b="0" i="1" kern="1200" dirty="0">
                          <a:solidFill>
                            <a:schemeClr val="tx2">
                              <a:lumMod val="60000"/>
                              <a:lumOff val="40000"/>
                            </a:schemeClr>
                          </a:solidFill>
                          <a:effectLst/>
                          <a:latin typeface="+mn-lt"/>
                          <a:ea typeface="+mn-ea"/>
                          <a:cs typeface="+mn-cs"/>
                        </a:rPr>
                        <a:t>N</a:t>
                      </a:r>
                      <a:r>
                        <a:rPr lang="de-DE" sz="1500" b="0" i="0" kern="1200" dirty="0">
                          <a:solidFill>
                            <a:schemeClr val="tx1"/>
                          </a:solidFill>
                          <a:effectLst/>
                          <a:latin typeface="+mn-lt"/>
                          <a:ea typeface="+mn-ea"/>
                          <a:cs typeface="+mn-cs"/>
                        </a:rPr>
                        <a:t>)</a:t>
                      </a:r>
                      <a:endPar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23419865"/>
                  </a:ext>
                </a:extLst>
              </a:tr>
              <a:tr h="401463">
                <a:tc>
                  <a:txBody>
                    <a:bodyPr/>
                    <a:lstStyle/>
                    <a:p>
                      <a:pPr marL="0" marR="0" algn="l">
                        <a:lnSpc>
                          <a:spcPct val="107000"/>
                        </a:lnSpc>
                        <a:spcBef>
                          <a:spcPts val="0"/>
                        </a:spcBef>
                        <a:spcAft>
                          <a:spcPts val="0"/>
                        </a:spcAft>
                      </a:pPr>
                      <a:r>
                        <a:rPr lang="en-US" sz="1500" kern="1200">
                          <a:solidFill>
                            <a:schemeClr val="tx1"/>
                          </a:solidFill>
                          <a:effectLst/>
                          <a:latin typeface="+mn-lt"/>
                          <a:ea typeface="+mn-ea"/>
                          <a:cs typeface="+mn-cs"/>
                        </a:rPr>
                        <a:t>RAM</a:t>
                      </a:r>
                      <a:endParaRPr lang="en-US" sz="1500" kern="1200" dirty="0">
                        <a:solidFill>
                          <a:schemeClr val="tx1"/>
                        </a:solidFill>
                        <a:effectLst/>
                        <a:latin typeface="+mn-lt"/>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b="0" i="0" kern="1200" baseline="0" dirty="0">
                          <a:solidFill>
                            <a:schemeClr val="tx1"/>
                          </a:solidFill>
                          <a:effectLst/>
                          <a:latin typeface="+mn-lt"/>
                          <a:ea typeface="+mn-ea"/>
                          <a:cs typeface="+mn-cs"/>
                        </a:rPr>
                        <a:t>X GB</a:t>
                      </a:r>
                      <a:endPar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492602739"/>
                  </a:ext>
                </a:extLst>
              </a:tr>
              <a:tr h="401463">
                <a:tc>
                  <a:txBody>
                    <a:bodyPr/>
                    <a:lstStyle/>
                    <a:p>
                      <a:pPr marL="0" marR="0" algn="l">
                        <a:lnSpc>
                          <a:spcPct val="107000"/>
                        </a:lnSpc>
                        <a:spcBef>
                          <a:spcPts val="0"/>
                        </a:spcBef>
                        <a:spcAft>
                          <a:spcPts val="0"/>
                        </a:spcAft>
                      </a:pPr>
                      <a:r>
                        <a:rPr lang="en-US" sz="1500" kern="1200">
                          <a:solidFill>
                            <a:schemeClr val="tx1"/>
                          </a:solidFill>
                          <a:effectLst/>
                          <a:latin typeface="+mn-lt"/>
                          <a:ea typeface="+mn-ea"/>
                          <a:cs typeface="+mn-cs"/>
                        </a:rPr>
                        <a:t>Netz-Verbindungen</a:t>
                      </a:r>
                      <a:endParaRPr lang="en-US" sz="1500" kern="1200" dirty="0">
                        <a:solidFill>
                          <a:schemeClr val="tx1"/>
                        </a:solidFill>
                        <a:effectLst/>
                        <a:latin typeface="+mn-lt"/>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4 </a:t>
                      </a:r>
                      <a:r>
                        <a:rPr lang="en-US" sz="1500" kern="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Netze</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b="1" kern="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Mgmt</a:t>
                      </a:r>
                      <a:r>
                        <a:rPr lang="en-US" sz="15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Ring</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 </a:t>
                      </a:r>
                      <a:r>
                        <a:rPr lang="en-US" sz="15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Client</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500" kern="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DownLink</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500" b="1" kern="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iLO</a:t>
                      </a:r>
                      <a:endParaRPr lang="en-US" sz="15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794029803"/>
                  </a:ext>
                </a:extLst>
              </a:tr>
              <a:tr h="401463">
                <a:tc>
                  <a:txBody>
                    <a:bodyPr/>
                    <a:lstStyle/>
                    <a:p>
                      <a:pPr marL="0" marR="0" algn="l">
                        <a:lnSpc>
                          <a:spcPct val="107000"/>
                        </a:lnSpc>
                        <a:spcBef>
                          <a:spcPts val="0"/>
                        </a:spcBef>
                        <a:spcAft>
                          <a:spcPts val="0"/>
                        </a:spcAft>
                      </a:pPr>
                      <a:r>
                        <a:rPr lang="en-US" sz="1500" kern="1200">
                          <a:solidFill>
                            <a:schemeClr val="tx1"/>
                          </a:solidFill>
                          <a:effectLst/>
                          <a:latin typeface="+mn-lt"/>
                          <a:ea typeface="+mn-ea"/>
                          <a:cs typeface="+mn-cs"/>
                        </a:rPr>
                        <a:t>OS</a:t>
                      </a:r>
                      <a:endParaRPr lang="en-US" sz="1500" kern="1200" dirty="0">
                        <a:solidFill>
                          <a:schemeClr val="tx1"/>
                        </a:solidFill>
                        <a:effectLst/>
                        <a:latin typeface="+mn-lt"/>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RHEL</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a:t>
                      </a:r>
                      <a:endParaRPr lang="en-US" sz="1500" kern="12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2932274"/>
                  </a:ext>
                </a:extLst>
              </a:tr>
              <a:tr h="401463">
                <a:tc>
                  <a:txBody>
                    <a:bodyPr/>
                    <a:lstStyle/>
                    <a:p>
                      <a:pPr marL="0" marR="0" algn="l">
                        <a:lnSpc>
                          <a:spcPct val="107000"/>
                        </a:lnSpc>
                        <a:spcBef>
                          <a:spcPts val="0"/>
                        </a:spcBef>
                        <a:spcAft>
                          <a:spcPts val="0"/>
                        </a:spcAft>
                      </a:pPr>
                      <a:r>
                        <a:rPr lang="en-US" sz="1500" kern="1200">
                          <a:solidFill>
                            <a:schemeClr val="tx1"/>
                          </a:solidFill>
                          <a:effectLst/>
                          <a:latin typeface="+mn-lt"/>
                          <a:ea typeface="+mn-ea"/>
                          <a:cs typeface="+mn-cs"/>
                        </a:rPr>
                        <a:t>Hostname</a:t>
                      </a:r>
                      <a:endParaRPr lang="en-US" sz="1500" kern="1200" dirty="0">
                        <a:solidFill>
                          <a:schemeClr val="tx1"/>
                        </a:solidFill>
                        <a:effectLst/>
                        <a:latin typeface="+mn-lt"/>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Host-Name-0</a:t>
                      </a:r>
                      <a:r>
                        <a:rPr lang="en-US" sz="1500" kern="12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X</a:t>
                      </a:r>
                    </a:p>
                  </a:txBody>
                  <a:tcPr anchor="ctr"/>
                </a:tc>
                <a:extLst>
                  <a:ext uri="{0D108BD9-81ED-4DB2-BD59-A6C34878D82A}">
                    <a16:rowId xmlns:a16="http://schemas.microsoft.com/office/drawing/2014/main" val="1966812248"/>
                  </a:ext>
                </a:extLst>
              </a:tr>
              <a:tr h="40146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500" b="0" i="0" u="none" strike="noStrike" kern="1200" cap="none" spc="0" normalizeH="0" baseline="0" noProof="0" dirty="0" err="1">
                          <a:ln>
                            <a:noFill/>
                          </a:ln>
                          <a:solidFill>
                            <a:prstClr val="black"/>
                          </a:solidFill>
                          <a:effectLst/>
                          <a:uLnTx/>
                          <a:uFillTx/>
                          <a:latin typeface="+mn-lt"/>
                          <a:ea typeface="+mn-ea"/>
                          <a:cs typeface="+mn-cs"/>
                        </a:rPr>
                        <a:t>iLO</a:t>
                      </a:r>
                      <a:r>
                        <a:rPr kumimoji="0" lang="en-US" sz="15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a:ln>
                            <a:noFill/>
                          </a:ln>
                          <a:solidFill>
                            <a:prstClr val="black"/>
                          </a:solidFill>
                          <a:effectLst/>
                          <a:uLnTx/>
                          <a:uFillTx/>
                          <a:latin typeface="+mn-lt"/>
                          <a:ea typeface="+mn-ea"/>
                          <a:cs typeface="+mn-cs"/>
                        </a:rPr>
                        <a:t>Version</a:t>
                      </a:r>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N</a:t>
                      </a:r>
                    </a:p>
                  </a:txBody>
                  <a:tcPr anchor="ctr"/>
                </a:tc>
                <a:extLst>
                  <a:ext uri="{0D108BD9-81ED-4DB2-BD59-A6C34878D82A}">
                    <a16:rowId xmlns:a16="http://schemas.microsoft.com/office/drawing/2014/main" val="1225606976"/>
                  </a:ext>
                </a:extLst>
              </a:tr>
            </a:tbl>
          </a:graphicData>
        </a:graphic>
      </p:graphicFrame>
      <p:sp>
        <p:nvSpPr>
          <p:cNvPr id="14" name="Arrow: Down 5">
            <a:extLst>
              <a:ext uri="{FF2B5EF4-FFF2-40B4-BE49-F238E27FC236}">
                <a16:creationId xmlns:a16="http://schemas.microsoft.com/office/drawing/2014/main" id="{F8B928DC-2096-75E1-E776-B1379C009E48}"/>
              </a:ext>
            </a:extLst>
          </p:cNvPr>
          <p:cNvSpPr/>
          <p:nvPr/>
        </p:nvSpPr>
        <p:spPr>
          <a:xfrm rot="5723160">
            <a:off x="4052525" y="2554312"/>
            <a:ext cx="382374" cy="1304285"/>
          </a:xfrm>
          <a:prstGeom prst="downArrow">
            <a:avLst>
              <a:gd name="adj1" fmla="val 29899"/>
              <a:gd name="adj2" fmla="val 7309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Arrow: Down 6">
            <a:extLst>
              <a:ext uri="{FF2B5EF4-FFF2-40B4-BE49-F238E27FC236}">
                <a16:creationId xmlns:a16="http://schemas.microsoft.com/office/drawing/2014/main" id="{D5CBD53B-DBDA-83BA-F7F6-BF67FDE23B6B}"/>
              </a:ext>
            </a:extLst>
          </p:cNvPr>
          <p:cNvSpPr/>
          <p:nvPr/>
        </p:nvSpPr>
        <p:spPr>
          <a:xfrm rot="4882024">
            <a:off x="4055919" y="2997326"/>
            <a:ext cx="382374" cy="1304285"/>
          </a:xfrm>
          <a:prstGeom prst="downArrow">
            <a:avLst>
              <a:gd name="adj1" fmla="val 29899"/>
              <a:gd name="adj2" fmla="val 7309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92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7BE367-1623-B87C-0643-ADA8C02DB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748"/>
            <a:ext cx="12223750" cy="6869748"/>
          </a:xfrm>
          <a:prstGeom prst="rect">
            <a:avLst/>
          </a:prstGeom>
        </p:spPr>
      </p:pic>
      <p:sp>
        <p:nvSpPr>
          <p:cNvPr id="12" name="Slide Number Placeholder 11">
            <a:extLst>
              <a:ext uri="{FF2B5EF4-FFF2-40B4-BE49-F238E27FC236}">
                <a16:creationId xmlns:a16="http://schemas.microsoft.com/office/drawing/2014/main" id="{DE9293AA-2026-DF9D-9497-D18AE49BDF26}"/>
              </a:ext>
            </a:extLst>
          </p:cNvPr>
          <p:cNvSpPr>
            <a:spLocks noGrp="1"/>
          </p:cNvSpPr>
          <p:nvPr>
            <p:ph type="sldNum" sz="quarter" idx="12"/>
          </p:nvPr>
        </p:nvSpPr>
        <p:spPr/>
        <p:txBody>
          <a:bodyPr/>
          <a:lstStyle/>
          <a:p>
            <a:fld id="{9EE4AB8A-B43F-4595-8D63-70B86FA2E0BD}" type="slidenum">
              <a:rPr lang="en-US" smtClean="0"/>
              <a:t>5</a:t>
            </a:fld>
            <a:endParaRPr lang="en-US"/>
          </a:p>
        </p:txBody>
      </p:sp>
      <p:sp>
        <p:nvSpPr>
          <p:cNvPr id="13" name="TextBox 9">
            <a:extLst>
              <a:ext uri="{FF2B5EF4-FFF2-40B4-BE49-F238E27FC236}">
                <a16:creationId xmlns:a16="http://schemas.microsoft.com/office/drawing/2014/main" id="{8B3AFD33-BEDE-B7E7-F4AA-3A46DC4982DC}"/>
              </a:ext>
            </a:extLst>
          </p:cNvPr>
          <p:cNvSpPr txBox="1"/>
          <p:nvPr/>
        </p:nvSpPr>
        <p:spPr>
          <a:xfrm>
            <a:off x="6719454" y="529485"/>
            <a:ext cx="3782291" cy="1754326"/>
          </a:xfrm>
          <a:prstGeom prst="rect">
            <a:avLst/>
          </a:prstGeom>
          <a:noFill/>
        </p:spPr>
        <p:txBody>
          <a:bodyPr wrap="square" rtlCol="0">
            <a:spAutoFit/>
          </a:bodyPr>
          <a:lstStyle/>
          <a:p>
            <a:r>
              <a:rPr lang="de-DE" sz="6000" dirty="0">
                <a:solidFill>
                  <a:srgbClr val="D9AFAF"/>
                </a:solidFill>
              </a:rPr>
              <a:t>Scality</a:t>
            </a:r>
          </a:p>
          <a:p>
            <a:r>
              <a:rPr lang="de-DE" sz="4400" dirty="0">
                <a:solidFill>
                  <a:schemeClr val="accent5">
                    <a:lumMod val="75000"/>
                  </a:schemeClr>
                </a:solidFill>
              </a:rPr>
              <a:t>Alletra Server</a:t>
            </a:r>
            <a:endParaRPr lang="en-US" sz="4400" dirty="0">
              <a:solidFill>
                <a:schemeClr val="accent5">
                  <a:lumMod val="75000"/>
                </a:schemeClr>
              </a:solidFill>
            </a:endParaRPr>
          </a:p>
        </p:txBody>
      </p:sp>
      <p:graphicFrame>
        <p:nvGraphicFramePr>
          <p:cNvPr id="14" name="Table 2">
            <a:extLst>
              <a:ext uri="{FF2B5EF4-FFF2-40B4-BE49-F238E27FC236}">
                <a16:creationId xmlns:a16="http://schemas.microsoft.com/office/drawing/2014/main" id="{3CDA4524-EF61-0F35-470D-3DDD1DA3A053}"/>
              </a:ext>
            </a:extLst>
          </p:cNvPr>
          <p:cNvGraphicFramePr>
            <a:graphicFrameLocks noGrp="1"/>
          </p:cNvGraphicFramePr>
          <p:nvPr>
            <p:extLst>
              <p:ext uri="{D42A27DB-BD31-4B8C-83A1-F6EECF244321}">
                <p14:modId xmlns:p14="http://schemas.microsoft.com/office/powerpoint/2010/main" val="841570423"/>
              </p:ext>
            </p:extLst>
          </p:nvPr>
        </p:nvGraphicFramePr>
        <p:xfrm>
          <a:off x="4920558" y="2816598"/>
          <a:ext cx="6801542" cy="3609027"/>
        </p:xfrm>
        <a:graphic>
          <a:graphicData uri="http://schemas.openxmlformats.org/drawingml/2006/table">
            <a:tbl>
              <a:tblPr firstRow="1" bandRow="1">
                <a:tableStyleId>{9D7B26C5-4107-4FEC-AEDC-1716B250A1EF}</a:tableStyleId>
              </a:tblPr>
              <a:tblGrid>
                <a:gridCol w="1766167">
                  <a:extLst>
                    <a:ext uri="{9D8B030D-6E8A-4147-A177-3AD203B41FA5}">
                      <a16:colId xmlns:a16="http://schemas.microsoft.com/office/drawing/2014/main" val="259511462"/>
                    </a:ext>
                  </a:extLst>
                </a:gridCol>
                <a:gridCol w="5035375">
                  <a:extLst>
                    <a:ext uri="{9D8B030D-6E8A-4147-A177-3AD203B41FA5}">
                      <a16:colId xmlns:a16="http://schemas.microsoft.com/office/drawing/2014/main" val="247117570"/>
                    </a:ext>
                  </a:extLst>
                </a:gridCol>
              </a:tblGrid>
              <a:tr h="401003">
                <a:tc>
                  <a:txBody>
                    <a:bodyPr/>
                    <a:lstStyle/>
                    <a:p>
                      <a:pPr algn="l"/>
                      <a:r>
                        <a:rPr lang="en-US" sz="1600" b="0" dirty="0"/>
                        <a:t>Model</a:t>
                      </a:r>
                    </a:p>
                  </a:txBody>
                  <a:tcPr anchor="ctr"/>
                </a:tc>
                <a:tc>
                  <a:txBody>
                    <a:bodyPr/>
                    <a:lstStyle/>
                    <a:p>
                      <a:pPr marL="0" marR="0" algn="l">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HPE </a:t>
                      </a:r>
                      <a:r>
                        <a:rPr lang="en-US" sz="16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Alletra</a:t>
                      </a:r>
                      <a:r>
                        <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Server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53903837"/>
                  </a:ext>
                </a:extLst>
              </a:tr>
              <a:tr h="401003">
                <a:tc>
                  <a:txBody>
                    <a:bodyPr/>
                    <a:lstStyle/>
                    <a:p>
                      <a:pPr marL="0" marR="0" algn="l">
                        <a:lnSpc>
                          <a:spcPct val="107000"/>
                        </a:lnSpc>
                        <a:spcBef>
                          <a:spcPts val="0"/>
                        </a:spcBef>
                        <a:spcAft>
                          <a:spcPts val="0"/>
                        </a:spcAft>
                      </a:pPr>
                      <a:r>
                        <a:rPr lang="de-DE" sz="1500" kern="1200" dirty="0">
                          <a:solidFill>
                            <a:schemeClr val="tx1"/>
                          </a:solidFill>
                          <a:effectLst/>
                          <a:latin typeface="+mn-lt"/>
                          <a:ea typeface="+mn-ea"/>
                          <a:cs typeface="+mn-cs"/>
                        </a:rPr>
                        <a:t>HDD</a:t>
                      </a:r>
                      <a:r>
                        <a:rPr lang="de-DE" sz="1200" kern="1200" dirty="0">
                          <a:solidFill>
                            <a:schemeClr val="tx1"/>
                          </a:solidFill>
                          <a:effectLst/>
                          <a:latin typeface="+mn-lt"/>
                          <a:ea typeface="+mn-ea"/>
                          <a:cs typeface="+mn-cs"/>
                        </a:rPr>
                        <a:t>:</a:t>
                      </a:r>
                      <a:r>
                        <a:rPr lang="de-DE" sz="1200" kern="1200" baseline="0" dirty="0">
                          <a:solidFill>
                            <a:schemeClr val="tx1"/>
                          </a:solidFill>
                          <a:effectLst/>
                          <a:latin typeface="+mn-lt"/>
                          <a:ea typeface="+mn-ea"/>
                          <a:cs typeface="+mn-cs"/>
                        </a:rPr>
                        <a:t> </a:t>
                      </a:r>
                      <a:r>
                        <a:rPr lang="de-DE" sz="1200" b="0" kern="1200" baseline="0" dirty="0">
                          <a:solidFill>
                            <a:schemeClr val="tx1"/>
                          </a:solidFill>
                          <a:effectLst/>
                          <a:latin typeface="+mn-lt"/>
                          <a:ea typeface="+mn-ea"/>
                          <a:cs typeface="+mn-cs"/>
                        </a:rPr>
                        <a:t>DATA</a:t>
                      </a:r>
                      <a:r>
                        <a:rPr lang="de-DE" sz="1200" kern="1200" baseline="0" dirty="0">
                          <a:solidFill>
                            <a:schemeClr val="tx1"/>
                          </a:solidFill>
                          <a:effectLst/>
                          <a:latin typeface="+mn-lt"/>
                          <a:ea typeface="+mn-ea"/>
                          <a:cs typeface="+mn-cs"/>
                        </a:rPr>
                        <a:t> Ring</a:t>
                      </a:r>
                      <a:endParaRPr lang="en-US" sz="1200" kern="1200" dirty="0">
                        <a:solidFill>
                          <a:schemeClr val="tx1"/>
                        </a:solidFill>
                        <a:effectLst/>
                        <a:latin typeface="+mn-lt"/>
                        <a:ea typeface="+mn-ea"/>
                        <a:cs typeface="+mn-cs"/>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D00000"/>
                          </a:solidFill>
                          <a:effectLst/>
                          <a:uLnTx/>
                          <a:uFillTx/>
                          <a:latin typeface="+mn-lt"/>
                          <a:ea typeface="+mn-ea"/>
                          <a:cs typeface="+mn-cs"/>
                        </a:rPr>
                        <a:t>Raid 0:</a:t>
                      </a:r>
                      <a:r>
                        <a:rPr kumimoji="0" lang="en-US" sz="1600" b="0" i="1" u="none" strike="noStrike" kern="1200" cap="none" spc="0" normalizeH="0" baseline="0" noProof="0" dirty="0">
                          <a:ln>
                            <a:noFill/>
                          </a:ln>
                          <a:solidFill>
                            <a:srgbClr val="6B82A1"/>
                          </a:solidFill>
                          <a:effectLst/>
                          <a:uLnTx/>
                          <a:uFillTx/>
                          <a:latin typeface="+mn-lt"/>
                          <a:ea typeface="+mn-ea"/>
                          <a:cs typeface="+mn-cs"/>
                        </a:rPr>
                        <a:t> </a:t>
                      </a:r>
                      <a:r>
                        <a:rPr kumimoji="0" lang="en-US" sz="15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X</a:t>
                      </a:r>
                      <a:r>
                        <a:rPr kumimoji="0" lang="en-US"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Volumes: (</a:t>
                      </a:r>
                      <a:r>
                        <a:rPr kumimoji="0" lang="en-US" sz="1500" b="0" i="0" u="none" strike="noStrike" kern="1200" cap="none" spc="0" normalizeH="0" baseline="0" noProof="0" dirty="0">
                          <a:ln>
                            <a:noFill/>
                          </a:ln>
                          <a:solidFill>
                            <a:srgbClr val="006800"/>
                          </a:solidFill>
                          <a:effectLst/>
                          <a:uLnTx/>
                          <a:uFillTx/>
                          <a:latin typeface="Calibri" panose="020F0502020204030204" pitchFamily="34" charset="0"/>
                          <a:ea typeface="Times New Roman" panose="02020603050405020304" pitchFamily="18" charset="0"/>
                          <a:cs typeface="Calibri" panose="020F0502020204030204" pitchFamily="34" charset="0"/>
                        </a:rPr>
                        <a:t>…</a:t>
                      </a:r>
                      <a:r>
                        <a:rPr kumimoji="0" lang="de-DE" sz="1500" b="0" i="0" u="none" strike="noStrike" kern="1200" cap="none" spc="0" normalizeH="0" baseline="0" noProof="0" dirty="0">
                          <a:ln>
                            <a:noFill/>
                          </a:ln>
                          <a:solidFill>
                            <a:srgbClr val="FF0000"/>
                          </a:solidFill>
                          <a:effectLst/>
                          <a:uLnTx/>
                          <a:uFillTx/>
                          <a:latin typeface="+mn-lt"/>
                          <a:ea typeface="+mn-ea"/>
                          <a:cs typeface="+mn-cs"/>
                        </a:rPr>
                        <a:t>|</a:t>
                      </a:r>
                      <a:r>
                        <a:rPr kumimoji="0" lang="de-DE" sz="1500" b="0" i="0" u="none" strike="noStrike" kern="1200" cap="none" spc="0" normalizeH="0" baseline="0" noProof="0" dirty="0">
                          <a:ln>
                            <a:noFill/>
                          </a:ln>
                          <a:solidFill>
                            <a:prstClr val="black"/>
                          </a:solidFill>
                          <a:effectLst/>
                          <a:uLnTx/>
                          <a:uFillTx/>
                          <a:latin typeface="+mn-lt"/>
                          <a:ea typeface="+mn-ea"/>
                          <a:cs typeface="+mn-cs"/>
                        </a:rPr>
                        <a:t> </a:t>
                      </a:r>
                      <a:r>
                        <a:rPr kumimoji="0" lang="de-DE" sz="1500" b="1" i="0" u="none" strike="noStrike" kern="1200" cap="none" spc="0" normalizeH="0" baseline="0" noProof="0" dirty="0">
                          <a:ln>
                            <a:noFill/>
                          </a:ln>
                          <a:solidFill>
                            <a:prstClr val="black"/>
                          </a:solidFill>
                          <a:effectLst/>
                          <a:uLnTx/>
                          <a:uFillTx/>
                          <a:latin typeface="+mn-lt"/>
                          <a:ea typeface="+mn-ea"/>
                          <a:cs typeface="+mn-cs"/>
                        </a:rPr>
                        <a:t>20</a:t>
                      </a:r>
                      <a:r>
                        <a:rPr kumimoji="0" lang="de-DE" sz="1200" b="0" i="0" u="none" strike="noStrike" kern="1200" cap="none" spc="0" normalizeH="0" baseline="0" noProof="0" dirty="0">
                          <a:ln>
                            <a:noFill/>
                          </a:ln>
                          <a:solidFill>
                            <a:prstClr val="black"/>
                          </a:solidFill>
                          <a:effectLst/>
                          <a:uLnTx/>
                          <a:uFillTx/>
                          <a:latin typeface="+mn-lt"/>
                          <a:ea typeface="+mn-ea"/>
                          <a:cs typeface="+mn-cs"/>
                        </a:rPr>
                        <a:t>TB</a:t>
                      </a:r>
                      <a:r>
                        <a:rPr kumimoji="0" lang="de-DE" sz="1500" b="0" i="0" u="none" strike="noStrike" kern="1200" cap="none" spc="0" normalizeH="0" baseline="0" noProof="0" dirty="0">
                          <a:ln>
                            <a:noFill/>
                          </a:ln>
                          <a:solidFill>
                            <a:prstClr val="black"/>
                          </a:solidFill>
                          <a:effectLst/>
                          <a:uLnTx/>
                          <a:uFillTx/>
                          <a:latin typeface="+mn-lt"/>
                          <a:ea typeface="+mn-ea"/>
                          <a:cs typeface="+mn-cs"/>
                        </a:rPr>
                        <a:t> </a:t>
                      </a:r>
                      <a:r>
                        <a:rPr kumimoji="0" lang="de-DE" sz="1600" b="0" i="1" u="none" strike="noStrike" kern="1200" cap="none" spc="0" normalizeH="0" baseline="0" noProof="0" dirty="0">
                          <a:ln>
                            <a:noFill/>
                          </a:ln>
                          <a:solidFill>
                            <a:srgbClr val="44546A">
                              <a:lumMod val="60000"/>
                              <a:lumOff val="40000"/>
                            </a:srgbClr>
                          </a:solidFill>
                          <a:effectLst/>
                          <a:uLnTx/>
                          <a:uFillTx/>
                          <a:latin typeface="+mn-lt"/>
                          <a:ea typeface="+mn-ea"/>
                          <a:cs typeface="+mn-cs"/>
                        </a:rPr>
                        <a:t>N</a:t>
                      </a:r>
                      <a:r>
                        <a:rPr kumimoji="0" lang="de-DE" sz="1500" b="0" i="0" u="none" strike="noStrike" kern="1200" cap="none" spc="0" normalizeH="0" baseline="0" noProof="0" dirty="0">
                          <a:ln>
                            <a:noFill/>
                          </a:ln>
                          <a:solidFill>
                            <a:prstClr val="black"/>
                          </a:solidFill>
                          <a:effectLst/>
                          <a:uLnTx/>
                          <a:uFillTx/>
                          <a:latin typeface="+mn-lt"/>
                          <a:ea typeface="+mn-ea"/>
                          <a:cs typeface="+mn-cs"/>
                        </a:rPr>
                        <a:t>)</a:t>
                      </a:r>
                      <a:endPar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248211074"/>
                  </a:ext>
                </a:extLst>
              </a:tr>
              <a:tr h="401003">
                <a:tc>
                  <a:txBody>
                    <a:bodyPr/>
                    <a:lstStyle/>
                    <a:p>
                      <a:pPr marL="0" marR="0" algn="l">
                        <a:lnSpc>
                          <a:spcPct val="107000"/>
                        </a:lnSpc>
                        <a:spcBef>
                          <a:spcPts val="0"/>
                        </a:spcBef>
                        <a:spcAft>
                          <a:spcPts val="0"/>
                        </a:spcAft>
                      </a:pPr>
                      <a:r>
                        <a:rPr lang="de-DE" sz="1500" kern="1200" dirty="0">
                          <a:solidFill>
                            <a:schemeClr val="tx1"/>
                          </a:solidFill>
                          <a:effectLst/>
                          <a:latin typeface="+mn-lt"/>
                          <a:ea typeface="+mn-ea"/>
                          <a:cs typeface="+mn-cs"/>
                        </a:rPr>
                        <a:t>SSD</a:t>
                      </a:r>
                      <a:r>
                        <a:rPr lang="de-DE" sz="1200" kern="1200" dirty="0">
                          <a:solidFill>
                            <a:schemeClr val="tx1"/>
                          </a:solidFill>
                          <a:effectLst/>
                          <a:latin typeface="+mn-lt"/>
                          <a:ea typeface="+mn-ea"/>
                          <a:cs typeface="+mn-cs"/>
                        </a:rPr>
                        <a:t>:</a:t>
                      </a:r>
                      <a:r>
                        <a:rPr lang="de-DE" sz="1200" kern="1200" baseline="0" dirty="0">
                          <a:solidFill>
                            <a:schemeClr val="tx1"/>
                          </a:solidFill>
                          <a:effectLst/>
                          <a:latin typeface="+mn-lt"/>
                          <a:ea typeface="+mn-ea"/>
                          <a:cs typeface="+mn-cs"/>
                        </a:rPr>
                        <a:t> META Ring</a:t>
                      </a:r>
                      <a:endParaRPr lang="en-US" sz="1200" kern="1200" dirty="0">
                        <a:solidFill>
                          <a:schemeClr val="tx1"/>
                        </a:solidFill>
                        <a:effectLst/>
                        <a:latin typeface="+mn-lt"/>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D00000"/>
                          </a:solidFill>
                          <a:effectLst/>
                          <a:uLnTx/>
                          <a:uFillTx/>
                          <a:latin typeface="+mn-lt"/>
                          <a:ea typeface="+mn-ea"/>
                          <a:cs typeface="+mn-cs"/>
                        </a:rPr>
                        <a:t>Raid 0:</a:t>
                      </a:r>
                      <a:r>
                        <a:rPr kumimoji="0" lang="en-US" sz="1600" b="0" i="1" u="none" strike="noStrike" kern="1200" cap="none" spc="0" normalizeH="0" baseline="0" noProof="0" dirty="0">
                          <a:ln>
                            <a:noFill/>
                          </a:ln>
                          <a:solidFill>
                            <a:srgbClr val="6B82A1"/>
                          </a:solidFill>
                          <a:effectLst/>
                          <a:uLnTx/>
                          <a:uFillTx/>
                          <a:latin typeface="+mn-lt"/>
                          <a:ea typeface="+mn-ea"/>
                          <a:cs typeface="+mn-cs"/>
                        </a:rPr>
                        <a:t> </a:t>
                      </a:r>
                      <a:r>
                        <a:rPr lang="en-US" sz="1500" b="1"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Y</a:t>
                      </a:r>
                      <a:r>
                        <a:rPr lang="en-US" sz="150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Volume: (</a:t>
                      </a:r>
                      <a:r>
                        <a:rPr lang="en-US" sz="1500" kern="1200" dirty="0">
                          <a:solidFill>
                            <a:srgbClr val="006800"/>
                          </a:solidFill>
                          <a:effectLst/>
                          <a:latin typeface="Calibri" panose="020F0502020204030204" pitchFamily="34" charset="0"/>
                          <a:ea typeface="Times New Roman" panose="02020603050405020304" pitchFamily="18" charset="0"/>
                          <a:cs typeface="Calibri" panose="020F0502020204030204" pitchFamily="34" charset="0"/>
                        </a:rPr>
                        <a:t>…</a:t>
                      </a:r>
                      <a:r>
                        <a:rPr lang="de-DE" sz="1500" b="0" i="0" kern="1200" dirty="0">
                          <a:solidFill>
                            <a:srgbClr val="FF0000"/>
                          </a:solidFill>
                          <a:effectLst/>
                          <a:latin typeface="+mn-lt"/>
                          <a:ea typeface="+mn-ea"/>
                          <a:cs typeface="+mn-cs"/>
                        </a:rPr>
                        <a:t>|</a:t>
                      </a:r>
                      <a:r>
                        <a:rPr lang="de-DE" sz="1500" b="0" i="0" kern="1200" dirty="0">
                          <a:solidFill>
                            <a:schemeClr val="tx1"/>
                          </a:solidFill>
                          <a:effectLst/>
                          <a:latin typeface="+mn-lt"/>
                          <a:ea typeface="+mn-ea"/>
                          <a:cs typeface="+mn-cs"/>
                        </a:rPr>
                        <a:t> </a:t>
                      </a:r>
                      <a:r>
                        <a:rPr lang="de-DE" sz="1500" b="1" i="0" kern="1200" dirty="0">
                          <a:solidFill>
                            <a:schemeClr val="tx1"/>
                          </a:solidFill>
                          <a:effectLst/>
                          <a:latin typeface="+mn-lt"/>
                          <a:ea typeface="+mn-ea"/>
                          <a:cs typeface="+mn-cs"/>
                        </a:rPr>
                        <a:t>1.8</a:t>
                      </a:r>
                      <a:r>
                        <a:rPr lang="de-DE" sz="1200" b="0" i="0" kern="1200" dirty="0">
                          <a:solidFill>
                            <a:schemeClr val="tx1"/>
                          </a:solidFill>
                          <a:effectLst/>
                          <a:latin typeface="+mn-lt"/>
                          <a:ea typeface="+mn-ea"/>
                          <a:cs typeface="+mn-cs"/>
                        </a:rPr>
                        <a:t>TB</a:t>
                      </a:r>
                      <a:r>
                        <a:rPr lang="de-DE" sz="1500" b="0" i="0" kern="1200" dirty="0">
                          <a:solidFill>
                            <a:schemeClr val="tx1"/>
                          </a:solidFill>
                          <a:effectLst/>
                          <a:latin typeface="+mn-lt"/>
                          <a:ea typeface="+mn-ea"/>
                          <a:cs typeface="+mn-cs"/>
                        </a:rPr>
                        <a:t> </a:t>
                      </a:r>
                      <a:r>
                        <a:rPr kumimoji="0" lang="de-DE" sz="1600" b="0" i="1" u="none" strike="noStrike" kern="1200" cap="none" spc="0" normalizeH="0" baseline="0" noProof="0" dirty="0">
                          <a:ln>
                            <a:noFill/>
                          </a:ln>
                          <a:solidFill>
                            <a:srgbClr val="44546A">
                              <a:lumMod val="60000"/>
                              <a:lumOff val="40000"/>
                            </a:srgbClr>
                          </a:solidFill>
                          <a:effectLst/>
                          <a:uLnTx/>
                          <a:uFillTx/>
                          <a:latin typeface="+mn-lt"/>
                          <a:ea typeface="+mn-ea"/>
                          <a:cs typeface="+mn-cs"/>
                        </a:rPr>
                        <a:t>N</a:t>
                      </a:r>
                      <a:r>
                        <a:rPr lang="de-DE" sz="1500" b="0" i="0" kern="1200" dirty="0">
                          <a:solidFill>
                            <a:schemeClr val="tx1"/>
                          </a:solidFill>
                          <a:effectLst/>
                          <a:latin typeface="+mn-lt"/>
                          <a:ea typeface="+mn-ea"/>
                          <a:cs typeface="+mn-cs"/>
                        </a:rPr>
                        <a:t>)</a:t>
                      </a:r>
                      <a:endParaRPr lang="en-US" sz="1500" b="0"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1019641996"/>
                  </a:ext>
                </a:extLst>
              </a:tr>
              <a:tr h="401003">
                <a:tc>
                  <a:txBody>
                    <a:bodyPr/>
                    <a:lstStyle/>
                    <a:p>
                      <a:pPr marL="0" marR="0" algn="l">
                        <a:lnSpc>
                          <a:spcPct val="107000"/>
                        </a:lnSpc>
                        <a:spcBef>
                          <a:spcPts val="0"/>
                        </a:spcBef>
                        <a:spcAft>
                          <a:spcPts val="0"/>
                        </a:spcAft>
                      </a:pPr>
                      <a:r>
                        <a:rPr lang="en-US" sz="1500" kern="1200" dirty="0">
                          <a:solidFill>
                            <a:schemeClr val="tx1"/>
                          </a:solidFill>
                          <a:effectLst/>
                          <a:latin typeface="+mn-lt"/>
                          <a:ea typeface="+mn-ea"/>
                          <a:cs typeface="+mn-cs"/>
                        </a:rPr>
                        <a:t>SSD</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lokales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OS</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dirty="0">
                          <a:ln>
                            <a:noFill/>
                          </a:ln>
                          <a:solidFill>
                            <a:srgbClr val="D00000"/>
                          </a:solidFill>
                          <a:effectLst/>
                          <a:uLnTx/>
                          <a:uFillTx/>
                          <a:latin typeface="+mn-lt"/>
                          <a:ea typeface="+mn-ea"/>
                          <a:cs typeface="+mn-cs"/>
                        </a:rPr>
                        <a:t>Raid 1: </a:t>
                      </a:r>
                      <a:r>
                        <a:rPr lang="en-US" sz="1500" b="1"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Z</a:t>
                      </a:r>
                      <a:r>
                        <a:rPr lang="en-US" sz="150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Volume</a:t>
                      </a:r>
                      <a:r>
                        <a:rPr lang="en-US" sz="1600" i="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lang="en-US" sz="1600" i="1"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150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lang="en-US" sz="1500" kern="1200" dirty="0">
                          <a:solidFill>
                            <a:srgbClr val="006800"/>
                          </a:solidFill>
                          <a:effectLst/>
                          <a:latin typeface="Calibri" panose="020F0502020204030204" pitchFamily="34" charset="0"/>
                          <a:ea typeface="Times New Roman" panose="02020603050405020304" pitchFamily="18" charset="0"/>
                          <a:cs typeface="Calibri" panose="020F0502020204030204" pitchFamily="34" charset="0"/>
                        </a:rPr>
                        <a:t>…</a:t>
                      </a:r>
                      <a:r>
                        <a:rPr lang="de-DE" sz="1500" b="0" i="0" kern="1200" dirty="0">
                          <a:solidFill>
                            <a:srgbClr val="FF0000"/>
                          </a:solidFill>
                          <a:effectLst/>
                          <a:latin typeface="+mn-lt"/>
                          <a:ea typeface="+mn-ea"/>
                          <a:cs typeface="+mn-cs"/>
                        </a:rPr>
                        <a:t>|</a:t>
                      </a:r>
                      <a:r>
                        <a:rPr lang="de-DE" sz="1500" b="0" i="0" kern="1200" dirty="0">
                          <a:solidFill>
                            <a:schemeClr val="tx1"/>
                          </a:solidFill>
                          <a:effectLst/>
                          <a:latin typeface="+mn-lt"/>
                          <a:ea typeface="+mn-ea"/>
                          <a:cs typeface="+mn-cs"/>
                        </a:rPr>
                        <a:t> </a:t>
                      </a:r>
                      <a:r>
                        <a:rPr lang="de-DE" sz="1500" b="1" i="0" kern="1200" dirty="0">
                          <a:solidFill>
                            <a:schemeClr val="tx1"/>
                          </a:solidFill>
                          <a:effectLst/>
                          <a:latin typeface="+mn-lt"/>
                          <a:ea typeface="+mn-ea"/>
                          <a:cs typeface="+mn-cs"/>
                        </a:rPr>
                        <a:t>3</a:t>
                      </a:r>
                      <a:r>
                        <a:rPr lang="de-DE" sz="1200" b="0" i="0" kern="1200" dirty="0">
                          <a:solidFill>
                            <a:schemeClr val="tx1"/>
                          </a:solidFill>
                          <a:effectLst/>
                          <a:latin typeface="+mn-lt"/>
                          <a:ea typeface="+mn-ea"/>
                          <a:cs typeface="+mn-cs"/>
                        </a:rPr>
                        <a:t>TB</a:t>
                      </a:r>
                      <a:r>
                        <a:rPr lang="de-DE" sz="1500" b="0" i="0" kern="1200" dirty="0">
                          <a:solidFill>
                            <a:schemeClr val="tx1"/>
                          </a:solidFill>
                          <a:effectLst/>
                          <a:latin typeface="+mn-lt"/>
                          <a:ea typeface="+mn-ea"/>
                          <a:cs typeface="+mn-cs"/>
                        </a:rPr>
                        <a:t> </a:t>
                      </a:r>
                      <a:r>
                        <a:rPr lang="de-DE" sz="1600" b="0" i="1" kern="1200" dirty="0">
                          <a:solidFill>
                            <a:schemeClr val="tx2">
                              <a:lumMod val="60000"/>
                              <a:lumOff val="40000"/>
                            </a:schemeClr>
                          </a:solidFill>
                          <a:effectLst/>
                          <a:latin typeface="+mn-lt"/>
                          <a:ea typeface="+mn-ea"/>
                          <a:cs typeface="+mn-cs"/>
                        </a:rPr>
                        <a:t>N</a:t>
                      </a:r>
                      <a:r>
                        <a:rPr lang="de-DE" sz="1500" b="0" i="0" kern="1200" dirty="0">
                          <a:solidFill>
                            <a:schemeClr val="tx1"/>
                          </a:solidFill>
                          <a:effectLst/>
                          <a:latin typeface="+mn-lt"/>
                          <a:ea typeface="+mn-ea"/>
                          <a:cs typeface="+mn-cs"/>
                        </a:rPr>
                        <a:t>)</a:t>
                      </a:r>
                      <a:endPar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23419865"/>
                  </a:ext>
                </a:extLst>
              </a:tr>
              <a:tr h="401003">
                <a:tc>
                  <a:txBody>
                    <a:bodyPr/>
                    <a:lstStyle/>
                    <a:p>
                      <a:pPr marL="0" marR="0" algn="l">
                        <a:lnSpc>
                          <a:spcPct val="107000"/>
                        </a:lnSpc>
                        <a:spcBef>
                          <a:spcPts val="0"/>
                        </a:spcBef>
                        <a:spcAft>
                          <a:spcPts val="0"/>
                        </a:spcAft>
                      </a:pPr>
                      <a:r>
                        <a:rPr lang="en-US" sz="1500" kern="1200" dirty="0">
                          <a:solidFill>
                            <a:schemeClr val="tx1"/>
                          </a:solidFill>
                          <a:effectLst/>
                          <a:latin typeface="+mn-lt"/>
                          <a:ea typeface="+mn-ea"/>
                          <a:cs typeface="+mn-cs"/>
                        </a:rPr>
                        <a:t>RAM</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b="0" i="0" kern="1200" baseline="0" dirty="0">
                          <a:solidFill>
                            <a:schemeClr val="tx1"/>
                          </a:solidFill>
                          <a:effectLst/>
                          <a:latin typeface="+mn-lt"/>
                          <a:ea typeface="+mn-ea"/>
                          <a:cs typeface="+mn-cs"/>
                        </a:rPr>
                        <a:t>X GB</a:t>
                      </a:r>
                      <a:endPar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492602739"/>
                  </a:ext>
                </a:extLst>
              </a:tr>
              <a:tr h="401003">
                <a:tc>
                  <a:txBody>
                    <a:bodyPr/>
                    <a:lstStyle/>
                    <a:p>
                      <a:pPr marL="0" marR="0" algn="l">
                        <a:lnSpc>
                          <a:spcPct val="107000"/>
                        </a:lnSpc>
                        <a:spcBef>
                          <a:spcPts val="0"/>
                        </a:spcBef>
                        <a:spcAft>
                          <a:spcPts val="0"/>
                        </a:spcAft>
                      </a:pPr>
                      <a:r>
                        <a:rPr lang="en-US" sz="1500" kern="1200" dirty="0" err="1">
                          <a:solidFill>
                            <a:schemeClr val="tx1"/>
                          </a:solidFill>
                          <a:effectLst/>
                          <a:latin typeface="+mn-lt"/>
                          <a:ea typeface="+mn-ea"/>
                          <a:cs typeface="+mn-cs"/>
                        </a:rPr>
                        <a:t>Netz-Verbindungen</a:t>
                      </a:r>
                      <a:endParaRPr lang="en-US" sz="1500" kern="1200" dirty="0">
                        <a:solidFill>
                          <a:schemeClr val="tx1"/>
                        </a:solidFill>
                        <a:effectLst/>
                        <a:latin typeface="+mn-lt"/>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4 </a:t>
                      </a:r>
                      <a:r>
                        <a:rPr lang="en-US" sz="1500" kern="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Netze</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b="1" kern="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Mgmt</a:t>
                      </a:r>
                      <a:r>
                        <a:rPr lang="en-US" sz="15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Ring</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 </a:t>
                      </a:r>
                      <a:r>
                        <a:rPr lang="en-US" sz="15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Client</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500" kern="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DownLink</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500" b="1" kern="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iLO</a:t>
                      </a:r>
                      <a:endParaRPr lang="en-US" sz="15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794029803"/>
                  </a:ext>
                </a:extLst>
              </a:tr>
              <a:tr h="401003">
                <a:tc>
                  <a:txBody>
                    <a:bodyPr/>
                    <a:lstStyle/>
                    <a:p>
                      <a:pPr marL="0" marR="0" algn="l">
                        <a:lnSpc>
                          <a:spcPct val="107000"/>
                        </a:lnSpc>
                        <a:spcBef>
                          <a:spcPts val="0"/>
                        </a:spcBef>
                        <a:spcAft>
                          <a:spcPts val="0"/>
                        </a:spcAft>
                      </a:pPr>
                      <a:r>
                        <a:rPr lang="en-US" sz="1500" kern="1200" dirty="0">
                          <a:solidFill>
                            <a:schemeClr val="tx1"/>
                          </a:solidFill>
                          <a:effectLst/>
                          <a:latin typeface="+mn-lt"/>
                          <a:ea typeface="+mn-ea"/>
                          <a:cs typeface="+mn-cs"/>
                        </a:rPr>
                        <a:t>OS</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RHEL </a:t>
                      </a: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p>
                  </a:txBody>
                  <a:tcPr anchor="ctr"/>
                </a:tc>
                <a:extLst>
                  <a:ext uri="{0D108BD9-81ED-4DB2-BD59-A6C34878D82A}">
                    <a16:rowId xmlns:a16="http://schemas.microsoft.com/office/drawing/2014/main" val="22932274"/>
                  </a:ext>
                </a:extLst>
              </a:tr>
              <a:tr h="401003">
                <a:tc>
                  <a:txBody>
                    <a:bodyPr/>
                    <a:lstStyle/>
                    <a:p>
                      <a:pPr marL="0" marR="0" algn="l">
                        <a:lnSpc>
                          <a:spcPct val="107000"/>
                        </a:lnSpc>
                        <a:spcBef>
                          <a:spcPts val="0"/>
                        </a:spcBef>
                        <a:spcAft>
                          <a:spcPts val="0"/>
                        </a:spcAft>
                      </a:pPr>
                      <a:r>
                        <a:rPr lang="en-US" sz="1500" kern="1200" dirty="0">
                          <a:solidFill>
                            <a:schemeClr val="tx1"/>
                          </a:solidFill>
                          <a:effectLst/>
                          <a:latin typeface="+mn-lt"/>
                          <a:ea typeface="+mn-ea"/>
                          <a:cs typeface="+mn-cs"/>
                        </a:rPr>
                        <a:t>Hostname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Host-Name-0</a:t>
                      </a:r>
                      <a:r>
                        <a:rPr lang="en-US" sz="1500" kern="12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X</a:t>
                      </a:r>
                    </a:p>
                  </a:txBody>
                  <a:tcPr anchor="ctr"/>
                </a:tc>
                <a:extLst>
                  <a:ext uri="{0D108BD9-81ED-4DB2-BD59-A6C34878D82A}">
                    <a16:rowId xmlns:a16="http://schemas.microsoft.com/office/drawing/2014/main" val="1966812248"/>
                  </a:ext>
                </a:extLst>
              </a:tr>
              <a:tr h="401003">
                <a:tc>
                  <a:txBody>
                    <a:bodyPr/>
                    <a:lstStyle/>
                    <a:p>
                      <a:pPr marL="0" marR="0" algn="l">
                        <a:lnSpc>
                          <a:spcPct val="107000"/>
                        </a:lnSpc>
                        <a:spcBef>
                          <a:spcPts val="0"/>
                        </a:spcBef>
                        <a:spcAft>
                          <a:spcPts val="0"/>
                        </a:spcAft>
                      </a:pPr>
                      <a:r>
                        <a:rPr lang="en-US" sz="1500" kern="1200" dirty="0" err="1">
                          <a:solidFill>
                            <a:schemeClr val="tx1"/>
                          </a:solidFill>
                          <a:effectLst/>
                          <a:latin typeface="+mn-lt"/>
                          <a:ea typeface="+mn-ea"/>
                          <a:cs typeface="+mn-cs"/>
                        </a:rPr>
                        <a:t>iLO</a:t>
                      </a:r>
                      <a:r>
                        <a:rPr lang="en-US" sz="15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Version</a:t>
                      </a:r>
                      <a:endParaRPr lang="en-US" sz="1500" kern="1200" dirty="0">
                        <a:solidFill>
                          <a:schemeClr val="tx1"/>
                        </a:solidFill>
                        <a:effectLst/>
                        <a:latin typeface="+mn-lt"/>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N</a:t>
                      </a:r>
                    </a:p>
                  </a:txBody>
                  <a:tcPr anchor="ctr"/>
                </a:tc>
                <a:extLst>
                  <a:ext uri="{0D108BD9-81ED-4DB2-BD59-A6C34878D82A}">
                    <a16:rowId xmlns:a16="http://schemas.microsoft.com/office/drawing/2014/main" val="2676140467"/>
                  </a:ext>
                </a:extLst>
              </a:tr>
            </a:tbl>
          </a:graphicData>
        </a:graphic>
      </p:graphicFrame>
      <p:pic>
        <p:nvPicPr>
          <p:cNvPr id="5" name="Picture 4">
            <a:extLst>
              <a:ext uri="{FF2B5EF4-FFF2-40B4-BE49-F238E27FC236}">
                <a16:creationId xmlns:a16="http://schemas.microsoft.com/office/drawing/2014/main" id="{EE1E1DDD-2801-260B-67D9-58D566FCD358}"/>
              </a:ext>
            </a:extLst>
          </p:cNvPr>
          <p:cNvPicPr>
            <a:picLocks noChangeAspect="1"/>
          </p:cNvPicPr>
          <p:nvPr/>
        </p:nvPicPr>
        <p:blipFill>
          <a:blip r:embed="rId4">
            <a:extLst>
              <a:ext uri="{28A0092B-C50C-407E-A947-70E740481C1C}">
                <a14:useLocalDpi xmlns:a14="http://schemas.microsoft.com/office/drawing/2010/main" val="0"/>
              </a:ext>
            </a:extLst>
          </a:blip>
          <a:srcRect l="2517" t="29629" r="2034" b="28586"/>
          <a:stretch/>
        </p:blipFill>
        <p:spPr>
          <a:xfrm>
            <a:off x="809145" y="1199130"/>
            <a:ext cx="4663402" cy="1531161"/>
          </a:xfrm>
          <a:prstGeom prst="rect">
            <a:avLst/>
          </a:prstGeom>
        </p:spPr>
      </p:pic>
      <p:sp>
        <p:nvSpPr>
          <p:cNvPr id="19" name="TextBox 7">
            <a:extLst>
              <a:ext uri="{FF2B5EF4-FFF2-40B4-BE49-F238E27FC236}">
                <a16:creationId xmlns:a16="http://schemas.microsoft.com/office/drawing/2014/main" id="{02FB08DB-B459-F29C-9FB6-29EBCFA20330}"/>
              </a:ext>
            </a:extLst>
          </p:cNvPr>
          <p:cNvSpPr txBox="1"/>
          <p:nvPr/>
        </p:nvSpPr>
        <p:spPr>
          <a:xfrm>
            <a:off x="767916" y="2934003"/>
            <a:ext cx="2860724" cy="338554"/>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Disk Group </a:t>
            </a:r>
            <a:r>
              <a:rPr lang="en-US" sz="1600" b="1"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1</a:t>
            </a:r>
            <a:r>
              <a:rPr lang="en-US" sz="16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	10 x 12TB</a:t>
            </a:r>
            <a:endParaRPr kumimoji="0" lang="en-US" sz="80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sp>
        <p:nvSpPr>
          <p:cNvPr id="20" name="TextBox 8">
            <a:extLst>
              <a:ext uri="{FF2B5EF4-FFF2-40B4-BE49-F238E27FC236}">
                <a16:creationId xmlns:a16="http://schemas.microsoft.com/office/drawing/2014/main" id="{FF5D0ECD-CB32-E81E-2FC1-11AFEDCECC38}"/>
              </a:ext>
            </a:extLst>
          </p:cNvPr>
          <p:cNvSpPr txBox="1"/>
          <p:nvPr/>
        </p:nvSpPr>
        <p:spPr>
          <a:xfrm>
            <a:off x="767916" y="3560869"/>
            <a:ext cx="286072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Disk Group </a:t>
            </a:r>
            <a:r>
              <a:rPr lang="en-US" sz="1600" b="1"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2</a:t>
            </a:r>
            <a:r>
              <a:rPr lang="en-US" sz="16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	10 x 12TB</a:t>
            </a:r>
            <a:endParaRPr kumimoji="0" lang="en-US" sz="80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sp>
        <p:nvSpPr>
          <p:cNvPr id="21" name="Arrow: Down 5">
            <a:extLst>
              <a:ext uri="{FF2B5EF4-FFF2-40B4-BE49-F238E27FC236}">
                <a16:creationId xmlns:a16="http://schemas.microsoft.com/office/drawing/2014/main" id="{F8B928DC-2096-75E1-E776-B1379C009E48}"/>
              </a:ext>
            </a:extLst>
          </p:cNvPr>
          <p:cNvSpPr/>
          <p:nvPr/>
        </p:nvSpPr>
        <p:spPr>
          <a:xfrm rot="5723160">
            <a:off x="4052525" y="2554312"/>
            <a:ext cx="382374" cy="1304285"/>
          </a:xfrm>
          <a:prstGeom prst="downArrow">
            <a:avLst>
              <a:gd name="adj1" fmla="val 29899"/>
              <a:gd name="adj2" fmla="val 7309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Arrow: Down 6">
            <a:extLst>
              <a:ext uri="{FF2B5EF4-FFF2-40B4-BE49-F238E27FC236}">
                <a16:creationId xmlns:a16="http://schemas.microsoft.com/office/drawing/2014/main" id="{D5CBD53B-DBDA-83BA-F7F6-BF67FDE23B6B}"/>
              </a:ext>
            </a:extLst>
          </p:cNvPr>
          <p:cNvSpPr/>
          <p:nvPr/>
        </p:nvSpPr>
        <p:spPr>
          <a:xfrm rot="4882024">
            <a:off x="4055919" y="2997326"/>
            <a:ext cx="382374" cy="1304285"/>
          </a:xfrm>
          <a:prstGeom prst="downArrow">
            <a:avLst>
              <a:gd name="adj1" fmla="val 29899"/>
              <a:gd name="adj2" fmla="val 7309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185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7BE367-1623-B87C-0643-ADA8C02DB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3169"/>
            <a:ext cx="12236450" cy="6876885"/>
          </a:xfrm>
          <a:prstGeom prst="rect">
            <a:avLst/>
          </a:prstGeom>
        </p:spPr>
      </p:pic>
      <p:sp>
        <p:nvSpPr>
          <p:cNvPr id="10" name="TextBox 9">
            <a:extLst>
              <a:ext uri="{FF2B5EF4-FFF2-40B4-BE49-F238E27FC236}">
                <a16:creationId xmlns:a16="http://schemas.microsoft.com/office/drawing/2014/main" id="{8B3AFD33-BEDE-B7E7-F4AA-3A46DC4982DC}"/>
              </a:ext>
            </a:extLst>
          </p:cNvPr>
          <p:cNvSpPr txBox="1"/>
          <p:nvPr/>
        </p:nvSpPr>
        <p:spPr>
          <a:xfrm>
            <a:off x="732348" y="529485"/>
            <a:ext cx="10761784" cy="769441"/>
          </a:xfrm>
          <a:prstGeom prst="rect">
            <a:avLst/>
          </a:prstGeom>
          <a:noFill/>
          <a:effectLst>
            <a:outerShdw blurRad="50800" dist="38100" dir="2700000" algn="tl" rotWithShape="0">
              <a:prstClr val="black">
                <a:alpha val="40000"/>
              </a:prstClr>
            </a:outerShdw>
          </a:effectLst>
        </p:spPr>
        <p:txBody>
          <a:bodyPr wrap="square" rtlCol="0">
            <a:spAutoFit/>
          </a:bodyPr>
          <a:lstStyle/>
          <a:p>
            <a:pPr>
              <a:defRPr/>
            </a:pPr>
            <a:r>
              <a:rPr lang="de-DE" sz="4400" dirty="0">
                <a:solidFill>
                  <a:srgbClr val="8A0000"/>
                </a:solidFill>
                <a:latin typeface="Corbel" panose="020B0503020204020204" pitchFamily="34" charset="0"/>
                <a:ea typeface="Inconsolata SemiExpanded Light" panose="00000509000000000000" pitchFamily="49" charset="0"/>
                <a:cs typeface="72 Monospace" panose="020B0509030603020204" pitchFamily="49" charset="0"/>
              </a:rPr>
              <a:t>Ring</a:t>
            </a:r>
          </a:p>
        </p:txBody>
      </p:sp>
      <p:sp>
        <p:nvSpPr>
          <p:cNvPr id="12" name="Slide Number Placeholder 11">
            <a:extLst>
              <a:ext uri="{FF2B5EF4-FFF2-40B4-BE49-F238E27FC236}">
                <a16:creationId xmlns:a16="http://schemas.microsoft.com/office/drawing/2014/main" id="{DE9293AA-2026-DF9D-9497-D18AE49BDF26}"/>
              </a:ext>
            </a:extLst>
          </p:cNvPr>
          <p:cNvSpPr>
            <a:spLocks noGrp="1"/>
          </p:cNvSpPr>
          <p:nvPr>
            <p:ph type="sldNum" sz="quarter" idx="12"/>
          </p:nvPr>
        </p:nvSpPr>
        <p:spPr/>
        <p:txBody>
          <a:bodyPr/>
          <a:lstStyle/>
          <a:p>
            <a:fld id="{9EE4AB8A-B43F-4595-8D63-70B86FA2E0BD}" type="slidenum">
              <a:rPr lang="en-US" smtClean="0"/>
              <a:t>6</a:t>
            </a:fld>
            <a:endParaRPr lang="en-US"/>
          </a:p>
        </p:txBody>
      </p:sp>
      <p:graphicFrame>
        <p:nvGraphicFramePr>
          <p:cNvPr id="8" name="Table 16">
            <a:extLst>
              <a:ext uri="{FF2B5EF4-FFF2-40B4-BE49-F238E27FC236}">
                <a16:creationId xmlns:a16="http://schemas.microsoft.com/office/drawing/2014/main" id="{F60D1173-8DCB-9F64-41D6-4626DC5E6CE1}"/>
              </a:ext>
            </a:extLst>
          </p:cNvPr>
          <p:cNvGraphicFramePr>
            <a:graphicFrameLocks noGrp="1"/>
          </p:cNvGraphicFramePr>
          <p:nvPr>
            <p:extLst>
              <p:ext uri="{D42A27DB-BD31-4B8C-83A1-F6EECF244321}">
                <p14:modId xmlns:p14="http://schemas.microsoft.com/office/powerpoint/2010/main" val="1563231115"/>
              </p:ext>
            </p:extLst>
          </p:nvPr>
        </p:nvGraphicFramePr>
        <p:xfrm>
          <a:off x="2752854" y="4021157"/>
          <a:ext cx="6506998" cy="1982773"/>
        </p:xfrm>
        <a:graphic>
          <a:graphicData uri="http://schemas.openxmlformats.org/drawingml/2006/table">
            <a:tbl>
              <a:tblPr firstRow="1" bandRow="1">
                <a:tableStyleId>{3B4B98B0-60AC-42C2-AFA5-B58CD77FA1E5}</a:tableStyleId>
              </a:tblPr>
              <a:tblGrid>
                <a:gridCol w="1757083">
                  <a:extLst>
                    <a:ext uri="{9D8B030D-6E8A-4147-A177-3AD203B41FA5}">
                      <a16:colId xmlns:a16="http://schemas.microsoft.com/office/drawing/2014/main" val="2452286701"/>
                    </a:ext>
                  </a:extLst>
                </a:gridCol>
                <a:gridCol w="2416504">
                  <a:extLst>
                    <a:ext uri="{9D8B030D-6E8A-4147-A177-3AD203B41FA5}">
                      <a16:colId xmlns:a16="http://schemas.microsoft.com/office/drawing/2014/main" val="259511462"/>
                    </a:ext>
                  </a:extLst>
                </a:gridCol>
                <a:gridCol w="2333411">
                  <a:extLst>
                    <a:ext uri="{9D8B030D-6E8A-4147-A177-3AD203B41FA5}">
                      <a16:colId xmlns:a16="http://schemas.microsoft.com/office/drawing/2014/main" val="247117570"/>
                    </a:ext>
                  </a:extLst>
                </a:gridCol>
              </a:tblGrid>
              <a:tr h="414310">
                <a:tc>
                  <a:txBody>
                    <a:bodyPr/>
                    <a:lstStyle/>
                    <a:p>
                      <a:pPr marL="0" marR="0" algn="l">
                        <a:lnSpc>
                          <a:spcPct val="107000"/>
                        </a:lnSpc>
                        <a:spcBef>
                          <a:spcPts val="0"/>
                        </a:spcBef>
                        <a:spcAft>
                          <a:spcPts val="0"/>
                        </a:spcAft>
                      </a:pPr>
                      <a:endParaRPr lang="en-US" sz="1400" kern="1200" dirty="0">
                        <a:solidFill>
                          <a:schemeClr val="accent1">
                            <a:lumMod val="75000"/>
                          </a:schemeClr>
                        </a:solidFill>
                        <a:effectLst/>
                        <a:latin typeface="+mn-lt"/>
                        <a:ea typeface="+mn-ea"/>
                        <a:cs typeface="+mn-cs"/>
                      </a:endParaRPr>
                    </a:p>
                  </a:txBody>
                  <a:tcPr marL="68580" marR="68580" marT="0" marB="0" anchor="ctr"/>
                </a:tc>
                <a:tc>
                  <a:txBody>
                    <a:bodyPr/>
                    <a:lstStyle/>
                    <a:p>
                      <a:pPr marL="0" marR="0" algn="ctr">
                        <a:lnSpc>
                          <a:spcPct val="107000"/>
                        </a:lnSpc>
                        <a:spcBef>
                          <a:spcPts val="0"/>
                        </a:spcBef>
                        <a:spcAft>
                          <a:spcPts val="0"/>
                        </a:spcAft>
                      </a:pPr>
                      <a:r>
                        <a:rPr lang="en-US" sz="1400" strike="noStrike" kern="1200" spc="0" dirty="0" err="1">
                          <a:effectLst/>
                        </a:rPr>
                        <a:t>Daten</a:t>
                      </a:r>
                      <a:r>
                        <a:rPr lang="en-US" sz="1400" strike="noStrike" kern="1200" spc="0" dirty="0">
                          <a:effectLst/>
                        </a:rPr>
                        <a:t>-Ring</a:t>
                      </a:r>
                      <a:endParaRPr lang="en-US" sz="1400" strike="noStrike" kern="1200" spc="0" dirty="0">
                        <a:solidFill>
                          <a:schemeClr val="accent6">
                            <a:lumMod val="75000"/>
                          </a:schemeClr>
                        </a:solidFill>
                        <a:effectLst/>
                        <a:latin typeface="Calibri (Textkörper)"/>
                        <a:ea typeface="+mn-ea"/>
                        <a:cs typeface="+mn-cs"/>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strike="noStrike" kern="1200" spc="0" dirty="0">
                          <a:effectLst/>
                        </a:rPr>
                        <a:t>Meta-Ring</a:t>
                      </a:r>
                      <a:endParaRPr lang="en-US" sz="1400" strike="noStrike" kern="1200" spc="0" dirty="0">
                        <a:solidFill>
                          <a:schemeClr val="accent6">
                            <a:lumMod val="75000"/>
                          </a:schemeClr>
                        </a:solidFill>
                        <a:effectLst/>
                        <a:latin typeface="Calibri (Textkörper)"/>
                        <a:ea typeface="+mn-ea"/>
                        <a:cs typeface="+mn-cs"/>
                      </a:endParaRPr>
                    </a:p>
                  </a:txBody>
                  <a:tcPr marL="68580" marR="68580" marT="0" marB="0" anchor="ctr"/>
                </a:tc>
                <a:extLst>
                  <a:ext uri="{0D108BD9-81ED-4DB2-BD59-A6C34878D82A}">
                    <a16:rowId xmlns:a16="http://schemas.microsoft.com/office/drawing/2014/main" val="48304962"/>
                  </a:ext>
                </a:extLst>
              </a:tr>
              <a:tr h="75484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spc="300" dirty="0">
                          <a:effectLst/>
                        </a:rPr>
                        <a:t>Volume Name</a:t>
                      </a:r>
                      <a:endParaRPr lang="en-US" sz="1200" kern="1200" spc="300" dirty="0">
                        <a:solidFill>
                          <a:srgbClr val="FF5353"/>
                        </a:solidFill>
                        <a:effectLst/>
                        <a:latin typeface="Calibri (Textkörper)"/>
                        <a:ea typeface="+mn-ea"/>
                        <a:cs typeface="+mn-cs"/>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kern="1200" dirty="0">
                          <a:effectLst/>
                        </a:rPr>
                        <a:t>DATA</a:t>
                      </a:r>
                      <a:endParaRPr lang="en-US" sz="1600" kern="1200" dirty="0">
                        <a:solidFill>
                          <a:schemeClr val="accent1">
                            <a:lumMod val="75000"/>
                          </a:schemeClr>
                        </a:solidFill>
                        <a:effectLst/>
                        <a:latin typeface="+mn-lt"/>
                        <a:ea typeface="+mn-ea"/>
                        <a:cs typeface="+mn-cs"/>
                      </a:endParaRPr>
                    </a:p>
                  </a:txBody>
                  <a:tcPr marL="68580" marR="68580" marT="0" marB="0" anchor="ctr"/>
                </a:tc>
                <a:tc>
                  <a:txBody>
                    <a:bodyPr/>
                    <a:lstStyle/>
                    <a:p>
                      <a:pPr marL="0" marR="0" algn="ctr">
                        <a:lnSpc>
                          <a:spcPct val="107000"/>
                        </a:lnSpc>
                        <a:spcBef>
                          <a:spcPts val="0"/>
                        </a:spcBef>
                        <a:spcAft>
                          <a:spcPts val="0"/>
                        </a:spcAft>
                      </a:pPr>
                      <a:r>
                        <a:rPr lang="en-US" sz="1800" kern="1200" dirty="0">
                          <a:effectLst/>
                        </a:rPr>
                        <a:t>META</a:t>
                      </a:r>
                      <a:endParaRPr lang="en-US" sz="1800" b="0" kern="1200" dirty="0">
                        <a:solidFill>
                          <a:srgbClr val="537DC9"/>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362954921"/>
                  </a:ext>
                </a:extLst>
              </a:tr>
              <a:tr h="813620">
                <a:tc>
                  <a:txBody>
                    <a:bodyPr/>
                    <a:lstStyle/>
                    <a:p>
                      <a:pPr marL="0" marR="0" algn="l">
                        <a:lnSpc>
                          <a:spcPct val="107000"/>
                        </a:lnSpc>
                        <a:spcBef>
                          <a:spcPts val="0"/>
                        </a:spcBef>
                        <a:spcAft>
                          <a:spcPts val="0"/>
                        </a:spcAft>
                      </a:pPr>
                      <a:r>
                        <a:rPr lang="en-US" sz="1200" kern="1200" spc="300" dirty="0" err="1">
                          <a:effectLst/>
                        </a:rPr>
                        <a:t>Kapazität</a:t>
                      </a:r>
                      <a:endParaRPr lang="en-US" sz="1200" kern="1200" spc="300" dirty="0">
                        <a:solidFill>
                          <a:srgbClr val="FF5353"/>
                        </a:solidFill>
                        <a:effectLst/>
                        <a:latin typeface="Calibri (Textkörper)"/>
                        <a:ea typeface="+mn-ea"/>
                        <a:cs typeface="+mn-cs"/>
                      </a:endParaRPr>
                    </a:p>
                  </a:txBody>
                  <a:tcPr marL="68580" marR="68580" marT="0" marB="0" anchor="ctr"/>
                </a:tc>
                <a:tc>
                  <a:txBody>
                    <a:bodyPr/>
                    <a:lstStyle/>
                    <a:p>
                      <a:pPr marL="0" marR="0" algn="l">
                        <a:lnSpc>
                          <a:spcPct val="107000"/>
                        </a:lnSpc>
                        <a:spcBef>
                          <a:spcPts val="0"/>
                        </a:spcBef>
                        <a:spcAft>
                          <a:spcPts val="0"/>
                        </a:spcAft>
                      </a:pPr>
                      <a:r>
                        <a:rPr lang="en-US" sz="1600" kern="1200" dirty="0">
                          <a:effectLst/>
                        </a:rPr>
                        <a:t>X PB</a:t>
                      </a:r>
                    </a:p>
                    <a:p>
                      <a:pPr marL="0" marR="0" algn="l">
                        <a:lnSpc>
                          <a:spcPct val="107000"/>
                        </a:lnSpc>
                        <a:spcBef>
                          <a:spcPts val="0"/>
                        </a:spcBef>
                        <a:spcAft>
                          <a:spcPts val="0"/>
                        </a:spcAft>
                      </a:pPr>
                      <a:r>
                        <a:rPr kumimoji="0" lang="en-US" sz="1200" u="none" strike="noStrike" kern="1200" cap="none" spc="0" normalizeH="0" baseline="0" noProof="0" dirty="0">
                          <a:ln>
                            <a:noFill/>
                          </a:ln>
                          <a:effectLst/>
                          <a:uLnTx/>
                          <a:uFillTx/>
                        </a:rPr>
                        <a:t>(a x b TB)</a:t>
                      </a:r>
                      <a:endParaRPr lang="en-US" sz="1200" b="0" kern="1200"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rPr>
                        <a:t>Y TB</a:t>
                      </a:r>
                      <a:br>
                        <a:rPr lang="en-US" sz="1600" kern="1200" dirty="0">
                          <a:effectLst/>
                        </a:rPr>
                      </a:br>
                      <a:r>
                        <a:rPr lang="en-US" sz="1200" kern="1200" dirty="0">
                          <a:effectLst/>
                        </a:rPr>
                        <a:t>(a x b TB) + (c</a:t>
                      </a:r>
                      <a:r>
                        <a:rPr lang="en-US" sz="1200" kern="1200" baseline="0" dirty="0">
                          <a:effectLst/>
                        </a:rPr>
                        <a:t> x d TB)</a:t>
                      </a:r>
                      <a:endParaRPr lang="en-US" sz="1200" b="0" kern="1200"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248211074"/>
                  </a:ext>
                </a:extLst>
              </a:tr>
            </a:tbl>
          </a:graphicData>
        </a:graphic>
      </p:graphicFrame>
      <p:graphicFrame>
        <p:nvGraphicFramePr>
          <p:cNvPr id="13" name="Table 16">
            <a:extLst>
              <a:ext uri="{FF2B5EF4-FFF2-40B4-BE49-F238E27FC236}">
                <a16:creationId xmlns:a16="http://schemas.microsoft.com/office/drawing/2014/main" id="{F60D1173-8DCB-9F64-41D6-4626DC5E6CE1}"/>
              </a:ext>
            </a:extLst>
          </p:cNvPr>
          <p:cNvGraphicFramePr>
            <a:graphicFrameLocks noGrp="1"/>
          </p:cNvGraphicFramePr>
          <p:nvPr>
            <p:extLst>
              <p:ext uri="{D42A27DB-BD31-4B8C-83A1-F6EECF244321}">
                <p14:modId xmlns:p14="http://schemas.microsoft.com/office/powerpoint/2010/main" val="1423742474"/>
              </p:ext>
            </p:extLst>
          </p:nvPr>
        </p:nvGraphicFramePr>
        <p:xfrm>
          <a:off x="2752854" y="1550222"/>
          <a:ext cx="6506999" cy="1155736"/>
        </p:xfrm>
        <a:graphic>
          <a:graphicData uri="http://schemas.openxmlformats.org/drawingml/2006/table">
            <a:tbl>
              <a:tblPr firstRow="1" bandRow="1">
                <a:tableStyleId>{5940675A-B579-460E-94D1-54222C63F5DA}</a:tableStyleId>
              </a:tblPr>
              <a:tblGrid>
                <a:gridCol w="2822329">
                  <a:extLst>
                    <a:ext uri="{9D8B030D-6E8A-4147-A177-3AD203B41FA5}">
                      <a16:colId xmlns:a16="http://schemas.microsoft.com/office/drawing/2014/main" val="259511462"/>
                    </a:ext>
                  </a:extLst>
                </a:gridCol>
                <a:gridCol w="3684670">
                  <a:extLst>
                    <a:ext uri="{9D8B030D-6E8A-4147-A177-3AD203B41FA5}">
                      <a16:colId xmlns:a16="http://schemas.microsoft.com/office/drawing/2014/main" val="247117570"/>
                    </a:ext>
                  </a:extLst>
                </a:gridCol>
              </a:tblGrid>
              <a:tr h="616886">
                <a:tc>
                  <a:txBody>
                    <a:bodyPr/>
                    <a:lstStyle/>
                    <a:p>
                      <a:pPr marL="0" marR="0" algn="l">
                        <a:lnSpc>
                          <a:spcPct val="107000"/>
                        </a:lnSpc>
                        <a:spcBef>
                          <a:spcPts val="0"/>
                        </a:spcBef>
                        <a:spcAft>
                          <a:spcPts val="0"/>
                        </a:spcAft>
                      </a:pPr>
                      <a:r>
                        <a:rPr lang="en-US" sz="1400" kern="1200" dirty="0">
                          <a:solidFill>
                            <a:schemeClr val="accent1">
                              <a:lumMod val="75000"/>
                            </a:schemeClr>
                          </a:solidFill>
                          <a:effectLst/>
                          <a:latin typeface="+mn-lt"/>
                          <a:ea typeface="+mn-ea"/>
                          <a:cs typeface="+mn-cs"/>
                        </a:rPr>
                        <a:t>Ring Volume Name</a:t>
                      </a:r>
                    </a:p>
                  </a:txBody>
                  <a:tcPr marL="68580" marR="68580" marT="0" marB="0" anchor="ctr">
                    <a:lnL w="6350" cap="flat" cmpd="sng" algn="ctr">
                      <a:solidFill>
                        <a:schemeClr val="tx2">
                          <a:lumMod val="40000"/>
                          <a:lumOff val="60000"/>
                        </a:schemeClr>
                      </a:solidFill>
                      <a:prstDash val="solid"/>
                      <a:round/>
                      <a:headEnd type="none" w="med" len="med"/>
                      <a:tailEnd type="none" w="med" len="med"/>
                    </a:lnL>
                    <a:lnR w="6350" cap="flat" cmpd="sng" algn="ctr">
                      <a:solidFill>
                        <a:schemeClr val="tx2">
                          <a:lumMod val="40000"/>
                          <a:lumOff val="60000"/>
                        </a:schemeClr>
                      </a:solid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de-DE" sz="1800" kern="1200" dirty="0">
                          <a:solidFill>
                            <a:schemeClr val="tx1"/>
                          </a:solidFill>
                          <a:effectLst/>
                          <a:latin typeface="+mn-lt"/>
                          <a:ea typeface="+mn-ea"/>
                          <a:cs typeface="+mn-cs"/>
                        </a:rPr>
                        <a:t>smbvol</a:t>
                      </a:r>
                    </a:p>
                  </a:txBody>
                  <a:tcPr marL="68580" marR="68580" marT="0" marB="0" anchor="ctr">
                    <a:lnL w="6350" cap="flat" cmpd="sng" algn="ctr">
                      <a:solidFill>
                        <a:schemeClr val="tx2">
                          <a:lumMod val="40000"/>
                          <a:lumOff val="60000"/>
                        </a:schemeClr>
                      </a:solidFill>
                      <a:prstDash val="solid"/>
                      <a:round/>
                      <a:headEnd type="none" w="med" len="med"/>
                      <a:tailEnd type="none" w="med" len="med"/>
                    </a:lnL>
                    <a:lnR w="6350" cap="flat" cmpd="sng" algn="ctr">
                      <a:solidFill>
                        <a:schemeClr val="tx2">
                          <a:lumMod val="40000"/>
                          <a:lumOff val="60000"/>
                        </a:schemeClr>
                      </a:solid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8304962"/>
                  </a:ext>
                </a:extLst>
              </a:tr>
              <a:tr h="53885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kern="1200" dirty="0">
                          <a:solidFill>
                            <a:schemeClr val="accent1">
                              <a:lumMod val="75000"/>
                            </a:schemeClr>
                          </a:solidFill>
                          <a:effectLst/>
                          <a:latin typeface="+mn-lt"/>
                          <a:ea typeface="+mn-ea"/>
                          <a:cs typeface="+mn-cs"/>
                        </a:rPr>
                        <a:t>File System</a:t>
                      </a:r>
                    </a:p>
                  </a:txBody>
                  <a:tcPr marL="68580" marR="68580" marT="0" marB="0" anchor="ctr">
                    <a:lnL w="6350" cap="flat" cmpd="sng" algn="ctr">
                      <a:solidFill>
                        <a:schemeClr val="tx2">
                          <a:lumMod val="40000"/>
                          <a:lumOff val="60000"/>
                        </a:schemeClr>
                      </a:solidFill>
                      <a:prstDash val="solid"/>
                      <a:round/>
                      <a:headEnd type="none" w="med" len="med"/>
                      <a:tailEnd type="none" w="med" len="med"/>
                    </a:lnL>
                    <a:lnR w="6350" cap="flat" cmpd="sng" algn="ctr">
                      <a:solidFill>
                        <a:schemeClr val="tx2">
                          <a:lumMod val="40000"/>
                          <a:lumOff val="60000"/>
                        </a:schemeClr>
                      </a:solid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de-DE" sz="1800" kern="1200" dirty="0">
                          <a:solidFill>
                            <a:schemeClr val="tx1"/>
                          </a:solidFill>
                          <a:effectLst/>
                          <a:latin typeface="+mn-lt"/>
                          <a:ea typeface="+mn-ea"/>
                          <a:cs typeface="+mn-cs"/>
                        </a:rPr>
                        <a:t>SOFS</a:t>
                      </a:r>
                      <a:r>
                        <a:rPr lang="en-US" sz="1600" b="0" kern="1200" baseline="0" dirty="0">
                          <a:solidFill>
                            <a:srgbClr val="537DC9"/>
                          </a:solidFill>
                          <a:effectLst/>
                          <a:latin typeface="Calibri" panose="020F0502020204030204" pitchFamily="34" charset="0"/>
                          <a:ea typeface="+mn-ea"/>
                          <a:cs typeface="Calibri" panose="020F0502020204030204" pitchFamily="34" charset="0"/>
                        </a:rPr>
                        <a:t> </a:t>
                      </a:r>
                      <a:r>
                        <a:rPr lang="en-US" sz="1000" b="0" kern="1200" baseline="0" dirty="0">
                          <a:solidFill>
                            <a:srgbClr val="537DC9"/>
                          </a:solidFill>
                          <a:effectLst/>
                          <a:latin typeface="Calibri" panose="020F0502020204030204" pitchFamily="34" charset="0"/>
                          <a:ea typeface="+mn-ea"/>
                          <a:cs typeface="Calibri" panose="020F0502020204030204" pitchFamily="34" charset="0"/>
                        </a:rPr>
                        <a:t>(Scale-Out File System)</a:t>
                      </a:r>
                      <a:endParaRPr lang="de-DE" sz="1000" kern="1200" dirty="0">
                        <a:solidFill>
                          <a:schemeClr val="tx1"/>
                        </a:solidFill>
                        <a:effectLst/>
                        <a:latin typeface="+mn-lt"/>
                        <a:ea typeface="+mn-ea"/>
                        <a:cs typeface="+mn-cs"/>
                      </a:endParaRPr>
                    </a:p>
                  </a:txBody>
                  <a:tcPr marL="68580" marR="68580" marT="0" marB="0" anchor="ctr">
                    <a:lnL w="6350" cap="flat" cmpd="sng" algn="ctr">
                      <a:solidFill>
                        <a:schemeClr val="tx2">
                          <a:lumMod val="40000"/>
                          <a:lumOff val="60000"/>
                        </a:schemeClr>
                      </a:solidFill>
                      <a:prstDash val="solid"/>
                      <a:round/>
                      <a:headEnd type="none" w="med" len="med"/>
                      <a:tailEnd type="none" w="med" len="med"/>
                    </a:lnL>
                    <a:lnR w="6350" cap="flat" cmpd="sng" algn="ctr">
                      <a:solidFill>
                        <a:schemeClr val="tx2">
                          <a:lumMod val="40000"/>
                          <a:lumOff val="60000"/>
                        </a:schemeClr>
                      </a:solid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362954921"/>
                  </a:ext>
                </a:extLst>
              </a:tr>
            </a:tbl>
          </a:graphicData>
        </a:graphic>
      </p:graphicFrame>
      <p:sp>
        <p:nvSpPr>
          <p:cNvPr id="14" name="Rechteck 13">
            <a:extLst>
              <a:ext uri="{FF2B5EF4-FFF2-40B4-BE49-F238E27FC236}">
                <a16:creationId xmlns:a16="http://schemas.microsoft.com/office/drawing/2014/main" id="{C6AF9E37-A758-890A-12BC-29980EDE73FB}"/>
              </a:ext>
            </a:extLst>
          </p:cNvPr>
          <p:cNvSpPr/>
          <p:nvPr/>
        </p:nvSpPr>
        <p:spPr>
          <a:xfrm>
            <a:off x="1154680" y="3051340"/>
            <a:ext cx="9019575" cy="506292"/>
          </a:xfrm>
          <a:prstGeom prst="rect">
            <a:avLst/>
          </a:prstGeom>
        </p:spPr>
        <p:txBody>
          <a:bodyPr wrap="square">
            <a:spAutoFit/>
          </a:bodyPr>
          <a:lstStyle/>
          <a:p>
            <a:pPr marL="742950" lvl="1" indent="-285750">
              <a:lnSpc>
                <a:spcPct val="150000"/>
              </a:lnSpc>
              <a:buFont typeface="Wingdings" panose="05000000000000000000" pitchFamily="2" charset="2"/>
              <a:buChar char="§"/>
            </a:pPr>
            <a:r>
              <a:rPr lang="de-DE" sz="2000" dirty="0">
                <a:latin typeface="+mj-lt"/>
              </a:rPr>
              <a:t>Ring-Volume besteht aus 2 Schichten, die Ist-Daten und die Meta-Daten</a:t>
            </a:r>
          </a:p>
        </p:txBody>
      </p:sp>
    </p:spTree>
    <p:extLst>
      <p:ext uri="{BB962C8B-B14F-4D97-AF65-F5344CB8AC3E}">
        <p14:creationId xmlns:p14="http://schemas.microsoft.com/office/powerpoint/2010/main" val="407523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503E1A-277D-6F3E-3B80-8BCDF5CC41A5}"/>
              </a:ext>
            </a:extLst>
          </p:cNvPr>
          <p:cNvPicPr>
            <a:picLocks noChangeAspect="1"/>
          </p:cNvPicPr>
          <p:nvPr/>
        </p:nvPicPr>
        <p:blipFill>
          <a:blip r:embed="rId2"/>
          <a:stretch>
            <a:fillRect/>
          </a:stretch>
        </p:blipFill>
        <p:spPr>
          <a:xfrm>
            <a:off x="510540" y="495789"/>
            <a:ext cx="11170920" cy="6222239"/>
          </a:xfrm>
          <a:prstGeom prst="rect">
            <a:avLst/>
          </a:prstGeom>
        </p:spPr>
      </p:pic>
      <p:sp>
        <p:nvSpPr>
          <p:cNvPr id="15" name="Slide Number Placeholder 14">
            <a:extLst>
              <a:ext uri="{FF2B5EF4-FFF2-40B4-BE49-F238E27FC236}">
                <a16:creationId xmlns:a16="http://schemas.microsoft.com/office/drawing/2014/main" id="{1C54D77D-2F87-8DE6-9E9E-8DCD0F7A0940}"/>
              </a:ext>
            </a:extLst>
          </p:cNvPr>
          <p:cNvSpPr>
            <a:spLocks noGrp="1"/>
          </p:cNvSpPr>
          <p:nvPr>
            <p:ph type="sldNum" sz="quarter" idx="12"/>
          </p:nvPr>
        </p:nvSpPr>
        <p:spPr/>
        <p:txBody>
          <a:bodyPr/>
          <a:lstStyle/>
          <a:p>
            <a:fld id="{9EE4AB8A-B43F-4595-8D63-70B86FA2E0BD}" type="slidenum">
              <a:rPr lang="en-US" smtClean="0"/>
              <a:t>7</a:t>
            </a:fld>
            <a:endParaRPr lang="en-US"/>
          </a:p>
        </p:txBody>
      </p:sp>
      <p:sp>
        <p:nvSpPr>
          <p:cNvPr id="16" name="TextBox 15">
            <a:extLst>
              <a:ext uri="{FF2B5EF4-FFF2-40B4-BE49-F238E27FC236}">
                <a16:creationId xmlns:a16="http://schemas.microsoft.com/office/drawing/2014/main" id="{22A52175-1479-3A4C-E39E-612D89C95C39}"/>
              </a:ext>
            </a:extLst>
          </p:cNvPr>
          <p:cNvSpPr txBox="1"/>
          <p:nvPr/>
        </p:nvSpPr>
        <p:spPr>
          <a:xfrm>
            <a:off x="309880" y="295734"/>
            <a:ext cx="3962400" cy="400110"/>
          </a:xfrm>
          <a:prstGeom prst="rect">
            <a:avLst/>
          </a:prstGeom>
          <a:noFill/>
        </p:spPr>
        <p:txBody>
          <a:bodyPr wrap="square" rtlCol="0">
            <a:spAutoFit/>
          </a:bodyPr>
          <a:lstStyle/>
          <a:p>
            <a:pPr lvl="0">
              <a:defRPr/>
            </a:pPr>
            <a:r>
              <a:rPr lang="en-US" sz="2000" b="1" dirty="0" err="1">
                <a:solidFill>
                  <a:srgbClr val="FF7D7D"/>
                </a:solidFill>
                <a:effectLst/>
                <a:latin typeface="Corbel" panose="020B0503020204020204" pitchFamily="34" charset="0"/>
                <a:ea typeface="Inconsolata SemiExpanded Light" panose="00000509000000000000" pitchFamily="49" charset="0"/>
                <a:cs typeface="72 Monospace" panose="020B0509030603020204" pitchFamily="49" charset="0"/>
              </a:rPr>
              <a:t>L</a:t>
            </a:r>
            <a:r>
              <a:rPr lang="en-US" sz="2000" b="1" dirty="0" err="1">
                <a:solidFill>
                  <a:srgbClr val="FF7D7D"/>
                </a:solidFill>
                <a:latin typeface="Corbel" panose="020B0503020204020204" pitchFamily="34" charset="0"/>
                <a:ea typeface="Inconsolata SemiExpanded Light" panose="00000509000000000000" pitchFamily="49" charset="0"/>
                <a:cs typeface="72 Monospace" panose="020B0509030603020204" pitchFamily="49" charset="0"/>
              </a:rPr>
              <a:t>ogische</a:t>
            </a:r>
            <a:r>
              <a:rPr lang="en-US" sz="2000" b="1" dirty="0">
                <a:solidFill>
                  <a:srgbClr val="FF7D7D"/>
                </a:solidFill>
                <a:latin typeface="Corbel" panose="020B0503020204020204" pitchFamily="34" charset="0"/>
                <a:ea typeface="Inconsolata SemiExpanded Light" panose="00000509000000000000" pitchFamily="49" charset="0"/>
                <a:cs typeface="72 Monospace" panose="020B0509030603020204" pitchFamily="49" charset="0"/>
              </a:rPr>
              <a:t> </a:t>
            </a:r>
            <a:r>
              <a:rPr lang="en-US" sz="2000" b="1" dirty="0" err="1">
                <a:solidFill>
                  <a:srgbClr val="FF7D7D"/>
                </a:solidFill>
                <a:latin typeface="Corbel" panose="020B0503020204020204" pitchFamily="34" charset="0"/>
                <a:ea typeface="Inconsolata SemiExpanded Light" panose="00000509000000000000" pitchFamily="49" charset="0"/>
                <a:cs typeface="72 Monospace" panose="020B0509030603020204" pitchFamily="49" charset="0"/>
              </a:rPr>
              <a:t>Ansicht</a:t>
            </a:r>
            <a:r>
              <a:rPr lang="en-US" sz="2000" b="1" dirty="0">
                <a:solidFill>
                  <a:srgbClr val="FF7D7D"/>
                </a:solidFill>
                <a:latin typeface="Corbel" panose="020B0503020204020204" pitchFamily="34" charset="0"/>
                <a:ea typeface="Inconsolata SemiExpanded Light" panose="00000509000000000000" pitchFamily="49" charset="0"/>
                <a:cs typeface="72 Monospace" panose="020B0509030603020204" pitchFamily="49" charset="0"/>
              </a:rPr>
              <a:t> der Ring-Nodes :</a:t>
            </a:r>
            <a:endParaRPr kumimoji="0" lang="en-US" sz="2000" b="1" i="0" u="none" strike="noStrike" kern="1200" cap="none" normalizeH="0" baseline="0" noProof="0" dirty="0">
              <a:ln>
                <a:noFill/>
              </a:ln>
              <a:solidFill>
                <a:srgbClr val="FF7D7D"/>
              </a:solidFill>
              <a:effectLst/>
              <a:uLnTx/>
              <a:uFillTx/>
              <a:latin typeface="Corbel" panose="020B0503020204020204" pitchFamily="34" charset="0"/>
              <a:ea typeface="Inconsolata SemiExpanded Light" panose="00000509000000000000" pitchFamily="49" charset="0"/>
              <a:cs typeface="72 Monospace" panose="020B0509030603020204" pitchFamily="49" charset="0"/>
            </a:endParaRPr>
          </a:p>
        </p:txBody>
      </p:sp>
    </p:spTree>
    <p:extLst>
      <p:ext uri="{BB962C8B-B14F-4D97-AF65-F5344CB8AC3E}">
        <p14:creationId xmlns:p14="http://schemas.microsoft.com/office/powerpoint/2010/main" val="74167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1C54D77D-2F87-8DE6-9E9E-8DCD0F7A0940}"/>
              </a:ext>
            </a:extLst>
          </p:cNvPr>
          <p:cNvSpPr>
            <a:spLocks noGrp="1"/>
          </p:cNvSpPr>
          <p:nvPr>
            <p:ph type="sldNum" sz="quarter" idx="12"/>
          </p:nvPr>
        </p:nvSpPr>
        <p:spPr/>
        <p:txBody>
          <a:bodyPr/>
          <a:lstStyle/>
          <a:p>
            <a:fld id="{9EE4AB8A-B43F-4595-8D63-70B86FA2E0BD}" type="slidenum">
              <a:rPr lang="en-US" smtClean="0"/>
              <a:t>8</a:t>
            </a:fld>
            <a:endParaRPr lang="en-US"/>
          </a:p>
        </p:txBody>
      </p:sp>
      <p:sp>
        <p:nvSpPr>
          <p:cNvPr id="4" name="Textfeld 3"/>
          <p:cNvSpPr txBox="1"/>
          <p:nvPr/>
        </p:nvSpPr>
        <p:spPr>
          <a:xfrm>
            <a:off x="732347" y="1370099"/>
            <a:ext cx="10563181" cy="369332"/>
          </a:xfrm>
          <a:prstGeom prst="rect">
            <a:avLst/>
          </a:prstGeom>
          <a:noFill/>
        </p:spPr>
        <p:txBody>
          <a:bodyPr wrap="square" rtlCol="0">
            <a:spAutoFit/>
          </a:bodyPr>
          <a:lstStyle/>
          <a:p>
            <a:r>
              <a:rPr lang="de-DE" dirty="0"/>
              <a:t>Wie erwähnt, hat jeder Server 3 </a:t>
            </a:r>
            <a:r>
              <a:rPr lang="de-DE" b="1" dirty="0"/>
              <a:t>NIC</a:t>
            </a:r>
            <a:r>
              <a:rPr lang="de-DE" dirty="0"/>
              <a:t>-Ports und ein </a:t>
            </a:r>
            <a:r>
              <a:rPr lang="de-DE" b="1" dirty="0" err="1"/>
              <a:t>iLO</a:t>
            </a:r>
            <a:r>
              <a:rPr lang="de-DE" dirty="0"/>
              <a:t>-Port, daher ist jeder Server in 4 Netzwerks eingebunden:</a:t>
            </a:r>
          </a:p>
        </p:txBody>
      </p:sp>
      <p:sp>
        <p:nvSpPr>
          <p:cNvPr id="5" name="Textfeld 4"/>
          <p:cNvSpPr txBox="1"/>
          <p:nvPr/>
        </p:nvSpPr>
        <p:spPr>
          <a:xfrm>
            <a:off x="1713332" y="1810604"/>
            <a:ext cx="5614787" cy="4893647"/>
          </a:xfrm>
          <a:prstGeom prst="rect">
            <a:avLst/>
          </a:prstGeom>
          <a:noFill/>
        </p:spPr>
        <p:txBody>
          <a:bodyPr wrap="square" rtlCol="0">
            <a:spAutoFit/>
          </a:bodyPr>
          <a:lstStyle/>
          <a:p>
            <a:pPr marL="457200" indent="-457200">
              <a:buFont typeface="Wingdings" panose="05000000000000000000" pitchFamily="2" charset="2"/>
              <a:buChar char="Ø"/>
            </a:pPr>
            <a:r>
              <a:rPr lang="de-DE" sz="1600" b="1" dirty="0"/>
              <a:t>Back-end</a:t>
            </a:r>
            <a:r>
              <a:rPr lang="de-DE" sz="1600" dirty="0"/>
              <a:t> (Ring):</a:t>
            </a:r>
          </a:p>
          <a:p>
            <a:pPr marL="914400" lvl="1" indent="-288925">
              <a:lnSpc>
                <a:spcPct val="150000"/>
              </a:lnSpc>
              <a:buFont typeface="Arial" panose="020B0604020202020204" pitchFamily="34" charset="0"/>
              <a:buChar char="•"/>
            </a:pPr>
            <a:r>
              <a:rPr lang="en-US" sz="1600" dirty="0">
                <a:solidFill>
                  <a:schemeClr val="accent1">
                    <a:lumMod val="60000"/>
                    <a:lumOff val="40000"/>
                  </a:schemeClr>
                </a:solidFill>
              </a:rPr>
              <a:t>Domain:	</a:t>
            </a:r>
            <a:r>
              <a:rPr lang="en-US" sz="1600" dirty="0"/>
              <a:t>	test.com</a:t>
            </a:r>
          </a:p>
          <a:p>
            <a:pPr marL="914400" lvl="1" indent="-288925">
              <a:buFont typeface="Arial" panose="020B0604020202020204" pitchFamily="34" charset="0"/>
              <a:buChar char="•"/>
            </a:pPr>
            <a:r>
              <a:rPr lang="en-US" sz="1600" dirty="0">
                <a:solidFill>
                  <a:schemeClr val="accent1">
                    <a:lumMod val="60000"/>
                    <a:lumOff val="40000"/>
                  </a:schemeClr>
                </a:solidFill>
              </a:rPr>
              <a:t>IP:</a:t>
            </a:r>
            <a:r>
              <a:rPr lang="en-US" sz="1600" dirty="0"/>
              <a:t>		10.10.10.X</a:t>
            </a:r>
          </a:p>
          <a:p>
            <a:pPr marL="914400" lvl="1" indent="-288925">
              <a:buFont typeface="Arial" panose="020B0604020202020204" pitchFamily="34" charset="0"/>
              <a:buChar char="•"/>
            </a:pPr>
            <a:r>
              <a:rPr lang="en-US" sz="1600" dirty="0">
                <a:solidFill>
                  <a:schemeClr val="accent1">
                    <a:lumMod val="60000"/>
                    <a:lumOff val="40000"/>
                  </a:schemeClr>
                </a:solidFill>
              </a:rPr>
              <a:t>VLAN:</a:t>
            </a:r>
            <a:r>
              <a:rPr lang="en-US" sz="1600" dirty="0"/>
              <a:t>		1</a:t>
            </a:r>
          </a:p>
          <a:p>
            <a:pPr marL="447675" lvl="1" indent="-447675">
              <a:lnSpc>
                <a:spcPct val="150000"/>
              </a:lnSpc>
              <a:buFont typeface="Wingdings" panose="05000000000000000000" pitchFamily="2" charset="2"/>
              <a:buChar char="Ø"/>
            </a:pPr>
            <a:r>
              <a:rPr lang="de-DE" sz="1600" b="1" dirty="0"/>
              <a:t>Front-end</a:t>
            </a:r>
            <a:r>
              <a:rPr lang="de-DE" sz="1600" dirty="0"/>
              <a:t> (Data):</a:t>
            </a:r>
          </a:p>
          <a:p>
            <a:pPr marL="914400" lvl="1" indent="-288925">
              <a:lnSpc>
                <a:spcPct val="150000"/>
              </a:lnSpc>
              <a:buFont typeface="Arial" panose="020B0604020202020204" pitchFamily="34" charset="0"/>
              <a:buChar char="•"/>
            </a:pPr>
            <a:r>
              <a:rPr lang="en-US" sz="1600" dirty="0">
                <a:solidFill>
                  <a:schemeClr val="accent1">
                    <a:lumMod val="60000"/>
                    <a:lumOff val="40000"/>
                  </a:schemeClr>
                </a:solidFill>
              </a:rPr>
              <a:t>Domain:</a:t>
            </a:r>
            <a:r>
              <a:rPr lang="en-US" sz="1600" dirty="0">
                <a:solidFill>
                  <a:schemeClr val="accent1">
                    <a:lumMod val="60000"/>
                    <a:lumOff val="40000"/>
                  </a:schemeClr>
                </a:solidFill>
                <a:latin typeface="Consolas" panose="020B0609020204030204" pitchFamily="49" charset="0"/>
              </a:rPr>
              <a:t>	</a:t>
            </a:r>
            <a:r>
              <a:rPr lang="en-US" sz="1600" dirty="0">
                <a:latin typeface="Consolas" panose="020B0609020204030204" pitchFamily="49" charset="0"/>
              </a:rPr>
              <a:t>	</a:t>
            </a:r>
            <a:r>
              <a:rPr lang="en-US" sz="1600" dirty="0"/>
              <a:t>test.com</a:t>
            </a:r>
          </a:p>
          <a:p>
            <a:pPr marL="914400" lvl="1" indent="-288925">
              <a:buFont typeface="Arial" panose="020B0604020202020204" pitchFamily="34" charset="0"/>
              <a:buChar char="•"/>
            </a:pPr>
            <a:r>
              <a:rPr lang="en-US" sz="1600" dirty="0">
                <a:solidFill>
                  <a:schemeClr val="accent1">
                    <a:lumMod val="60000"/>
                    <a:lumOff val="40000"/>
                  </a:schemeClr>
                </a:solidFill>
              </a:rPr>
              <a:t>IP:</a:t>
            </a:r>
            <a:r>
              <a:rPr lang="en-US" sz="1600" dirty="0"/>
              <a:t>		10.10.10.X</a:t>
            </a:r>
          </a:p>
          <a:p>
            <a:pPr marL="914400" lvl="1" indent="-288925">
              <a:buFont typeface="Arial" panose="020B0604020202020204" pitchFamily="34" charset="0"/>
              <a:buChar char="•"/>
            </a:pPr>
            <a:r>
              <a:rPr lang="en-US" sz="1600" dirty="0">
                <a:solidFill>
                  <a:schemeClr val="accent1">
                    <a:lumMod val="60000"/>
                    <a:lumOff val="40000"/>
                  </a:schemeClr>
                </a:solidFill>
              </a:rPr>
              <a:t>VLAN:</a:t>
            </a:r>
            <a:r>
              <a:rPr lang="en-US" sz="1600" dirty="0"/>
              <a:t>		1</a:t>
            </a:r>
            <a:endParaRPr lang="de-DE" sz="1600" dirty="0"/>
          </a:p>
          <a:p>
            <a:pPr marL="447675" lvl="1" indent="-447675">
              <a:lnSpc>
                <a:spcPct val="150000"/>
              </a:lnSpc>
              <a:buFont typeface="Wingdings" panose="05000000000000000000" pitchFamily="2" charset="2"/>
              <a:buChar char="Ø"/>
            </a:pPr>
            <a:r>
              <a:rPr lang="de-DE" sz="1600" b="1" dirty="0"/>
              <a:t>Management</a:t>
            </a:r>
            <a:r>
              <a:rPr lang="de-DE" sz="1600" dirty="0"/>
              <a:t>:</a:t>
            </a:r>
          </a:p>
          <a:p>
            <a:pPr marL="914400" lvl="1" indent="-288925">
              <a:lnSpc>
                <a:spcPct val="150000"/>
              </a:lnSpc>
              <a:buFont typeface="Arial" panose="020B0604020202020204" pitchFamily="34" charset="0"/>
              <a:buChar char="•"/>
            </a:pPr>
            <a:r>
              <a:rPr lang="en-US" sz="1600" dirty="0">
                <a:solidFill>
                  <a:schemeClr val="accent1">
                    <a:lumMod val="60000"/>
                    <a:lumOff val="40000"/>
                  </a:schemeClr>
                </a:solidFill>
              </a:rPr>
              <a:t>Domain:</a:t>
            </a:r>
            <a:r>
              <a:rPr lang="en-US" sz="1600" dirty="0">
                <a:solidFill>
                  <a:schemeClr val="accent1">
                    <a:lumMod val="60000"/>
                    <a:lumOff val="40000"/>
                  </a:schemeClr>
                </a:solidFill>
                <a:latin typeface="Consolas" panose="020B0609020204030204" pitchFamily="49" charset="0"/>
              </a:rPr>
              <a:t>	</a:t>
            </a:r>
            <a:r>
              <a:rPr lang="en-US" sz="1600" dirty="0">
                <a:latin typeface="Consolas" panose="020B0609020204030204" pitchFamily="49" charset="0"/>
              </a:rPr>
              <a:t>	</a:t>
            </a:r>
            <a:r>
              <a:rPr lang="en-US" sz="1600" dirty="0"/>
              <a:t>test.com</a:t>
            </a:r>
          </a:p>
          <a:p>
            <a:pPr marL="914400" lvl="1" indent="-288925">
              <a:buFont typeface="Arial" panose="020B0604020202020204" pitchFamily="34" charset="0"/>
              <a:buChar char="•"/>
            </a:pPr>
            <a:r>
              <a:rPr lang="en-US" sz="1600" dirty="0">
                <a:solidFill>
                  <a:schemeClr val="accent1">
                    <a:lumMod val="60000"/>
                    <a:lumOff val="40000"/>
                  </a:schemeClr>
                </a:solidFill>
              </a:rPr>
              <a:t>IP:</a:t>
            </a:r>
            <a:r>
              <a:rPr lang="en-US" sz="1600" dirty="0"/>
              <a:t>		10.10.10.X</a:t>
            </a:r>
          </a:p>
          <a:p>
            <a:pPr marL="914400" lvl="1" indent="-288925">
              <a:buFont typeface="Arial" panose="020B0604020202020204" pitchFamily="34" charset="0"/>
              <a:buChar char="•"/>
            </a:pPr>
            <a:r>
              <a:rPr lang="en-US" sz="1600" dirty="0">
                <a:solidFill>
                  <a:schemeClr val="accent1">
                    <a:lumMod val="60000"/>
                    <a:lumOff val="40000"/>
                  </a:schemeClr>
                </a:solidFill>
              </a:rPr>
              <a:t>VLAN:</a:t>
            </a:r>
            <a:r>
              <a:rPr lang="en-US" sz="1600" dirty="0"/>
              <a:t>		1</a:t>
            </a:r>
            <a:endParaRPr lang="de-DE" sz="1600" dirty="0"/>
          </a:p>
          <a:p>
            <a:pPr marL="447675" lvl="1" indent="-447675">
              <a:lnSpc>
                <a:spcPct val="150000"/>
              </a:lnSpc>
              <a:buFont typeface="Wingdings" panose="05000000000000000000" pitchFamily="2" charset="2"/>
              <a:buChar char="Ø"/>
            </a:pPr>
            <a:r>
              <a:rPr lang="de-DE" sz="1600" b="1" dirty="0" err="1"/>
              <a:t>iLO</a:t>
            </a:r>
            <a:r>
              <a:rPr lang="de-DE" sz="1600" dirty="0"/>
              <a:t>:</a:t>
            </a:r>
          </a:p>
          <a:p>
            <a:pPr marL="914400" lvl="1" indent="-288925">
              <a:lnSpc>
                <a:spcPct val="150000"/>
              </a:lnSpc>
              <a:buFont typeface="Arial" panose="020B0604020202020204" pitchFamily="34" charset="0"/>
              <a:buChar char="•"/>
            </a:pPr>
            <a:r>
              <a:rPr lang="en-US" sz="1600" dirty="0">
                <a:solidFill>
                  <a:schemeClr val="accent1">
                    <a:lumMod val="60000"/>
                    <a:lumOff val="40000"/>
                  </a:schemeClr>
                </a:solidFill>
              </a:rPr>
              <a:t>Domain:</a:t>
            </a:r>
            <a:r>
              <a:rPr lang="en-US" sz="1600" dirty="0">
                <a:solidFill>
                  <a:schemeClr val="accent1">
                    <a:lumMod val="60000"/>
                    <a:lumOff val="40000"/>
                  </a:schemeClr>
                </a:solidFill>
                <a:latin typeface="Consolas" panose="020B0609020204030204" pitchFamily="49" charset="0"/>
              </a:rPr>
              <a:t>	</a:t>
            </a:r>
            <a:r>
              <a:rPr lang="en-US" sz="1600" dirty="0">
                <a:latin typeface="Consolas" panose="020B0609020204030204" pitchFamily="49" charset="0"/>
              </a:rPr>
              <a:t>	</a:t>
            </a:r>
            <a:r>
              <a:rPr lang="en-US" sz="1600" dirty="0"/>
              <a:t>test.com</a:t>
            </a:r>
          </a:p>
          <a:p>
            <a:pPr marL="914400" lvl="1" indent="-288925">
              <a:buFont typeface="Arial" panose="020B0604020202020204" pitchFamily="34" charset="0"/>
              <a:buChar char="•"/>
            </a:pPr>
            <a:r>
              <a:rPr lang="en-US" sz="1600" dirty="0">
                <a:solidFill>
                  <a:schemeClr val="accent1">
                    <a:lumMod val="60000"/>
                    <a:lumOff val="40000"/>
                  </a:schemeClr>
                </a:solidFill>
              </a:rPr>
              <a:t>IP:</a:t>
            </a:r>
            <a:r>
              <a:rPr lang="en-US" sz="1600" dirty="0"/>
              <a:t>		10.10.10.X</a:t>
            </a:r>
            <a:endParaRPr lang="de-DE" sz="1600" dirty="0"/>
          </a:p>
          <a:p>
            <a:pPr marL="914400" lvl="1" indent="-288925">
              <a:buFont typeface="Arial" panose="020B0604020202020204" pitchFamily="34" charset="0"/>
              <a:buChar char="•"/>
            </a:pPr>
            <a:r>
              <a:rPr lang="en-US" sz="1600" dirty="0">
                <a:solidFill>
                  <a:schemeClr val="accent1">
                    <a:lumMod val="60000"/>
                    <a:lumOff val="40000"/>
                  </a:schemeClr>
                </a:solidFill>
              </a:rPr>
              <a:t>VLAN:</a:t>
            </a:r>
            <a:r>
              <a:rPr lang="en-US" sz="1600" dirty="0"/>
              <a:t>		1</a:t>
            </a:r>
            <a:endParaRPr lang="de-DE" sz="1600" dirty="0"/>
          </a:p>
        </p:txBody>
      </p:sp>
      <p:sp>
        <p:nvSpPr>
          <p:cNvPr id="6" name="TextBox 9">
            <a:extLst>
              <a:ext uri="{FF2B5EF4-FFF2-40B4-BE49-F238E27FC236}">
                <a16:creationId xmlns:a16="http://schemas.microsoft.com/office/drawing/2014/main" id="{8B3AFD33-BEDE-B7E7-F4AA-3A46DC4982DC}"/>
              </a:ext>
            </a:extLst>
          </p:cNvPr>
          <p:cNvSpPr txBox="1"/>
          <p:nvPr/>
        </p:nvSpPr>
        <p:spPr>
          <a:xfrm>
            <a:off x="732348" y="529485"/>
            <a:ext cx="10761784" cy="769441"/>
          </a:xfrm>
          <a:prstGeom prst="rect">
            <a:avLst/>
          </a:prstGeom>
          <a:noFill/>
          <a:effectLst>
            <a:outerShdw blurRad="50800" dist="38100" dir="2700000" algn="tl" rotWithShape="0">
              <a:prstClr val="black">
                <a:alpha val="40000"/>
              </a:prstClr>
            </a:outerShdw>
          </a:effectLst>
        </p:spPr>
        <p:txBody>
          <a:bodyPr wrap="square" rtlCol="0">
            <a:spAutoFit/>
          </a:bodyPr>
          <a:lstStyle/>
          <a:p>
            <a:pPr>
              <a:defRPr/>
            </a:pPr>
            <a:r>
              <a:rPr lang="de-DE" sz="4400" dirty="0">
                <a:solidFill>
                  <a:srgbClr val="8A0000"/>
                </a:solidFill>
                <a:latin typeface="Corbel" panose="020B0503020204020204" pitchFamily="34" charset="0"/>
                <a:ea typeface="Inconsolata SemiExpanded Light" panose="00000509000000000000" pitchFamily="49" charset="0"/>
                <a:cs typeface="72 Monospace" panose="020B0509030603020204" pitchFamily="49" charset="0"/>
              </a:rPr>
              <a:t>Netzwerke</a:t>
            </a:r>
          </a:p>
        </p:txBody>
      </p:sp>
    </p:spTree>
    <p:extLst>
      <p:ext uri="{BB962C8B-B14F-4D97-AF65-F5344CB8AC3E}">
        <p14:creationId xmlns:p14="http://schemas.microsoft.com/office/powerpoint/2010/main" val="71568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AE66-2B50-967D-2FF7-E9AA06C6A34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62FED-9AC7-095D-05AA-F6ABD8B597AB}"/>
              </a:ext>
            </a:extLst>
          </p:cNvPr>
          <p:cNvSpPr>
            <a:spLocks noGrp="1"/>
          </p:cNvSpPr>
          <p:nvPr>
            <p:ph type="sldNum" sz="quarter" idx="12"/>
          </p:nvPr>
        </p:nvSpPr>
        <p:spPr/>
        <p:txBody>
          <a:bodyPr/>
          <a:lstStyle/>
          <a:p>
            <a:fld id="{9EE4AB8A-B43F-4595-8D63-70B86FA2E0BD}" type="slidenum">
              <a:rPr lang="en-US" smtClean="0"/>
              <a:t>9</a:t>
            </a:fld>
            <a:endParaRPr lang="en-US"/>
          </a:p>
        </p:txBody>
      </p:sp>
      <p:sp>
        <p:nvSpPr>
          <p:cNvPr id="6" name="TextBox 9">
            <a:extLst>
              <a:ext uri="{FF2B5EF4-FFF2-40B4-BE49-F238E27FC236}">
                <a16:creationId xmlns:a16="http://schemas.microsoft.com/office/drawing/2014/main" id="{A33C96CC-BBCF-4EB2-F18B-6D171ED15ABD}"/>
              </a:ext>
            </a:extLst>
          </p:cNvPr>
          <p:cNvSpPr txBox="1"/>
          <p:nvPr/>
        </p:nvSpPr>
        <p:spPr>
          <a:xfrm>
            <a:off x="732348" y="529485"/>
            <a:ext cx="10761784" cy="769441"/>
          </a:xfrm>
          <a:prstGeom prst="rect">
            <a:avLst/>
          </a:prstGeom>
          <a:noFill/>
          <a:effectLst>
            <a:outerShdw blurRad="50800" dist="38100" dir="2700000" algn="tl" rotWithShape="0">
              <a:prstClr val="black">
                <a:alpha val="40000"/>
              </a:prstClr>
            </a:outerShdw>
          </a:effectLst>
        </p:spPr>
        <p:txBody>
          <a:bodyPr wrap="square" rtlCol="0">
            <a:spAutoFit/>
          </a:bodyPr>
          <a:lstStyle/>
          <a:p>
            <a:pPr>
              <a:defRPr/>
            </a:pPr>
            <a:r>
              <a:rPr lang="de-DE" sz="4400" dirty="0">
                <a:solidFill>
                  <a:srgbClr val="8A0000"/>
                </a:solidFill>
                <a:latin typeface="Century Gothic" panose="020B0502020202020204" pitchFamily="34" charset="0"/>
                <a:ea typeface="Inconsolata SemiExpanded Light" panose="00000509000000000000" pitchFamily="49" charset="0"/>
                <a:cs typeface="72 Monospace" panose="020B0509030603020204" pitchFamily="49" charset="0"/>
              </a:rPr>
              <a:t>1: </a:t>
            </a:r>
            <a:r>
              <a:rPr lang="de-DE" sz="4400" dirty="0">
                <a:solidFill>
                  <a:srgbClr val="8A0000"/>
                </a:solidFill>
                <a:latin typeface="Corbel" panose="020B0503020204020204" pitchFamily="34" charset="0"/>
                <a:ea typeface="Inconsolata SemiExpanded Light" panose="00000509000000000000" pitchFamily="49" charset="0"/>
                <a:cs typeface="72 Monospace" panose="020B0509030603020204" pitchFamily="49" charset="0"/>
              </a:rPr>
              <a:t>Management Netzwerk:</a:t>
            </a:r>
          </a:p>
        </p:txBody>
      </p:sp>
      <p:graphicFrame>
        <p:nvGraphicFramePr>
          <p:cNvPr id="15" name="Tabelle 14"/>
          <p:cNvGraphicFramePr>
            <a:graphicFrameLocks noGrp="1"/>
          </p:cNvGraphicFramePr>
          <p:nvPr>
            <p:extLst>
              <p:ext uri="{D42A27DB-BD31-4B8C-83A1-F6EECF244321}">
                <p14:modId xmlns:p14="http://schemas.microsoft.com/office/powerpoint/2010/main" val="3741549275"/>
              </p:ext>
            </p:extLst>
          </p:nvPr>
        </p:nvGraphicFramePr>
        <p:xfrm>
          <a:off x="1475884" y="1483865"/>
          <a:ext cx="9612780" cy="4872485"/>
        </p:xfrm>
        <a:graphic>
          <a:graphicData uri="http://schemas.openxmlformats.org/drawingml/2006/table">
            <a:tbl>
              <a:tblPr firstRow="1" firstCol="1" bandRow="1"/>
              <a:tblGrid>
                <a:gridCol w="886922">
                  <a:extLst>
                    <a:ext uri="{9D8B030D-6E8A-4147-A177-3AD203B41FA5}">
                      <a16:colId xmlns:a16="http://schemas.microsoft.com/office/drawing/2014/main" val="2639642901"/>
                    </a:ext>
                  </a:extLst>
                </a:gridCol>
                <a:gridCol w="405231">
                  <a:extLst>
                    <a:ext uri="{9D8B030D-6E8A-4147-A177-3AD203B41FA5}">
                      <a16:colId xmlns:a16="http://schemas.microsoft.com/office/drawing/2014/main" val="1305523000"/>
                    </a:ext>
                  </a:extLst>
                </a:gridCol>
                <a:gridCol w="2486672">
                  <a:extLst>
                    <a:ext uri="{9D8B030D-6E8A-4147-A177-3AD203B41FA5}">
                      <a16:colId xmlns:a16="http://schemas.microsoft.com/office/drawing/2014/main" val="629096570"/>
                    </a:ext>
                  </a:extLst>
                </a:gridCol>
                <a:gridCol w="1307468">
                  <a:extLst>
                    <a:ext uri="{9D8B030D-6E8A-4147-A177-3AD203B41FA5}">
                      <a16:colId xmlns:a16="http://schemas.microsoft.com/office/drawing/2014/main" val="429773348"/>
                    </a:ext>
                  </a:extLst>
                </a:gridCol>
                <a:gridCol w="1307468">
                  <a:extLst>
                    <a:ext uri="{9D8B030D-6E8A-4147-A177-3AD203B41FA5}">
                      <a16:colId xmlns:a16="http://schemas.microsoft.com/office/drawing/2014/main" val="4195164528"/>
                    </a:ext>
                  </a:extLst>
                </a:gridCol>
                <a:gridCol w="1601234">
                  <a:extLst>
                    <a:ext uri="{9D8B030D-6E8A-4147-A177-3AD203B41FA5}">
                      <a16:colId xmlns:a16="http://schemas.microsoft.com/office/drawing/2014/main" val="2137132646"/>
                    </a:ext>
                  </a:extLst>
                </a:gridCol>
                <a:gridCol w="1617785">
                  <a:extLst>
                    <a:ext uri="{9D8B030D-6E8A-4147-A177-3AD203B41FA5}">
                      <a16:colId xmlns:a16="http://schemas.microsoft.com/office/drawing/2014/main" val="372499054"/>
                    </a:ext>
                  </a:extLst>
                </a:gridCol>
              </a:tblGrid>
              <a:tr h="393290">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Portname in </a:t>
                      </a:r>
                      <a:endParaRPr lang="de-DE"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ctr">
                        <a:lnSpc>
                          <a:spcPct val="107000"/>
                        </a:lnSpc>
                        <a:spcAft>
                          <a:spcPts val="0"/>
                        </a:spcAft>
                      </a:pPr>
                      <a:r>
                        <a:rPr lang="de-DE" sz="11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CMDB</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FQDN</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IP-Adresse</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Speed</a:t>
                      </a:r>
                      <a:b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kumimoji="0" lang="de-DE" sz="1100" b="1" i="0" u="none" strike="noStrike" kern="1200" cap="none" spc="0" normalizeH="0" baseline="0" noProof="0" dirty="0">
                          <a:ln>
                            <a:noFill/>
                          </a:ln>
                          <a:solidFill>
                            <a:srgbClr val="540000"/>
                          </a:solidFill>
                          <a:effectLst/>
                          <a:uLnTx/>
                          <a:uFillTx/>
                          <a:latin typeface="Calibri" panose="020F0502020204030204" pitchFamily="34" charset="0"/>
                          <a:ea typeface="Times New Roman" panose="02020603050405020304" pitchFamily="18" charset="0"/>
                          <a:cs typeface="Calibri" panose="020F0502020204030204" pitchFamily="34" charset="0"/>
                        </a:rPr>
                        <a:t>[</a:t>
                      </a:r>
                      <a:r>
                        <a:rPr kumimoji="0" lang="de-DE" sz="1100" b="0" i="0" u="none" strike="noStrike" kern="1200" cap="none" spc="0" normalizeH="0" baseline="0" noProof="0" dirty="0">
                          <a:ln>
                            <a:noFill/>
                          </a:ln>
                          <a:solidFill>
                            <a:srgbClr val="C00000"/>
                          </a:solidFill>
                          <a:effectLst/>
                          <a:uLnTx/>
                          <a:uFillTx/>
                          <a:latin typeface="Calibri" panose="020F0502020204030204" pitchFamily="34" charset="0"/>
                          <a:ea typeface="Times New Roman" panose="02020603050405020304" pitchFamily="18" charset="0"/>
                          <a:cs typeface="Calibri" panose="020F0502020204030204" pitchFamily="34" charset="0"/>
                        </a:rPr>
                        <a:t>bond</a:t>
                      </a:r>
                      <a:r>
                        <a:rPr kumimoji="0" lang="de-DE" sz="1100" b="1" i="0" u="none" strike="noStrike" kern="1200" cap="none" spc="0" normalizeH="0" baseline="0" noProof="0" dirty="0">
                          <a:ln>
                            <a:noFill/>
                          </a:ln>
                          <a:solidFill>
                            <a:srgbClr val="C00000"/>
                          </a:solidFill>
                          <a:effectLst/>
                          <a:uLnTx/>
                          <a:uFillTx/>
                          <a:latin typeface="Calibri" panose="020F0502020204030204" pitchFamily="34" charset="0"/>
                          <a:ea typeface="Times New Roman" panose="02020603050405020304" pitchFamily="18" charset="0"/>
                          <a:cs typeface="Calibri" panose="020F0502020204030204" pitchFamily="34" charset="0"/>
                        </a:rPr>
                        <a:t>X</a:t>
                      </a:r>
                      <a:r>
                        <a:rPr kumimoji="0" lang="de-DE" sz="1100" b="1" i="0" u="none" strike="noStrike" kern="1200" cap="none" spc="0" normalizeH="0" baseline="0" noProof="0" dirty="0">
                          <a:ln>
                            <a:noFill/>
                          </a:ln>
                          <a:solidFill>
                            <a:srgbClr val="540000"/>
                          </a:solidFill>
                          <a:effectLst/>
                          <a:uLnTx/>
                          <a:uFillTx/>
                          <a:latin typeface="Calibri" panose="020F0502020204030204" pitchFamily="34" charset="0"/>
                          <a:ea typeface="Times New Roman" panose="02020603050405020304" pitchFamily="18" charset="0"/>
                          <a:cs typeface="Calibri" panose="020F0502020204030204" pitchFamily="34" charset="0"/>
                        </a:rPr>
                        <a:t>]</a:t>
                      </a:r>
                      <a:endParaRPr kumimoji="0" lang="de-DE"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Portname in </a:t>
                      </a:r>
                      <a:r>
                        <a:rPr lang="de-DE"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Checkmk</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de-DE"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Verbindungsmodus</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extLst>
                  <a:ext uri="{0D108BD9-81ED-4DB2-BD59-A6C34878D82A}">
                    <a16:rowId xmlns:a16="http://schemas.microsoft.com/office/drawing/2014/main" val="3438024069"/>
                  </a:ext>
                </a:extLst>
              </a:tr>
              <a:tr h="298613">
                <a:tc rowSpan="12">
                  <a:txBody>
                    <a:bodyPr/>
                    <a:lstStyle/>
                    <a:p>
                      <a:pPr algn="ctr">
                        <a:lnSpc>
                          <a:spcPct val="107000"/>
                        </a:lnSpc>
                        <a:spcAft>
                          <a:spcPts val="0"/>
                        </a:spcAft>
                      </a:pPr>
                      <a:r>
                        <a:rPr lang="en-US"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Physisch</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Active or Passive</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1780607"/>
                  </a:ext>
                </a:extLst>
              </a:tr>
              <a:tr h="298613">
                <a:tc vMerge="1">
                  <a:txBody>
                    <a:bodyPr/>
                    <a:lstStyle/>
                    <a:p>
                      <a:endParaRPr lang="de-DE"/>
                    </a:p>
                  </a:txBody>
                  <a:tcPr/>
                </a:tc>
                <a:tc>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27347435"/>
                  </a:ext>
                </a:extLst>
              </a:tr>
              <a:tr h="298613">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79611162"/>
                  </a:ext>
                </a:extLst>
              </a:tr>
              <a:tr h="298613">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370047431"/>
                  </a:ext>
                </a:extLst>
              </a:tr>
              <a:tr h="298613">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949108687"/>
                  </a:ext>
                </a:extLst>
              </a:tr>
              <a:tr h="298613">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593859442"/>
                  </a:ext>
                </a:extLst>
              </a:tr>
              <a:tr h="298613">
                <a:tc vMerge="1">
                  <a:txBody>
                    <a:bodyPr/>
                    <a:lstStyle/>
                    <a:p>
                      <a:endParaRPr lang="de-DE"/>
                    </a:p>
                  </a:txBody>
                  <a:tcPr/>
                </a:tc>
                <a:tc>
                  <a:txBody>
                    <a:bodyPr/>
                    <a:lstStyle/>
                    <a:p>
                      <a:pPr algn="ctr">
                        <a:lnSpc>
                          <a:spcPct val="107000"/>
                        </a:lnSpc>
                        <a:spcAft>
                          <a:spcPts val="0"/>
                        </a:spcAft>
                      </a:pPr>
                      <a:r>
                        <a:rPr lang="en-US" sz="1100">
                          <a:solidFill>
                            <a:srgbClr val="009242"/>
                          </a:solidFill>
                          <a:effectLst/>
                          <a:latin typeface="Calibri" panose="020F0502020204030204" pitchFamily="34" charset="0"/>
                          <a:ea typeface="Times New Roman" panose="02020603050405020304" pitchFamily="18" charset="0"/>
                          <a:cs typeface="Calibri" panose="020F0502020204030204" pitchFamily="34" charset="0"/>
                        </a:rPr>
                        <a:t>7</a:t>
                      </a:r>
                      <a:endParaRPr lang="de-DE" sz="140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249261091"/>
                  </a:ext>
                </a:extLst>
              </a:tr>
              <a:tr h="298613">
                <a:tc vMerge="1">
                  <a:txBody>
                    <a:bodyPr/>
                    <a:lstStyle/>
                    <a:p>
                      <a:endParaRPr lang="de-DE"/>
                    </a:p>
                  </a:txBody>
                  <a:tcPr/>
                </a:tc>
                <a:tc>
                  <a:txBody>
                    <a:bodyPr/>
                    <a:lstStyle/>
                    <a:p>
                      <a:pPr algn="ctr">
                        <a:lnSpc>
                          <a:spcPct val="107000"/>
                        </a:lnSpc>
                        <a:spcAft>
                          <a:spcPts val="0"/>
                        </a:spcAft>
                      </a:pPr>
                      <a:r>
                        <a:rPr lang="en-US" sz="1100">
                          <a:solidFill>
                            <a:srgbClr val="009242"/>
                          </a:solidFill>
                          <a:effectLst/>
                          <a:latin typeface="Calibri" panose="020F0502020204030204" pitchFamily="34" charset="0"/>
                          <a:ea typeface="Times New Roman" panose="02020603050405020304" pitchFamily="18" charset="0"/>
                          <a:cs typeface="Calibri" panose="020F0502020204030204" pitchFamily="34" charset="0"/>
                        </a:rPr>
                        <a:t>8</a:t>
                      </a:r>
                      <a:endParaRPr lang="de-DE" sz="140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011325040"/>
                  </a:ext>
                </a:extLst>
              </a:tr>
              <a:tr h="298613">
                <a:tc vMerge="1">
                  <a:txBody>
                    <a:bodyPr/>
                    <a:lstStyle/>
                    <a:p>
                      <a:endParaRPr lang="de-DE"/>
                    </a:p>
                  </a:txBody>
                  <a:tcPr/>
                </a:tc>
                <a:tc>
                  <a:txBody>
                    <a:bodyPr/>
                    <a:lstStyle/>
                    <a:p>
                      <a:pPr algn="ctr">
                        <a:lnSpc>
                          <a:spcPct val="107000"/>
                        </a:lnSpc>
                        <a:spcAft>
                          <a:spcPts val="0"/>
                        </a:spcAft>
                      </a:pPr>
                      <a:r>
                        <a:rPr lang="en-US" sz="1100">
                          <a:solidFill>
                            <a:srgbClr val="009242"/>
                          </a:solidFill>
                          <a:effectLst/>
                          <a:latin typeface="Calibri" panose="020F0502020204030204" pitchFamily="34" charset="0"/>
                          <a:ea typeface="Times New Roman" panose="02020603050405020304" pitchFamily="18" charset="0"/>
                          <a:cs typeface="Calibri" panose="020F0502020204030204" pitchFamily="34" charset="0"/>
                        </a:rPr>
                        <a:t>9</a:t>
                      </a:r>
                      <a:endParaRPr lang="de-DE" sz="140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580786817"/>
                  </a:ext>
                </a:extLst>
              </a:tr>
              <a:tr h="298613">
                <a:tc vMerge="1">
                  <a:txBody>
                    <a:bodyPr/>
                    <a:lstStyle/>
                    <a:p>
                      <a:endParaRPr lang="de-DE"/>
                    </a:p>
                  </a:txBody>
                  <a:tcPr/>
                </a:tc>
                <a:tc>
                  <a:txBody>
                    <a:bodyPr/>
                    <a:lstStyle/>
                    <a:p>
                      <a:pPr algn="ctr">
                        <a:lnSpc>
                          <a:spcPct val="107000"/>
                        </a:lnSpc>
                        <a:spcAft>
                          <a:spcPts val="0"/>
                        </a:spcAft>
                      </a:pPr>
                      <a:r>
                        <a:rPr lang="en-US" sz="1100">
                          <a:solidFill>
                            <a:srgbClr val="009242"/>
                          </a:solidFill>
                          <a:effectLst/>
                          <a:latin typeface="Calibri" panose="020F0502020204030204" pitchFamily="34" charset="0"/>
                          <a:ea typeface="Times New Roman" panose="02020603050405020304" pitchFamily="18" charset="0"/>
                          <a:cs typeface="Calibri" panose="020F0502020204030204" pitchFamily="34" charset="0"/>
                        </a:rPr>
                        <a:t>10</a:t>
                      </a:r>
                      <a:endParaRPr lang="de-DE" sz="140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566949704"/>
                  </a:ext>
                </a:extLst>
              </a:tr>
              <a:tr h="298613">
                <a:tc vMerge="1">
                  <a:txBody>
                    <a:bodyPr/>
                    <a:lstStyle/>
                    <a:p>
                      <a:endParaRPr lang="de-DE"/>
                    </a:p>
                  </a:txBody>
                  <a:tcPr/>
                </a:tc>
                <a:tc>
                  <a:txBody>
                    <a:bodyPr/>
                    <a:lstStyle/>
                    <a:p>
                      <a:pPr algn="ctr">
                        <a:lnSpc>
                          <a:spcPct val="107000"/>
                        </a:lnSpc>
                        <a:spcAft>
                          <a:spcPts val="0"/>
                        </a:spcAft>
                      </a:pPr>
                      <a:r>
                        <a:rPr lang="en-US" sz="1100">
                          <a:solidFill>
                            <a:srgbClr val="009242"/>
                          </a:solidFill>
                          <a:effectLst/>
                          <a:latin typeface="Calibri" panose="020F0502020204030204" pitchFamily="34" charset="0"/>
                          <a:ea typeface="Times New Roman" panose="02020603050405020304" pitchFamily="18" charset="0"/>
                          <a:cs typeface="Calibri" panose="020F0502020204030204" pitchFamily="34" charset="0"/>
                        </a:rPr>
                        <a:t>11</a:t>
                      </a:r>
                      <a:endParaRPr lang="de-DE" sz="140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711261932"/>
                  </a:ext>
                </a:extLst>
              </a:tr>
              <a:tr h="298613">
                <a:tc vMerge="1">
                  <a:txBody>
                    <a:bodyPr/>
                    <a:lstStyle/>
                    <a:p>
                      <a:endParaRPr lang="de-DE"/>
                    </a:p>
                  </a:txBody>
                  <a:tcPr/>
                </a:tc>
                <a:tc>
                  <a:txBody>
                    <a:bodyPr/>
                    <a:lstStyle/>
                    <a:p>
                      <a:pPr algn="ctr">
                        <a:lnSpc>
                          <a:spcPct val="107000"/>
                        </a:lnSpc>
                        <a:spcAft>
                          <a:spcPts val="0"/>
                        </a:spcAft>
                      </a:pPr>
                      <a:r>
                        <a:rPr lang="en-US" sz="1100">
                          <a:solidFill>
                            <a:srgbClr val="009242"/>
                          </a:solidFill>
                          <a:effectLst/>
                          <a:latin typeface="Calibri" panose="020F0502020204030204" pitchFamily="34" charset="0"/>
                          <a:ea typeface="Times New Roman" panose="02020603050405020304" pitchFamily="18" charset="0"/>
                          <a:cs typeface="Calibri" panose="020F0502020204030204" pitchFamily="34" charset="0"/>
                        </a:rPr>
                        <a:t>12</a:t>
                      </a:r>
                      <a:endParaRPr lang="de-DE" sz="140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solidFill>
                          <a:srgbClr val="009242"/>
                        </a:solidFill>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92571575"/>
                  </a:ext>
                </a:extLst>
              </a:tr>
              <a:tr h="298613">
                <a:tc rowSpan="3">
                  <a:txBody>
                    <a:bodyPr/>
                    <a:lstStyle/>
                    <a:p>
                      <a:pPr algn="ctr">
                        <a:lnSpc>
                          <a:spcPct val="107000"/>
                        </a:lnSpc>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Virtuell</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DEDED"/>
                    </a:solidFill>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3" gridSpan="3">
                  <a:txBody>
                    <a:bodyPr/>
                    <a:lstStyle/>
                    <a:p>
                      <a:pPr algn="ctr">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D9D9"/>
                    </a:solidFill>
                  </a:tcPr>
                </a:tc>
                <a:tc rowSpan="3" hMerge="1">
                  <a:txBody>
                    <a:bodyPr/>
                    <a:lstStyle/>
                    <a:p>
                      <a:endParaRPr lang="de-DE"/>
                    </a:p>
                  </a:txBody>
                  <a:tcPr/>
                </a:tc>
                <a:tc rowSpan="3" hMerge="1">
                  <a:txBody>
                    <a:bodyPr/>
                    <a:lstStyle/>
                    <a:p>
                      <a:endParaRPr lang="de-DE"/>
                    </a:p>
                  </a:txBody>
                  <a:tcPr/>
                </a:tc>
                <a:extLst>
                  <a:ext uri="{0D108BD9-81ED-4DB2-BD59-A6C34878D82A}">
                    <a16:rowId xmlns:a16="http://schemas.microsoft.com/office/drawing/2014/main" val="36549863"/>
                  </a:ext>
                </a:extLst>
              </a:tr>
              <a:tr h="298613">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gridSpan="3" vMerge="1">
                  <a:txBody>
                    <a:bodyPr/>
                    <a:lstStyle/>
                    <a:p>
                      <a:endParaRPr lang="de-DE"/>
                    </a:p>
                  </a:txBody>
                  <a:tcPr/>
                </a:tc>
                <a:tc hMerge="1" vMerge="1">
                  <a:txBody>
                    <a:bodyPr/>
                    <a:lstStyle/>
                    <a:p>
                      <a:endParaRPr lang="de-DE"/>
                    </a:p>
                  </a:txBody>
                  <a:tcPr/>
                </a:tc>
                <a:tc hMerge="1" vMerge="1">
                  <a:txBody>
                    <a:bodyPr/>
                    <a:lstStyle/>
                    <a:p>
                      <a:endParaRPr lang="de-DE"/>
                    </a:p>
                  </a:txBody>
                  <a:tcPr/>
                </a:tc>
                <a:extLst>
                  <a:ext uri="{0D108BD9-81ED-4DB2-BD59-A6C34878D82A}">
                    <a16:rowId xmlns:a16="http://schemas.microsoft.com/office/drawing/2014/main" val="1280116481"/>
                  </a:ext>
                </a:extLst>
              </a:tr>
              <a:tr h="298613">
                <a:tc vMerge="1">
                  <a:txBody>
                    <a:bodyPr/>
                    <a:lstStyle/>
                    <a:p>
                      <a:endParaRPr lang="de-DE"/>
                    </a:p>
                  </a:txBody>
                  <a:tcPr/>
                </a:tc>
                <a:tc>
                  <a:txBody>
                    <a:bodyPr/>
                    <a:lstStyle/>
                    <a:p>
                      <a:pPr algn="ctr">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1622" marR="61622"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gridSpan="3" vMerge="1">
                  <a:txBody>
                    <a:bodyPr/>
                    <a:lstStyle/>
                    <a:p>
                      <a:endParaRPr lang="de-DE"/>
                    </a:p>
                  </a:txBody>
                  <a:tcPr/>
                </a:tc>
                <a:tc hMerge="1" vMerge="1">
                  <a:txBody>
                    <a:bodyPr/>
                    <a:lstStyle/>
                    <a:p>
                      <a:endParaRPr lang="de-DE"/>
                    </a:p>
                  </a:txBody>
                  <a:tcPr/>
                </a:tc>
                <a:tc hMerge="1" vMerge="1">
                  <a:txBody>
                    <a:bodyPr/>
                    <a:lstStyle/>
                    <a:p>
                      <a:endParaRPr lang="de-DE"/>
                    </a:p>
                  </a:txBody>
                  <a:tcPr/>
                </a:tc>
                <a:extLst>
                  <a:ext uri="{0D108BD9-81ED-4DB2-BD59-A6C34878D82A}">
                    <a16:rowId xmlns:a16="http://schemas.microsoft.com/office/drawing/2014/main" val="1025914092"/>
                  </a:ext>
                </a:extLst>
              </a:tr>
            </a:tbl>
          </a:graphicData>
        </a:graphic>
      </p:graphicFrame>
    </p:spTree>
    <p:extLst>
      <p:ext uri="{BB962C8B-B14F-4D97-AF65-F5344CB8AC3E}">
        <p14:creationId xmlns:p14="http://schemas.microsoft.com/office/powerpoint/2010/main" val="3542917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1652</Words>
  <Application>Microsoft Office PowerPoint</Application>
  <PresentationFormat>Widescreen</PresentationFormat>
  <Paragraphs>365</Paragraphs>
  <Slides>26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(Textkörper)</vt:lpstr>
      <vt:lpstr>Calibri Light</vt:lpstr>
      <vt:lpstr>Century Gothic</vt:lpstr>
      <vt:lpstr>Consolas</vt:lpstr>
      <vt:lpstr>Corbel</vt:lpstr>
      <vt:lpstr>Inconsolata SemiExpanded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Payam Avar</dc:creator>
  <cp:lastModifiedBy>Payam Avarwand</cp:lastModifiedBy>
  <cp:revision>449</cp:revision>
  <dcterms:created xsi:type="dcterms:W3CDTF">2024-05-27T16:52:41Z</dcterms:created>
  <dcterms:modified xsi:type="dcterms:W3CDTF">2025-03-15T21:11:29Z</dcterms:modified>
</cp:coreProperties>
</file>