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C15340-3161-4ADA-B2AF-9EA7D2EF16D6}">
          <p14:sldIdLst>
            <p14:sldId id="256"/>
            <p14:sldId id="257"/>
            <p14:sldId id="258"/>
            <p14:sldId id="261"/>
            <p14:sldId id="260"/>
            <p14:sldId id="262"/>
            <p14:sldId id="264"/>
            <p14:sldId id="265"/>
            <p14:sldId id="266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D639-C94F-44F6-8697-F0B38FA26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A95E5-AF72-4A19-AB7F-5669A0FD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9EC8C-A10B-4067-81D5-7E03D5BF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D96-D3FB-43D1-8841-7678B6666855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45D97-A52D-4235-A12F-66461BC7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A21D3-D7A5-48D8-A803-A7825F1E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A211-5640-4577-9D40-71BA2D6F2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5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4EF8-4757-473F-B36F-F8399BB4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EFEEE-55B8-40C8-A87A-16B6E7FFA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B45E4-FED8-41CC-B097-9F8D888F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D96-D3FB-43D1-8841-7678B6666855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26B49-5112-41CF-9FE1-4E692301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661-9BFD-465A-83F5-6EBEFA03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A211-5640-4577-9D40-71BA2D6F2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2BC4C-FE46-43F9-B1AE-01CE6633A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6C405-F005-4347-B8F3-D2CE5DE1A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C54FA-947B-43AC-BD75-ED5FF565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D96-D3FB-43D1-8841-7678B6666855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EC8DA-4AC3-40BC-8DF4-AD3FF207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4F6F1-605B-4110-B746-7A6AA6F4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A211-5640-4577-9D40-71BA2D6F2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4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2907-444F-4DCE-B7B9-EFF2A69F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1E2EE-7D7A-40F0-809D-29A6613C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1B5FE-E938-47B9-B0EC-0437665A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D96-D3FB-43D1-8841-7678B6666855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339C8-1695-414B-8BE4-6BB9B13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B4E1C-434B-4DD6-8402-7CD474AC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A211-5640-4577-9D40-71BA2D6F2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7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037C-65AC-4A61-B3F8-1A602303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79D1C-DE73-4B07-A10B-2E56E6630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07839-F84E-46D6-9D75-BB33F68F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D96-D3FB-43D1-8841-7678B6666855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07DF0-032D-4F0E-925D-C2C47E11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6C6C6-EB7F-43C7-83FF-75EC319F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A211-5640-4577-9D40-71BA2D6F2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3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FB43-0CC3-4382-AC3D-648E4A38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9F787-200B-42FD-825C-AF3C8712A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084B6-D9B9-4C7C-A78E-C55E620D3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4F108-2B53-41C6-A49A-1F364AC6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D96-D3FB-43D1-8841-7678B6666855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4CD48-A40F-4C46-95C5-C8939280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55C1C-37E8-433C-82A9-1BD98DDB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A211-5640-4577-9D40-71BA2D6F2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2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4545-D206-46C4-BDF1-8A7CD619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023EE-9A50-4B28-A3BB-3F595A048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65EAA-6D27-4BA2-8475-FD3A63B58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AF4A3-E3E3-4B40-96D4-6E5213C2B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CEB31-D49C-4A8B-B76A-82ED24AFB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38390-06DC-45DF-89CD-8B138378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D96-D3FB-43D1-8841-7678B6666855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75CAF-5AC7-4CDA-94AC-375151DC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12954-DC44-4BA8-A4B3-2E5866BC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A211-5640-4577-9D40-71BA2D6F2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4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B70D-329B-405C-A382-904B8EF1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0F0B2-E07C-4854-B77E-609319BD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D96-D3FB-43D1-8841-7678B6666855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EF70A-F9C2-44CC-BC43-D750AC8B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1EE64-98E2-4431-9170-BACDDF6B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A211-5640-4577-9D40-71BA2D6F2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1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19CB50-144A-40B2-998B-ECBBC543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D96-D3FB-43D1-8841-7678B6666855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E0D9D-B284-4807-9B94-6DC28883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7E6E1-117D-4B9E-9D99-D1CDF92A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A211-5640-4577-9D40-71BA2D6F2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0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CBA1-93E1-4DF7-9379-36B2221E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3D59-00C4-448D-8DC0-C6621B2C0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6E6A5-0327-48A9-BEBE-6C61F27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C1F89-66E6-4133-AA8C-D1FD1BF5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D96-D3FB-43D1-8841-7678B6666855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2D33B-D878-4883-B692-9990940D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A0AC2-9749-409E-9C68-0E40E503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A211-5640-4577-9D40-71BA2D6F2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9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8413-B1AE-4F3E-9DD9-2EB80B9D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0F3770-6359-4434-8E22-DBBA9149D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E9861-B988-4F28-80A2-35106009E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65FAF-F7FB-45D8-A210-37CDFD1B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D96-D3FB-43D1-8841-7678B6666855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04D28-AE7B-4347-B048-57637004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DE9C9-F3CC-4B78-8C16-E78AA02F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A211-5640-4577-9D40-71BA2D6F2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4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EBA45-64D2-48C2-8E65-844646E7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5BC4C-5F39-4A16-95DD-C8F9681BC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83FA4-0D1B-4EB3-A87A-3124BBDCE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2D96-D3FB-43D1-8841-7678B6666855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9B4CB-3126-453D-A462-25329E3B3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145B-A7D9-41C3-977B-C34D18A6C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2A211-5640-4577-9D40-71BA2D6F2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6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SON" TargetMode="External"/><Relationship Id="rId2" Type="http://schemas.openxmlformats.org/officeDocument/2006/relationships/hyperlink" Target="https://en.wikipedia.org/wiki/X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son/json_java_example.htm" TargetMode="External"/><Relationship Id="rId2" Type="http://schemas.openxmlformats.org/officeDocument/2006/relationships/hyperlink" Target="https://code.google.com/archive/p/json-simple/download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217C-53E0-4EAA-AF8E-9AEE7277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5650" y="513842"/>
            <a:ext cx="6101918" cy="1024215"/>
          </a:xfrm>
        </p:spPr>
        <p:txBody>
          <a:bodyPr>
            <a:normAutofit/>
          </a:bodyPr>
          <a:lstStyle/>
          <a:p>
            <a:r>
              <a:rPr lang="en-US" sz="6600" b="1" spc="300" dirty="0">
                <a:latin typeface="Impact" panose="020B0806030902050204" pitchFamily="34" charset="0"/>
              </a:rPr>
              <a:t>Formatted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F3697-F411-4193-A553-A98AFC4A5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865" y="2318564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A good way to store or load data using file handling, is to formatting files in a way both machines and human can read data files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0EECB95-57E2-49F0-B5D4-FC643F6DAFB5}"/>
              </a:ext>
            </a:extLst>
          </p:cNvPr>
          <p:cNvSpPr/>
          <p:nvPr/>
        </p:nvSpPr>
        <p:spPr>
          <a:xfrm flipV="1">
            <a:off x="461639" y="2425096"/>
            <a:ext cx="204186" cy="1760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8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217C-53E0-4EAA-AF8E-9AEE7277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7" y="-133349"/>
            <a:ext cx="11134725" cy="2521882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Writing </a:t>
            </a:r>
            <a:r>
              <a:rPr lang="en-US" b="1" dirty="0">
                <a:solidFill>
                  <a:srgbClr val="FF0000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clean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code is just following a bunch of rules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1A87B-8210-4772-BE50-203885CF3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84" y="2484904"/>
            <a:ext cx="2395830" cy="3181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0BBDCBA-D362-4896-B8A5-1188286422D0}"/>
              </a:ext>
            </a:extLst>
          </p:cNvPr>
          <p:cNvSpPr txBox="1">
            <a:spLocks/>
          </p:cNvSpPr>
          <p:nvPr/>
        </p:nvSpPr>
        <p:spPr>
          <a:xfrm>
            <a:off x="4174330" y="5991225"/>
            <a:ext cx="4167188" cy="61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 completely aware of those rules please read this book</a:t>
            </a:r>
          </a:p>
        </p:txBody>
      </p:sp>
    </p:spTree>
    <p:extLst>
      <p:ext uri="{BB962C8B-B14F-4D97-AF65-F5344CB8AC3E}">
        <p14:creationId xmlns:p14="http://schemas.microsoft.com/office/powerpoint/2010/main" val="335767478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E0DF160A-D1A0-4E23-8EE6-026B573D9E90}"/>
              </a:ext>
            </a:extLst>
          </p:cNvPr>
          <p:cNvSpPr txBox="1">
            <a:spLocks/>
          </p:cNvSpPr>
          <p:nvPr/>
        </p:nvSpPr>
        <p:spPr>
          <a:xfrm>
            <a:off x="575569" y="119186"/>
            <a:ext cx="1104086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latin typeface="Impact" panose="020B0806030902050204" pitchFamily="34" charset="0"/>
              </a:rPr>
              <a:t>Most used file formats</a:t>
            </a:r>
            <a:br>
              <a:rPr lang="en-US" sz="6600" dirty="0">
                <a:latin typeface="Impact" panose="020B0806030902050204" pitchFamily="34" charset="0"/>
              </a:rPr>
            </a:br>
            <a:endParaRPr lang="en-US" sz="6600" dirty="0">
              <a:latin typeface="Impact" panose="020B0806030902050204" pitchFamily="34" charset="0"/>
            </a:endParaRPr>
          </a:p>
        </p:txBody>
      </p:sp>
      <p:sp>
        <p:nvSpPr>
          <p:cNvPr id="7" name="Title 4">
            <a:hlinkClick r:id="rId2"/>
            <a:extLst>
              <a:ext uri="{FF2B5EF4-FFF2-40B4-BE49-F238E27FC236}">
                <a16:creationId xmlns:a16="http://schemas.microsoft.com/office/drawing/2014/main" id="{FBB5C424-6B76-43D4-A3D5-0DB033A1BF9C}"/>
              </a:ext>
            </a:extLst>
          </p:cNvPr>
          <p:cNvSpPr txBox="1">
            <a:spLocks/>
          </p:cNvSpPr>
          <p:nvPr/>
        </p:nvSpPr>
        <p:spPr>
          <a:xfrm>
            <a:off x="7921842" y="2530927"/>
            <a:ext cx="3509639" cy="926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XML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886FB9-9CE7-4820-BE83-27642E4902DE}"/>
              </a:ext>
            </a:extLst>
          </p:cNvPr>
          <p:cNvSpPr/>
          <p:nvPr/>
        </p:nvSpPr>
        <p:spPr>
          <a:xfrm>
            <a:off x="1059402" y="3422531"/>
            <a:ext cx="3210758" cy="1857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JavaScript Object Notation is an open-standard file format that uses human-readable text to transmit data objects consisting of attribute-value pairs and array data types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76DCE8-0AF2-4C47-ADC3-3C6E7CE4AF44}"/>
              </a:ext>
            </a:extLst>
          </p:cNvPr>
          <p:cNvSpPr/>
          <p:nvPr/>
        </p:nvSpPr>
        <p:spPr>
          <a:xfrm>
            <a:off x="8143784" y="3429000"/>
            <a:ext cx="32107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Extensible Markup Language is a markup language that defines a set of rules for encoding documents in a format that is both human-readable and machine-readable.</a:t>
            </a:r>
          </a:p>
        </p:txBody>
      </p:sp>
      <p:sp>
        <p:nvSpPr>
          <p:cNvPr id="10" name="Title 4">
            <a:hlinkClick r:id="rId3"/>
            <a:extLst>
              <a:ext uri="{FF2B5EF4-FFF2-40B4-BE49-F238E27FC236}">
                <a16:creationId xmlns:a16="http://schemas.microsoft.com/office/drawing/2014/main" id="{677AAA64-6D9A-4A77-BDBE-265AAD716658}"/>
              </a:ext>
            </a:extLst>
          </p:cNvPr>
          <p:cNvSpPr txBox="1">
            <a:spLocks/>
          </p:cNvSpPr>
          <p:nvPr/>
        </p:nvSpPr>
        <p:spPr>
          <a:xfrm>
            <a:off x="686539" y="2530927"/>
            <a:ext cx="3509639" cy="926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050449265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87F3B8-FD36-4358-85B3-2E44C8331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569" y="1578101"/>
            <a:ext cx="2212018" cy="5657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rial Black" panose="020B0A04020102020204" pitchFamily="34" charset="0"/>
              </a:rPr>
              <a:t>JSON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E0DF160A-D1A0-4E23-8EE6-026B573D9E90}"/>
              </a:ext>
            </a:extLst>
          </p:cNvPr>
          <p:cNvSpPr txBox="1">
            <a:spLocks/>
          </p:cNvSpPr>
          <p:nvPr/>
        </p:nvSpPr>
        <p:spPr>
          <a:xfrm>
            <a:off x="575569" y="-1193800"/>
            <a:ext cx="1104086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latin typeface="Impact" panose="020B0806030902050204" pitchFamily="34" charset="0"/>
              </a:rPr>
              <a:t>E</a:t>
            </a:r>
            <a:r>
              <a:rPr lang="en-US" sz="6600" dirty="0">
                <a:solidFill>
                  <a:srgbClr val="FF0000"/>
                </a:solidFill>
                <a:latin typeface="Impact" panose="020B0806030902050204" pitchFamily="34" charset="0"/>
              </a:rPr>
              <a:t>x</a:t>
            </a:r>
            <a:r>
              <a:rPr lang="en-US" sz="6600" dirty="0">
                <a:latin typeface="Impact" panose="020B0806030902050204" pitchFamily="34" charset="0"/>
              </a:rPr>
              <a:t>amples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BB5C424-6B76-43D4-A3D5-0DB033A1BF9C}"/>
              </a:ext>
            </a:extLst>
          </p:cNvPr>
          <p:cNvSpPr txBox="1">
            <a:spLocks/>
          </p:cNvSpPr>
          <p:nvPr/>
        </p:nvSpPr>
        <p:spPr>
          <a:xfrm>
            <a:off x="7668827" y="1548318"/>
            <a:ext cx="2684016" cy="70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F0000"/>
                </a:solidFill>
                <a:latin typeface="Arial Black" panose="020B0A04020102020204" pitchFamily="34" charset="0"/>
              </a:rPr>
              <a:t>XML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76DCE8-0AF2-4C47-ADC3-3C6E7CE4AF44}"/>
              </a:ext>
            </a:extLst>
          </p:cNvPr>
          <p:cNvSpPr/>
          <p:nvPr/>
        </p:nvSpPr>
        <p:spPr>
          <a:xfrm>
            <a:off x="7248525" y="2551837"/>
            <a:ext cx="46906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&lt;note&gt;</a:t>
            </a:r>
            <a:br>
              <a:rPr lang="en-GB" dirty="0"/>
            </a:br>
            <a:r>
              <a:rPr lang="en-GB" dirty="0"/>
              <a:t>  </a:t>
            </a:r>
            <a:r>
              <a:rPr lang="en-GB" dirty="0">
                <a:solidFill>
                  <a:srgbClr val="FF0000"/>
                </a:solidFill>
              </a:rPr>
              <a:t>&lt;to&gt;</a:t>
            </a:r>
            <a:r>
              <a:rPr lang="en-GB" dirty="0" err="1"/>
              <a:t>Tove</a:t>
            </a:r>
            <a:r>
              <a:rPr lang="en-GB" dirty="0">
                <a:solidFill>
                  <a:srgbClr val="FF0000"/>
                </a:solidFill>
              </a:rPr>
              <a:t>&lt;/to&gt;</a:t>
            </a:r>
            <a:br>
              <a:rPr lang="en-GB" dirty="0"/>
            </a:br>
            <a:r>
              <a:rPr lang="en-GB" dirty="0"/>
              <a:t>  </a:t>
            </a:r>
            <a:r>
              <a:rPr lang="en-GB" dirty="0">
                <a:solidFill>
                  <a:srgbClr val="FF0000"/>
                </a:solidFill>
              </a:rPr>
              <a:t>&lt;from&gt;</a:t>
            </a:r>
            <a:r>
              <a:rPr lang="en-GB" dirty="0"/>
              <a:t>Jani</a:t>
            </a:r>
            <a:r>
              <a:rPr lang="en-GB" dirty="0">
                <a:solidFill>
                  <a:srgbClr val="FF0000"/>
                </a:solidFill>
              </a:rPr>
              <a:t>&lt;/from&gt;</a:t>
            </a:r>
            <a:br>
              <a:rPr lang="en-GB" dirty="0"/>
            </a:br>
            <a:r>
              <a:rPr lang="en-GB" dirty="0"/>
              <a:t>  </a:t>
            </a:r>
            <a:r>
              <a:rPr lang="en-GB" dirty="0">
                <a:solidFill>
                  <a:srgbClr val="FF0000"/>
                </a:solidFill>
              </a:rPr>
              <a:t>&lt;heading&gt;</a:t>
            </a:r>
            <a:r>
              <a:rPr lang="en-GB" dirty="0"/>
              <a:t>Reminder</a:t>
            </a:r>
            <a:r>
              <a:rPr lang="en-GB" dirty="0">
                <a:solidFill>
                  <a:srgbClr val="FF0000"/>
                </a:solidFill>
              </a:rPr>
              <a:t>&lt;/heading</a:t>
            </a:r>
            <a:r>
              <a:rPr lang="en-GB" dirty="0"/>
              <a:t>&gt;</a:t>
            </a:r>
            <a:br>
              <a:rPr lang="en-GB" dirty="0"/>
            </a:br>
            <a:r>
              <a:rPr lang="en-GB" dirty="0"/>
              <a:t>  </a:t>
            </a:r>
            <a:r>
              <a:rPr lang="en-GB" dirty="0">
                <a:solidFill>
                  <a:srgbClr val="FF0000"/>
                </a:solidFill>
              </a:rPr>
              <a:t>&lt;body&gt;</a:t>
            </a:r>
            <a:r>
              <a:rPr lang="en-GB" dirty="0"/>
              <a:t>Don't forget me this weekend!</a:t>
            </a:r>
            <a:r>
              <a:rPr lang="en-GB" dirty="0">
                <a:solidFill>
                  <a:srgbClr val="FF0000"/>
                </a:solidFill>
              </a:rPr>
              <a:t>&lt;/body&gt;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&lt;/note&gt;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81E54-9DA1-4EF0-8BBE-D85923A7D821}"/>
              </a:ext>
            </a:extLst>
          </p:cNvPr>
          <p:cNvSpPr/>
          <p:nvPr/>
        </p:nvSpPr>
        <p:spPr>
          <a:xfrm>
            <a:off x="1183690" y="2195834"/>
            <a:ext cx="2684016" cy="3693319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{</a:t>
            </a:r>
          </a:p>
          <a:p>
            <a:r>
              <a:rPr lang="en-GB" dirty="0"/>
              <a:t>  "id": 1,</a:t>
            </a:r>
          </a:p>
          <a:p>
            <a:r>
              <a:rPr lang="en-GB" dirty="0"/>
              <a:t>  "name": "Foo",</a:t>
            </a:r>
          </a:p>
          <a:p>
            <a:r>
              <a:rPr lang="en-GB" dirty="0"/>
              <a:t>  "price": 123,</a:t>
            </a:r>
          </a:p>
          <a:p>
            <a:r>
              <a:rPr lang="en-GB" dirty="0"/>
              <a:t>  "tags": </a:t>
            </a:r>
            <a:r>
              <a:rPr lang="en-GB" dirty="0">
                <a:solidFill>
                  <a:srgbClr val="FF0000"/>
                </a:solidFill>
              </a:rPr>
              <a:t>[</a:t>
            </a:r>
          </a:p>
          <a:p>
            <a:r>
              <a:rPr lang="en-GB" dirty="0"/>
              <a:t>    "Bar",</a:t>
            </a:r>
          </a:p>
          <a:p>
            <a:r>
              <a:rPr lang="en-GB" dirty="0"/>
              <a:t>    "Eek"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rgbClr val="FF0000"/>
                </a:solidFill>
              </a:rPr>
              <a:t>]</a:t>
            </a:r>
            <a:r>
              <a:rPr lang="en-GB" dirty="0"/>
              <a:t>,</a:t>
            </a:r>
          </a:p>
          <a:p>
            <a:r>
              <a:rPr lang="en-GB" dirty="0"/>
              <a:t>  "stock": </a:t>
            </a:r>
            <a:r>
              <a:rPr lang="en-GB" dirty="0">
                <a:solidFill>
                  <a:srgbClr val="FF0000"/>
                </a:solidFill>
              </a:rPr>
              <a:t>{</a:t>
            </a:r>
          </a:p>
          <a:p>
            <a:r>
              <a:rPr lang="en-GB" dirty="0"/>
              <a:t>    "warehouse": 300,</a:t>
            </a:r>
          </a:p>
          <a:p>
            <a:r>
              <a:rPr lang="en-GB" dirty="0"/>
              <a:t>    "retail": 20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rgbClr val="FF0000"/>
                </a:solidFill>
              </a:rPr>
              <a:t>}</a:t>
            </a:r>
          </a:p>
          <a:p>
            <a:r>
              <a:rPr lang="en-GB" dirty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332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E0DF160A-D1A0-4E23-8EE6-026B573D9E90}"/>
              </a:ext>
            </a:extLst>
          </p:cNvPr>
          <p:cNvSpPr txBox="1">
            <a:spLocks/>
          </p:cNvSpPr>
          <p:nvPr/>
        </p:nvSpPr>
        <p:spPr>
          <a:xfrm>
            <a:off x="333375" y="-514350"/>
            <a:ext cx="1104086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FF0000"/>
                </a:solidFill>
                <a:latin typeface="Impact" panose="020B0806030902050204" pitchFamily="34" charset="0"/>
              </a:rPr>
              <a:t>J</a:t>
            </a:r>
            <a:r>
              <a:rPr lang="en-US" sz="6600" dirty="0">
                <a:latin typeface="Impact" panose="020B0806030902050204" pitchFamily="34" charset="0"/>
              </a:rPr>
              <a:t>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5E81DF-D5E3-43BD-9A4F-33BBB0D5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214" y="1041400"/>
            <a:ext cx="11525250" cy="23876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doesn’t have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any premade json utility library by default.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You should either create such utility by yourself or use an external library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00398-84CE-45C0-B08C-BAFDCA919CC9}"/>
              </a:ext>
            </a:extLst>
          </p:cNvPr>
          <p:cNvSpPr/>
          <p:nvPr/>
        </p:nvSpPr>
        <p:spPr>
          <a:xfrm flipV="1">
            <a:off x="388121" y="2059177"/>
            <a:ext cx="204186" cy="1760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AADF6CF-3583-4676-87C4-79C324257EEF}"/>
              </a:ext>
            </a:extLst>
          </p:cNvPr>
          <p:cNvSpPr/>
          <p:nvPr/>
        </p:nvSpPr>
        <p:spPr>
          <a:xfrm rot="16200000" flipV="1">
            <a:off x="4136688" y="4734301"/>
            <a:ext cx="96943" cy="835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01ACC5AB-71F8-403B-9EB4-B0FA6023405D}"/>
              </a:ext>
            </a:extLst>
          </p:cNvPr>
          <p:cNvSpPr txBox="1"/>
          <p:nvPr/>
        </p:nvSpPr>
        <p:spPr>
          <a:xfrm>
            <a:off x="4235825" y="4591422"/>
            <a:ext cx="361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Click to download an external library</a:t>
            </a:r>
            <a:endParaRPr lang="en-US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96272D6-5649-419C-B2B8-16AC8ED6E86F}"/>
              </a:ext>
            </a:extLst>
          </p:cNvPr>
          <p:cNvSpPr/>
          <p:nvPr/>
        </p:nvSpPr>
        <p:spPr>
          <a:xfrm rot="16200000" flipV="1">
            <a:off x="4136688" y="5112806"/>
            <a:ext cx="96943" cy="835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F3E65-E3D0-4C5A-B643-C59AFCA795A1}"/>
              </a:ext>
            </a:extLst>
          </p:cNvPr>
          <p:cNvSpPr txBox="1"/>
          <p:nvPr/>
        </p:nvSpPr>
        <p:spPr>
          <a:xfrm>
            <a:off x="4235825" y="4971534"/>
            <a:ext cx="237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Click for more tutorials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29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Char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5E81DF-D5E3-43BD-9A4F-33BBB0D5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75" y="1670050"/>
            <a:ext cx="11525250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Lets dive into </a:t>
            </a:r>
            <a:r>
              <a:rPr lang="en-US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and build a simple Json parser and formatter</a:t>
            </a:r>
          </a:p>
        </p:txBody>
      </p:sp>
    </p:spTree>
    <p:extLst>
      <p:ext uri="{BB962C8B-B14F-4D97-AF65-F5344CB8AC3E}">
        <p14:creationId xmlns:p14="http://schemas.microsoft.com/office/powerpoint/2010/main" val="786752567"/>
      </p:ext>
    </p:extLst>
  </p:cSld>
  <p:clrMapOvr>
    <a:masterClrMapping/>
  </p:clrMapOvr>
  <p:transition spd="med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217C-53E0-4EAA-AF8E-9AEE7277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750" y="2916892"/>
            <a:ext cx="9012500" cy="1024215"/>
          </a:xfrm>
        </p:spPr>
        <p:txBody>
          <a:bodyPr>
            <a:noAutofit/>
          </a:bodyPr>
          <a:lstStyle/>
          <a:p>
            <a:r>
              <a:rPr lang="en-US" sz="6600" b="1" spc="300" dirty="0">
                <a:latin typeface="Impact" panose="020B0806030902050204" pitchFamily="34" charset="0"/>
              </a:rPr>
              <a:t>Tips on how to write a </a:t>
            </a:r>
            <a:r>
              <a:rPr lang="en-US" sz="6600" b="1" spc="300" dirty="0">
                <a:solidFill>
                  <a:srgbClr val="FF0000"/>
                </a:solidFill>
                <a:latin typeface="Impact" panose="020B0806030902050204" pitchFamily="34" charset="0"/>
              </a:rPr>
              <a:t>beautiful</a:t>
            </a:r>
            <a:r>
              <a:rPr lang="en-US" sz="6600" b="1" spc="300" dirty="0">
                <a:latin typeface="Impact" panose="020B0806030902050204" pitchFamily="34" charset="0"/>
              </a:rPr>
              <a:t> </a:t>
            </a:r>
            <a:r>
              <a:rPr lang="en-US" sz="6600" b="1" u="sng" spc="300" dirty="0">
                <a:latin typeface="Impact" panose="020B0806030902050204" pitchFamily="34" charset="0"/>
              </a:rPr>
              <a:t>code</a:t>
            </a:r>
            <a:r>
              <a:rPr lang="en-US" sz="6600" b="1" spc="300" dirty="0">
                <a:latin typeface="Impact" panose="020B0806030902050204" pitchFamily="34" charset="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695486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217C-53E0-4EAA-AF8E-9AEE7277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50" y="1526242"/>
            <a:ext cx="3496600" cy="1024215"/>
          </a:xfrm>
        </p:spPr>
        <p:txBody>
          <a:bodyPr>
            <a:noAutofit/>
          </a:bodyPr>
          <a:lstStyle/>
          <a:p>
            <a:r>
              <a:rPr lang="en-US" sz="6600" b="1" spc="300" dirty="0">
                <a:latin typeface="Impact" panose="020B0806030902050204" pitchFamily="34" charset="0"/>
              </a:rPr>
              <a:t>Tip </a:t>
            </a:r>
            <a:r>
              <a:rPr lang="en-US" sz="6600" b="1" spc="300" dirty="0">
                <a:solidFill>
                  <a:srgbClr val="FF0000"/>
                </a:solidFill>
                <a:latin typeface="Impact" panose="020B0806030902050204" pitchFamily="34" charset="0"/>
              </a:rPr>
              <a:t>#1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85A318-5323-47A3-8DBE-5C40A80E28D6}"/>
              </a:ext>
            </a:extLst>
          </p:cNvPr>
          <p:cNvSpPr/>
          <p:nvPr/>
        </p:nvSpPr>
        <p:spPr>
          <a:xfrm>
            <a:off x="2614453" y="2952750"/>
            <a:ext cx="73296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/>
              <a:t>Follow the single responsibility principle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335A7F-DF69-45DB-A1ED-C43A457F54F7}"/>
              </a:ext>
            </a:extLst>
          </p:cNvPr>
          <p:cNvSpPr/>
          <p:nvPr/>
        </p:nvSpPr>
        <p:spPr>
          <a:xfrm>
            <a:off x="2614453" y="3429000"/>
            <a:ext cx="46912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/>
              <a:t>a part of </a:t>
            </a:r>
            <a:r>
              <a:rPr lang="en-GB" sz="3200" b="1" dirty="0">
                <a:solidFill>
                  <a:srgbClr val="FF0000"/>
                </a:solidFill>
              </a:rPr>
              <a:t>SOLID</a:t>
            </a:r>
            <a:r>
              <a:rPr lang="en-GB" sz="3200" b="1" dirty="0"/>
              <a:t> principle</a:t>
            </a:r>
          </a:p>
        </p:txBody>
      </p:sp>
    </p:spTree>
    <p:extLst>
      <p:ext uri="{BB962C8B-B14F-4D97-AF65-F5344CB8AC3E}">
        <p14:creationId xmlns:p14="http://schemas.microsoft.com/office/powerpoint/2010/main" val="3412683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217C-53E0-4EAA-AF8E-9AEE7277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50" y="1526242"/>
            <a:ext cx="3496600" cy="1024215"/>
          </a:xfrm>
        </p:spPr>
        <p:txBody>
          <a:bodyPr>
            <a:noAutofit/>
          </a:bodyPr>
          <a:lstStyle/>
          <a:p>
            <a:r>
              <a:rPr lang="en-US" sz="6600" b="1" spc="300" dirty="0">
                <a:latin typeface="Impact" panose="020B0806030902050204" pitchFamily="34" charset="0"/>
              </a:rPr>
              <a:t>Tip </a:t>
            </a:r>
            <a:r>
              <a:rPr lang="en-US" sz="6600" b="1" spc="300" dirty="0">
                <a:solidFill>
                  <a:srgbClr val="FF0000"/>
                </a:solidFill>
                <a:latin typeface="Impact" panose="020B0806030902050204" pitchFamily="34" charset="0"/>
              </a:rPr>
              <a:t>#2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85A318-5323-47A3-8DBE-5C40A80E28D6}"/>
              </a:ext>
            </a:extLst>
          </p:cNvPr>
          <p:cNvSpPr/>
          <p:nvPr/>
        </p:nvSpPr>
        <p:spPr>
          <a:xfrm>
            <a:off x="2614453" y="2952750"/>
            <a:ext cx="73296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Write code that expresses </a:t>
            </a:r>
            <a:r>
              <a:rPr lang="en-US" sz="3200" b="1" dirty="0">
                <a:solidFill>
                  <a:srgbClr val="FF0000"/>
                </a:solidFill>
              </a:rPr>
              <a:t>intent</a:t>
            </a:r>
          </a:p>
        </p:txBody>
      </p:sp>
    </p:spTree>
    <p:extLst>
      <p:ext uri="{BB962C8B-B14F-4D97-AF65-F5344CB8AC3E}">
        <p14:creationId xmlns:p14="http://schemas.microsoft.com/office/powerpoint/2010/main" val="4137036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217C-53E0-4EAA-AF8E-9AEE7277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50" y="1526242"/>
            <a:ext cx="3496600" cy="1024215"/>
          </a:xfrm>
        </p:spPr>
        <p:txBody>
          <a:bodyPr>
            <a:noAutofit/>
          </a:bodyPr>
          <a:lstStyle/>
          <a:p>
            <a:r>
              <a:rPr lang="en-US" sz="6600" b="1" spc="300" dirty="0">
                <a:latin typeface="Impact" panose="020B0806030902050204" pitchFamily="34" charset="0"/>
              </a:rPr>
              <a:t>Tip </a:t>
            </a:r>
            <a:r>
              <a:rPr lang="en-US" sz="6600" b="1" spc="300" dirty="0">
                <a:solidFill>
                  <a:srgbClr val="FF0000"/>
                </a:solidFill>
                <a:latin typeface="Impact" panose="020B0806030902050204" pitchFamily="34" charset="0"/>
              </a:rPr>
              <a:t>#3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85A318-5323-47A3-8DBE-5C40A80E28D6}"/>
              </a:ext>
            </a:extLst>
          </p:cNvPr>
          <p:cNvSpPr/>
          <p:nvPr/>
        </p:nvSpPr>
        <p:spPr>
          <a:xfrm>
            <a:off x="2614453" y="2952750"/>
            <a:ext cx="73296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Use meaningful names</a:t>
            </a:r>
          </a:p>
        </p:txBody>
      </p:sp>
    </p:spTree>
    <p:extLst>
      <p:ext uri="{BB962C8B-B14F-4D97-AF65-F5344CB8AC3E}">
        <p14:creationId xmlns:p14="http://schemas.microsoft.com/office/powerpoint/2010/main" val="1708228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235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Bradley Hand ITC</vt:lpstr>
      <vt:lpstr>Calibri</vt:lpstr>
      <vt:lpstr>Calibri Light</vt:lpstr>
      <vt:lpstr>Impact</vt:lpstr>
      <vt:lpstr>Office Theme</vt:lpstr>
      <vt:lpstr>Formatted Files</vt:lpstr>
      <vt:lpstr>PowerPoint Presentation</vt:lpstr>
      <vt:lpstr>JSON</vt:lpstr>
      <vt:lpstr>Java doesn’t have any premade json utility library by default.  You should either create such utility by yourself or use an external library</vt:lpstr>
      <vt:lpstr>Lets dive into code and build a simple Json parser and formatter</vt:lpstr>
      <vt:lpstr>Tips on how to write a beautiful code!!!</vt:lpstr>
      <vt:lpstr>Tip #1</vt:lpstr>
      <vt:lpstr>Tip #2</vt:lpstr>
      <vt:lpstr>Tip #3</vt:lpstr>
      <vt:lpstr>Writing clean code is just following a bunch of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Formatted Files</dc:title>
  <dc:creator>medion erazer</dc:creator>
  <cp:lastModifiedBy>medion erazer</cp:lastModifiedBy>
  <cp:revision>8</cp:revision>
  <dcterms:created xsi:type="dcterms:W3CDTF">2019-04-27T10:47:00Z</dcterms:created>
  <dcterms:modified xsi:type="dcterms:W3CDTF">2019-04-27T13:30:02Z</dcterms:modified>
</cp:coreProperties>
</file>