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8BDD4F-10A2-47A2-A424-1952592D1778}">
          <p14:sldIdLst>
            <p14:sldId id="256"/>
            <p14:sldId id="257"/>
            <p14:sldId id="258"/>
            <p14:sldId id="260"/>
            <p14:sldId id="261"/>
            <p14:sldId id="263"/>
            <p14:sldId id="264"/>
            <p14:sldId id="265"/>
            <p14:sldId id="266"/>
            <p14:sldId id="268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BAD8-F2F1-4983-9831-18EF2DB66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3E905-E0F6-44F6-ADA0-B4179078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53E7-E074-4FBA-B5DB-58BBBAE2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B041-9363-4AC5-AE1D-0B819BD0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9A36-2C26-4CD5-B1FA-036B7289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AD5D-515C-4B1F-97D2-5357F6FB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5A22C-CD35-4B20-8805-3B1E0198D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DF49-EBC3-4A36-8096-35F96819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4558-46C4-475B-B29D-14471689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1EB7-A877-4021-AA01-835251D0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7F727-7C1D-4E40-A05E-C7CA1D874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A9F09-606C-4233-A973-E5458FF0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42C7-F7CA-424C-AF5D-B3D05D4D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9D08-9481-4D23-B0D3-3E9A3BCC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C491-D1A8-4AF9-8668-8A37A112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2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0570-C34C-4493-AEFE-E9176E87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21BE-7BDD-48B2-8788-98088A28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F476-F6FD-47DE-92BD-2A697D05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0DBC-D187-470D-B4FE-FEFD7B2D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55EB-FB66-49B2-8A9D-02605090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EC1D-7F56-4ED8-965B-5B03834C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153EE-A8A4-4FFB-BF54-A74B1A7E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89F5-9985-40A1-9A3D-D69811F7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4831-44EC-4BED-A638-CE13C1B7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6BE2-95D3-42B7-90B2-9D083416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C6A-9BCF-41DD-8114-E9E2FEB4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86D7-A311-4227-A962-23632987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0D43A-216C-441A-8D3A-495FB27D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DED65-CF9E-48DF-970A-52BECBF6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2345-1892-4585-B924-072FD602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189C-19E8-42C7-A484-64ABDAB4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F5A7-C2A3-4F09-AF09-48EB23CC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D765-3271-4F4E-8AFB-203AA6C2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C336-A8BE-4AF6-98B2-53F122FA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F0F97-98E5-4541-9FFC-6A08621D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50841-DB00-4D36-8B90-A06CCC258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D0E4C-5DE3-460E-A362-6D800811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08386-21D3-4C14-97E0-88973590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CA457-EF63-4770-A1A4-1878B12D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43EB-5AAF-4EC2-8F40-FABD9FE9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760B8-1B6A-46A7-8C93-9DCACC4C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4FF4-5780-4E65-B5E8-B3C601B7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2073B-7F1E-4C6D-B55B-75D5E2D9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CC92A-C110-432F-8A33-7F50E80F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6CFD8-CCFD-4A4E-A936-FB018E6B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292B6-F1DD-4AE9-BE70-89A8474F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BA82-4070-4DEF-8767-8BBB2460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188E-C81F-4484-9A7B-323141FB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B8701-F9F2-4D67-9A0E-F36C3947A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292F-7EAF-4731-B890-4483794A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7AAB-EA76-429E-8F70-8326F7AD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91F6-02CE-412D-A7FA-C2C0B336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E338-6769-425D-A614-87B4205B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33478-64AE-4C9A-8124-2BF7C6429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15523-1751-40E9-8E8D-A6C35E294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D9797-9399-4877-9FA4-3D1078A3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65D10-05F2-4DC3-A2E7-136EAA9D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3B03E-CC5B-4529-BD0A-1B3D30A3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25A74-9FBA-45B6-A9A8-01384742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FC3F-ED73-4B79-A90E-AF6EA340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F87E-87AF-4CE6-963F-12DBC14C7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9043-B91A-46C6-81C9-458ADDF146C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D2F08-3E34-4EEC-8587-A1E90865F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B287F-203B-4302-8512-025FBBC3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E549-84CF-47AE-8BF0-C9D7606D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2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world.com/article/2076632/mvc-meets-sw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DBCA-81D2-4F9E-B2CC-4FEC8894B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6" y="1722932"/>
            <a:ext cx="9144000" cy="1583509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Impact" panose="020B0806030902050204" pitchFamily="34" charset="0"/>
              </a:rPr>
              <a:t>JAVA </a:t>
            </a:r>
            <a:r>
              <a:rPr lang="en-US" sz="9600" dirty="0">
                <a:solidFill>
                  <a:srgbClr val="FF0000"/>
                </a:solidFill>
                <a:latin typeface="Impact" panose="020B0806030902050204" pitchFamily="34" charset="0"/>
              </a:rPr>
              <a:t>Swing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137F9-68C0-4A2D-9EFC-8F00C1654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6" y="3306441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Aka working with desktop GUI library in java</a:t>
            </a:r>
          </a:p>
        </p:txBody>
      </p:sp>
    </p:spTree>
    <p:extLst>
      <p:ext uri="{BB962C8B-B14F-4D97-AF65-F5344CB8AC3E}">
        <p14:creationId xmlns:p14="http://schemas.microsoft.com/office/powerpoint/2010/main" val="143964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862" y="219204"/>
            <a:ext cx="10635212" cy="757885"/>
          </a:xfrm>
        </p:spPr>
        <p:txBody>
          <a:bodyPr>
            <a:noAutofit/>
          </a:bodyPr>
          <a:lstStyle/>
          <a:p>
            <a:r>
              <a:rPr lang="en-US" b="1" dirty="0">
                <a:latin typeface="Impact" panose="020B0806030902050204" pitchFamily="34" charset="0"/>
              </a:rPr>
              <a:t>Event </a:t>
            </a:r>
            <a:r>
              <a:rPr lang="en-US" b="1" dirty="0">
                <a:solidFill>
                  <a:srgbClr val="FF0000"/>
                </a:solidFill>
                <a:latin typeface="Impact" panose="020B0806030902050204" pitchFamily="34" charset="0"/>
              </a:rPr>
              <a:t>Handling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43D26-8FD3-47D0-96A6-39D2B64608B4}"/>
              </a:ext>
            </a:extLst>
          </p:cNvPr>
          <p:cNvSpPr/>
          <p:nvPr/>
        </p:nvSpPr>
        <p:spPr>
          <a:xfrm>
            <a:off x="725513" y="3129042"/>
            <a:ext cx="4083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source is an object on which the event occurs. Source is responsible for providing information of the occurred event to it's handler</a:t>
            </a:r>
            <a:endParaRPr lang="en-US" sz="2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C74BB4F-D8D0-45CF-8314-3239C363A82B}"/>
              </a:ext>
            </a:extLst>
          </p:cNvPr>
          <p:cNvSpPr txBox="1">
            <a:spLocks/>
          </p:cNvSpPr>
          <p:nvPr/>
        </p:nvSpPr>
        <p:spPr>
          <a:xfrm>
            <a:off x="320247" y="2129140"/>
            <a:ext cx="4083196" cy="757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Impact" panose="020B0806030902050204" pitchFamily="34" charset="0"/>
              </a:rPr>
              <a:t>Event </a:t>
            </a:r>
            <a:r>
              <a:rPr lang="en-US" sz="3200" dirty="0">
                <a:solidFill>
                  <a:srgbClr val="FF0000"/>
                </a:solidFill>
                <a:latin typeface="Impact" panose="020B0806030902050204" pitchFamily="34" charset="0"/>
              </a:rPr>
              <a:t>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B0EC66-650A-4DC1-A0BB-F2E897E03D91}"/>
              </a:ext>
            </a:extLst>
          </p:cNvPr>
          <p:cNvSpPr/>
          <p:nvPr/>
        </p:nvSpPr>
        <p:spPr>
          <a:xfrm>
            <a:off x="7057747" y="3129042"/>
            <a:ext cx="47791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listener is responsible for generating a response to an event. </a:t>
            </a:r>
          </a:p>
          <a:p>
            <a:r>
              <a:rPr lang="en-GB" sz="2400" dirty="0"/>
              <a:t>it is also an object that waits till it receives an event. Once the event is received, the listener processes the event and then returns.</a:t>
            </a:r>
            <a:endParaRPr lang="en-US" sz="240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4B6A1E6-8578-432D-97ED-C752855FD771}"/>
              </a:ext>
            </a:extLst>
          </p:cNvPr>
          <p:cNvSpPr txBox="1">
            <a:spLocks/>
          </p:cNvSpPr>
          <p:nvPr/>
        </p:nvSpPr>
        <p:spPr>
          <a:xfrm>
            <a:off x="6767862" y="2129141"/>
            <a:ext cx="4906008" cy="757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Impact" panose="020B0806030902050204" pitchFamily="34" charset="0"/>
              </a:rPr>
              <a:t>Event </a:t>
            </a:r>
            <a:r>
              <a:rPr lang="en-US" sz="3200" dirty="0">
                <a:solidFill>
                  <a:srgbClr val="FF0000"/>
                </a:solidFill>
                <a:latin typeface="Impact" panose="020B0806030902050204" pitchFamily="34" charset="0"/>
              </a:rPr>
              <a:t>Listener</a:t>
            </a:r>
            <a:r>
              <a:rPr lang="en-US" sz="3200" dirty="0">
                <a:latin typeface="Impact" panose="020B0806030902050204" pitchFamily="34" charset="0"/>
              </a:rPr>
              <a:t> </a:t>
            </a:r>
            <a:r>
              <a:rPr lang="en-US" sz="1600" dirty="0">
                <a:latin typeface="Impact" panose="020B0806030902050204" pitchFamily="34" charset="0"/>
              </a:rPr>
              <a:t>aka handler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9F558-AB89-48A7-98E8-B3329A19DBC1}"/>
              </a:ext>
            </a:extLst>
          </p:cNvPr>
          <p:cNvSpPr/>
          <p:nvPr/>
        </p:nvSpPr>
        <p:spPr>
          <a:xfrm>
            <a:off x="3420862" y="977089"/>
            <a:ext cx="5527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Event Handling is the mechanism that controls the event and decides what should happen if an event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79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862" y="370712"/>
            <a:ext cx="10635212" cy="757885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Impact" panose="020B0806030902050204" pitchFamily="34" charset="0"/>
              </a:rPr>
              <a:t>Event </a:t>
            </a:r>
            <a:r>
              <a:rPr lang="en-US" sz="5400" b="1" dirty="0">
                <a:solidFill>
                  <a:srgbClr val="FF0000"/>
                </a:solidFill>
                <a:latin typeface="Impact" panose="020B0806030902050204" pitchFamily="34" charset="0"/>
              </a:rPr>
              <a:t>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B0EC66-650A-4DC1-A0BB-F2E897E03D91}"/>
              </a:ext>
            </a:extLst>
          </p:cNvPr>
          <p:cNvSpPr/>
          <p:nvPr/>
        </p:nvSpPr>
        <p:spPr>
          <a:xfrm>
            <a:off x="2269724" y="2264338"/>
            <a:ext cx="78330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 1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− The user clicks the button and the event is generated.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FF0000"/>
                </a:solidFill>
              </a:rPr>
              <a:t>Step 2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− The object of concerned event class is created automatically and information about the source and the event get populated within the same object.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FF0000"/>
                </a:solidFill>
              </a:rPr>
              <a:t>Step 3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− Event object is forwarded to the method of the registered listener class.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FF0000"/>
                </a:solidFill>
              </a:rPr>
              <a:t>Step 4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− The method is gets executed and returns.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4B6A1E6-8578-432D-97ED-C752855FD771}"/>
              </a:ext>
            </a:extLst>
          </p:cNvPr>
          <p:cNvSpPr txBox="1">
            <a:spLocks/>
          </p:cNvSpPr>
          <p:nvPr/>
        </p:nvSpPr>
        <p:spPr>
          <a:xfrm>
            <a:off x="189775" y="1317525"/>
            <a:ext cx="4906008" cy="757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Impact" panose="020B0806030902050204" pitchFamily="34" charset="0"/>
              </a:rPr>
              <a:t>How the “</a:t>
            </a:r>
            <a:r>
              <a:rPr lang="en-US" sz="3200" dirty="0">
                <a:solidFill>
                  <a:srgbClr val="FF0000"/>
                </a:solidFill>
                <a:latin typeface="Impact" panose="020B0806030902050204" pitchFamily="34" charset="0"/>
              </a:rPr>
              <a:t>Handling</a:t>
            </a:r>
            <a:r>
              <a:rPr lang="en-US" sz="3200" dirty="0">
                <a:latin typeface="Impact" panose="020B0806030902050204" pitchFamily="34" charset="0"/>
              </a:rPr>
              <a:t>” works?</a:t>
            </a:r>
          </a:p>
        </p:txBody>
      </p:sp>
    </p:spTree>
    <p:extLst>
      <p:ext uri="{BB962C8B-B14F-4D97-AF65-F5344CB8AC3E}">
        <p14:creationId xmlns:p14="http://schemas.microsoft.com/office/powerpoint/2010/main" val="1483956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70" y="3628818"/>
            <a:ext cx="10635212" cy="757885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Impact" panose="020B0806030902050204" pitchFamily="34" charset="0"/>
              </a:rPr>
              <a:t>Lets jump </a:t>
            </a:r>
            <a:r>
              <a:rPr lang="en-US" sz="6600" b="1" dirty="0">
                <a:solidFill>
                  <a:srgbClr val="FF0000"/>
                </a:solidFill>
                <a:latin typeface="Impact" panose="020B0806030902050204" pitchFamily="34" charset="0"/>
              </a:rPr>
              <a:t>into</a:t>
            </a:r>
            <a:r>
              <a:rPr lang="en-US" sz="6600" b="1" dirty="0">
                <a:latin typeface="Impact" panose="020B0806030902050204" pitchFamily="34" charset="0"/>
              </a:rPr>
              <a:t> code </a:t>
            </a:r>
            <a:br>
              <a:rPr lang="en-US" sz="6600" b="1" dirty="0">
                <a:latin typeface="Impact" panose="020B0806030902050204" pitchFamily="34" charset="0"/>
              </a:rPr>
            </a:br>
            <a:r>
              <a:rPr lang="en-US" sz="6600" b="1" dirty="0">
                <a:latin typeface="Impact" panose="020B0806030902050204" pitchFamily="34" charset="0"/>
              </a:rPr>
              <a:t>one more </a:t>
            </a:r>
            <a:r>
              <a:rPr lang="en-US" sz="6600" b="1" dirty="0">
                <a:solidFill>
                  <a:srgbClr val="FF0000"/>
                </a:solidFill>
                <a:latin typeface="Impact" panose="020B0806030902050204" pitchFamily="34" charset="0"/>
              </a:rPr>
              <a:t>time</a:t>
            </a:r>
            <a:r>
              <a:rPr lang="en-US" sz="6600" b="1" dirty="0">
                <a:latin typeface="Impact" panose="020B08060309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40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DBCA-81D2-4F9E-B2CC-4FEC8894B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759" y="524522"/>
            <a:ext cx="3216676" cy="64560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  <a:latin typeface="Impact" panose="020B0806030902050204" pitchFamily="34" charset="0"/>
              </a:rPr>
              <a:t>JAVA</a:t>
            </a:r>
            <a:r>
              <a:rPr lang="en-US" sz="4800" dirty="0">
                <a:latin typeface="Impact" panose="020B0806030902050204" pitchFamily="34" charset="0"/>
              </a:rPr>
              <a:t> Swing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137F9-68C0-4A2D-9EFC-8F00C1654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08" y="1670729"/>
            <a:ext cx="9144000" cy="49073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Swing is an API for providing a graphical user interface (</a:t>
            </a:r>
            <a:r>
              <a:rPr lang="en-GB" b="1" dirty="0"/>
              <a:t>GUI</a:t>
            </a:r>
            <a:r>
              <a:rPr lang="en-GB" dirty="0"/>
              <a:t> aka </a:t>
            </a:r>
            <a:r>
              <a:rPr lang="en-GB" dirty="0" err="1"/>
              <a:t>gooyi</a:t>
            </a:r>
            <a:r>
              <a:rPr lang="en-GB" dirty="0"/>
              <a:t>) for Java programs.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91F9F8-A69C-48B6-9C36-51FB3D9E843B}"/>
              </a:ext>
            </a:extLst>
          </p:cNvPr>
          <p:cNvSpPr txBox="1">
            <a:spLocks/>
          </p:cNvSpPr>
          <p:nvPr/>
        </p:nvSpPr>
        <p:spPr>
          <a:xfrm>
            <a:off x="-365463" y="524521"/>
            <a:ext cx="3216676" cy="6456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Impact" panose="020B0806030902050204" pitchFamily="34" charset="0"/>
              </a:rPr>
              <a:t>What is</a:t>
            </a:r>
            <a:endParaRPr lang="en-US" sz="48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F3617E-1B5A-4D77-9FA9-0061DE4592C8}"/>
              </a:ext>
            </a:extLst>
          </p:cNvPr>
          <p:cNvSpPr txBox="1">
            <a:spLocks/>
          </p:cNvSpPr>
          <p:nvPr/>
        </p:nvSpPr>
        <p:spPr>
          <a:xfrm>
            <a:off x="804908" y="2171331"/>
            <a:ext cx="9144000" cy="49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a platform-independent, 			  GUI framework for Java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A65B4-4850-4E57-B899-BB85759A2D70}"/>
              </a:ext>
            </a:extLst>
          </p:cNvPr>
          <p:cNvSpPr/>
          <p:nvPr/>
        </p:nvSpPr>
        <p:spPr>
          <a:xfrm>
            <a:off x="3810525" y="2171331"/>
            <a:ext cx="2959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"model-view-controller"   </a:t>
            </a:r>
          </a:p>
        </p:txBody>
      </p:sp>
    </p:spTree>
    <p:extLst>
      <p:ext uri="{BB962C8B-B14F-4D97-AF65-F5344CB8AC3E}">
        <p14:creationId xmlns:p14="http://schemas.microsoft.com/office/powerpoint/2010/main" val="415252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740918"/>
            <a:ext cx="9144000" cy="757885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Impact" panose="020B0806030902050204" pitchFamily="34" charset="0"/>
              </a:rPr>
              <a:t>MVC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BA9279-FF55-4FDC-8D48-BB6D41618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770" y="5635392"/>
            <a:ext cx="9144000" cy="481690"/>
          </a:xfrm>
        </p:spPr>
        <p:txBody>
          <a:bodyPr/>
          <a:lstStyle/>
          <a:p>
            <a:r>
              <a:rPr lang="en-US" dirty="0"/>
              <a:t>Swing uses MVC pattern internally within its own code 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C9DF5-2220-4809-9635-BA6260C1F6BD}"/>
              </a:ext>
            </a:extLst>
          </p:cNvPr>
          <p:cNvSpPr/>
          <p:nvPr/>
        </p:nvSpPr>
        <p:spPr>
          <a:xfrm>
            <a:off x="4360940" y="1498803"/>
            <a:ext cx="2959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"model-view-controller"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3107-CB20-43B8-A156-FE0D8515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9" y="1975106"/>
            <a:ext cx="3496163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4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499" y="676910"/>
            <a:ext cx="9144000" cy="757885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Impact" panose="020B0806030902050204" pitchFamily="34" charset="0"/>
              </a:rPr>
              <a:t>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3107-CB20-43B8-A156-FE0D8515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789">
            <a:off x="755010" y="1076218"/>
            <a:ext cx="2922894" cy="272378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E4DB390-E8CA-4DD7-B768-7DE5AC472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937" y="1754449"/>
            <a:ext cx="7812349" cy="3349101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F0000"/>
                </a:solidFill>
              </a:rPr>
              <a:t>Model</a:t>
            </a:r>
            <a:r>
              <a:rPr lang="en-GB" dirty="0"/>
              <a:t> - Model represents an object carrying data. It can also have logic to update controller if its data changes.</a:t>
            </a:r>
          </a:p>
          <a:p>
            <a:pPr algn="l"/>
            <a:r>
              <a:rPr lang="en-GB" b="1" dirty="0">
                <a:solidFill>
                  <a:srgbClr val="FF0000"/>
                </a:solidFill>
              </a:rPr>
              <a:t>View</a:t>
            </a:r>
            <a:r>
              <a:rPr lang="en-GB" dirty="0"/>
              <a:t> - View represents the visualization of the data that model contains.</a:t>
            </a:r>
          </a:p>
          <a:p>
            <a:pPr algn="l"/>
            <a:r>
              <a:rPr lang="en-GB" b="1" dirty="0">
                <a:solidFill>
                  <a:srgbClr val="FF0000"/>
                </a:solidFill>
              </a:rPr>
              <a:t>Controller</a:t>
            </a:r>
            <a:r>
              <a:rPr lang="en-GB" dirty="0"/>
              <a:t> - Controller acts on both model and view. It controls the data flow into model object and updates the view whenever data changes. It keeps view and model separate.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7C43294-7025-4224-A655-3354838A8D30}"/>
              </a:ext>
            </a:extLst>
          </p:cNvPr>
          <p:cNvSpPr txBox="1"/>
          <p:nvPr/>
        </p:nvSpPr>
        <p:spPr>
          <a:xfrm>
            <a:off x="184575" y="6181090"/>
            <a:ext cx="422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Click for more info on how swing uses MVC</a:t>
            </a:r>
          </a:p>
        </p:txBody>
      </p:sp>
    </p:spTree>
    <p:extLst>
      <p:ext uri="{BB962C8B-B14F-4D97-AF65-F5344CB8AC3E}">
        <p14:creationId xmlns:p14="http://schemas.microsoft.com/office/powerpoint/2010/main" val="265933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A83B41-EE05-4DFA-BCDF-576D02FB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5" y="1434795"/>
            <a:ext cx="6887407" cy="556126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499" y="676910"/>
            <a:ext cx="9144000" cy="75788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Impact" panose="020B0806030902050204" pitchFamily="34" charset="0"/>
              </a:rPr>
              <a:t>Swing</a:t>
            </a:r>
            <a:r>
              <a:rPr lang="en-US" sz="6600" b="1" dirty="0">
                <a:latin typeface="Impact" panose="020B0806030902050204" pitchFamily="34" charset="0"/>
              </a:rPr>
              <a:t> Class hierarchy </a:t>
            </a:r>
          </a:p>
        </p:txBody>
      </p:sp>
    </p:spTree>
    <p:extLst>
      <p:ext uri="{BB962C8B-B14F-4D97-AF65-F5344CB8AC3E}">
        <p14:creationId xmlns:p14="http://schemas.microsoft.com/office/powerpoint/2010/main" val="2911017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A83B41-EE05-4DFA-BCDF-576D02FB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5" y="2381207"/>
            <a:ext cx="2331425" cy="188251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05" y="668032"/>
            <a:ext cx="10635212" cy="757885"/>
          </a:xfrm>
        </p:spPr>
        <p:txBody>
          <a:bodyPr>
            <a:noAutofit/>
          </a:bodyPr>
          <a:lstStyle/>
          <a:p>
            <a:r>
              <a:rPr lang="en-US" sz="6600" b="1" dirty="0" err="1">
                <a:solidFill>
                  <a:srgbClr val="FF0000"/>
                </a:solidFill>
                <a:latin typeface="Impact" panose="020B0806030902050204" pitchFamily="34" charset="0"/>
              </a:rPr>
              <a:t>J</a:t>
            </a:r>
            <a:r>
              <a:rPr lang="en-US" sz="6600" b="1" dirty="0" err="1">
                <a:latin typeface="Impact" panose="020B0806030902050204" pitchFamily="34" charset="0"/>
              </a:rPr>
              <a:t>Component</a:t>
            </a:r>
            <a:endParaRPr lang="en-US" sz="6600" b="1" dirty="0">
              <a:latin typeface="Impact" panose="020B080603090205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156548-5122-4C03-9D1F-DF957432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733" y="2537638"/>
            <a:ext cx="671385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latin typeface="Arial" panose="020B0604020202020204" pitchFamily="34" charset="0"/>
              </a:rPr>
              <a:t>all Swing components whose names begin with "J" descend from the </a:t>
            </a:r>
            <a:r>
              <a:rPr lang="en-GB" altLang="en-US" sz="2400" dirty="0" err="1">
                <a:latin typeface="Arial" panose="020B0604020202020204" pitchFamily="34" charset="0"/>
              </a:rPr>
              <a:t>JComponent</a:t>
            </a:r>
            <a:r>
              <a:rPr lang="en-GB" altLang="en-US" sz="2400" dirty="0">
                <a:latin typeface="Arial" panose="020B0604020202020204" pitchFamily="34" charset="0"/>
              </a:rPr>
              <a:t> class.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latin typeface="Arial" panose="020B0604020202020204" pitchFamily="34" charset="0"/>
              </a:rPr>
              <a:t>For example, </a:t>
            </a:r>
            <a:r>
              <a:rPr lang="en-GB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JPanel</a:t>
            </a:r>
            <a:r>
              <a:rPr lang="en-GB" altLang="en-US" sz="2400" dirty="0">
                <a:latin typeface="Arial" panose="020B0604020202020204" pitchFamily="34" charset="0"/>
              </a:rPr>
              <a:t>, </a:t>
            </a:r>
            <a:r>
              <a:rPr lang="en-GB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JScrollPane</a:t>
            </a:r>
            <a:r>
              <a:rPr lang="en-GB" altLang="en-US" sz="2400" dirty="0">
                <a:latin typeface="Arial" panose="020B0604020202020204" pitchFamily="34" charset="0"/>
              </a:rPr>
              <a:t>, </a:t>
            </a:r>
            <a:r>
              <a:rPr lang="en-GB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JButton</a:t>
            </a:r>
            <a:r>
              <a:rPr lang="en-GB" altLang="en-US" sz="2400" dirty="0">
                <a:latin typeface="Arial" panose="020B0604020202020204" pitchFamily="34" charset="0"/>
              </a:rPr>
              <a:t>, and </a:t>
            </a:r>
            <a:r>
              <a:rPr lang="en-GB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JTable</a:t>
            </a:r>
            <a:r>
              <a:rPr lang="en-GB" altLang="en-US" sz="2400" dirty="0">
                <a:latin typeface="Arial" panose="020B0604020202020204" pitchFamily="34" charset="0"/>
              </a:rPr>
              <a:t> all inherit from </a:t>
            </a:r>
            <a:r>
              <a:rPr lang="en-GB" altLang="en-US" sz="2400" dirty="0" err="1">
                <a:latin typeface="Arial" panose="020B0604020202020204" pitchFamily="34" charset="0"/>
              </a:rPr>
              <a:t>JComponent</a:t>
            </a:r>
            <a:r>
              <a:rPr lang="en-GB" altLang="en-US" sz="2400" dirty="0"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6629A-B654-4601-B64A-AD6C8AFF4BEC}"/>
              </a:ext>
            </a:extLst>
          </p:cNvPr>
          <p:cNvSpPr/>
          <p:nvPr/>
        </p:nvSpPr>
        <p:spPr>
          <a:xfrm>
            <a:off x="3548733" y="4107298"/>
            <a:ext cx="4205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With the exception of top-level containers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A83B41-EE05-4DFA-BCDF-576D02FB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01" y="2487739"/>
            <a:ext cx="2331425" cy="188251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561" y="796841"/>
            <a:ext cx="10635212" cy="757885"/>
          </a:xfrm>
        </p:spPr>
        <p:txBody>
          <a:bodyPr>
            <a:noAutofit/>
          </a:bodyPr>
          <a:lstStyle/>
          <a:p>
            <a:r>
              <a:rPr lang="en-US" sz="6600" b="1" dirty="0" err="1">
                <a:solidFill>
                  <a:srgbClr val="FF0000"/>
                </a:solidFill>
                <a:latin typeface="Impact" panose="020B0806030902050204" pitchFamily="34" charset="0"/>
              </a:rPr>
              <a:t>J</a:t>
            </a:r>
            <a:r>
              <a:rPr lang="en-US" sz="6600" b="1" dirty="0" err="1">
                <a:latin typeface="Impact" panose="020B0806030902050204" pitchFamily="34" charset="0"/>
              </a:rPr>
              <a:t>Frame</a:t>
            </a:r>
            <a:endParaRPr lang="en-US" sz="6600" b="1" dirty="0">
              <a:latin typeface="Impact" panose="020B080603090205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156548-5122-4C03-9D1F-DF957432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299" y="2274835"/>
            <a:ext cx="53644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/>
              <a:t>The </a:t>
            </a:r>
            <a:r>
              <a:rPr lang="en-GB" sz="2400" dirty="0" err="1">
                <a:solidFill>
                  <a:srgbClr val="FF0000"/>
                </a:solidFill>
              </a:rPr>
              <a:t>javax.swing.JFrame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class is a type of container which inherits the </a:t>
            </a:r>
            <a:r>
              <a:rPr lang="en-GB" sz="2400" dirty="0" err="1">
                <a:solidFill>
                  <a:srgbClr val="FF0000"/>
                </a:solidFill>
              </a:rPr>
              <a:t>java.awt.Frame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class. </a:t>
            </a:r>
            <a:r>
              <a:rPr lang="en-GB" sz="2400" dirty="0" err="1"/>
              <a:t>JFrame</a:t>
            </a:r>
            <a:r>
              <a:rPr lang="en-GB" sz="2400" dirty="0"/>
              <a:t> works like the main window where components like labels, buttons, </a:t>
            </a:r>
            <a:r>
              <a:rPr lang="en-GB" sz="2400" dirty="0" err="1"/>
              <a:t>textfields</a:t>
            </a:r>
            <a:r>
              <a:rPr lang="en-GB" sz="2400" dirty="0"/>
              <a:t> are added to create a GUI.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6629A-B654-4601-B64A-AD6C8AFF4BEC}"/>
              </a:ext>
            </a:extLst>
          </p:cNvPr>
          <p:cNvSpPr/>
          <p:nvPr/>
        </p:nvSpPr>
        <p:spPr>
          <a:xfrm>
            <a:off x="3615476" y="126732"/>
            <a:ext cx="4205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With the exception of top-level containers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337" y="2741051"/>
            <a:ext cx="10635212" cy="757885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Impact" panose="020B0806030902050204" pitchFamily="34" charset="0"/>
              </a:rPr>
              <a:t>Lets jump </a:t>
            </a:r>
            <a:r>
              <a:rPr lang="en-US" sz="6600" b="1" dirty="0">
                <a:solidFill>
                  <a:srgbClr val="FF0000"/>
                </a:solidFill>
                <a:latin typeface="Impact" panose="020B0806030902050204" pitchFamily="34" charset="0"/>
              </a:rPr>
              <a:t>into</a:t>
            </a:r>
            <a:r>
              <a:rPr lang="en-US" sz="6600" b="1" dirty="0">
                <a:latin typeface="Impact" panose="020B0806030902050204" pitchFamily="34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481696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9BDBB2-E7FD-4F9B-923D-7A0687FA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862" y="832351"/>
            <a:ext cx="10635212" cy="757885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Impact" panose="020B0806030902050204" pitchFamily="34" charset="0"/>
              </a:rPr>
              <a:t>Event </a:t>
            </a:r>
            <a:r>
              <a:rPr lang="en-US" sz="6600" b="1" dirty="0">
                <a:solidFill>
                  <a:srgbClr val="FF0000"/>
                </a:solidFill>
                <a:latin typeface="Impact" panose="020B0806030902050204" pitchFamily="34" charset="0"/>
              </a:rPr>
              <a:t>Handling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43D26-8FD3-47D0-96A6-39D2B64608B4}"/>
              </a:ext>
            </a:extLst>
          </p:cNvPr>
          <p:cNvSpPr/>
          <p:nvPr/>
        </p:nvSpPr>
        <p:spPr>
          <a:xfrm>
            <a:off x="671862" y="28870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Change in the state of an object is known as Event, i.e., event describes the change in the state of the source. </a:t>
            </a:r>
            <a:endParaRPr lang="en-US" sz="2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C74BB4F-D8D0-45CF-8314-3239C363A82B}"/>
              </a:ext>
            </a:extLst>
          </p:cNvPr>
          <p:cNvSpPr txBox="1">
            <a:spLocks/>
          </p:cNvSpPr>
          <p:nvPr/>
        </p:nvSpPr>
        <p:spPr>
          <a:xfrm>
            <a:off x="-88126" y="2129142"/>
            <a:ext cx="4083196" cy="757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Impact" panose="020B0806030902050204" pitchFamily="34" charset="0"/>
              </a:rPr>
              <a:t>What is an </a:t>
            </a:r>
            <a:r>
              <a:rPr lang="en-US" sz="3200" dirty="0">
                <a:solidFill>
                  <a:srgbClr val="FF0000"/>
                </a:solidFill>
                <a:latin typeface="Impact" panose="020B0806030902050204" pitchFamily="34" charset="0"/>
              </a:rPr>
              <a:t>Event</a:t>
            </a:r>
            <a:r>
              <a:rPr lang="en-US" sz="3200" dirty="0">
                <a:latin typeface="Impact" panose="020B0806030902050204" pitchFamily="34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B0EC66-650A-4DC1-A0BB-F2E897E03D91}"/>
              </a:ext>
            </a:extLst>
          </p:cNvPr>
          <p:cNvSpPr/>
          <p:nvPr/>
        </p:nvSpPr>
        <p:spPr>
          <a:xfrm>
            <a:off x="5483441" y="46987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2400" dirty="0"/>
          </a:p>
          <a:p>
            <a:r>
              <a:rPr lang="en-GB" sz="2400" dirty="0"/>
              <a:t>as a result of user interaction with the graphical user interface components.</a:t>
            </a:r>
            <a:endParaRPr lang="en-US" sz="240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4B6A1E6-8578-432D-97ED-C752855FD771}"/>
              </a:ext>
            </a:extLst>
          </p:cNvPr>
          <p:cNvSpPr txBox="1">
            <a:spLocks/>
          </p:cNvSpPr>
          <p:nvPr/>
        </p:nvSpPr>
        <p:spPr>
          <a:xfrm>
            <a:off x="4752897" y="4202769"/>
            <a:ext cx="4906008" cy="757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Impact" panose="020B0806030902050204" pitchFamily="34" charset="0"/>
              </a:rPr>
              <a:t>How </a:t>
            </a:r>
            <a:r>
              <a:rPr lang="en-US" sz="3200" dirty="0">
                <a:solidFill>
                  <a:srgbClr val="FF0000"/>
                </a:solidFill>
                <a:latin typeface="Impact" panose="020B0806030902050204" pitchFamily="34" charset="0"/>
              </a:rPr>
              <a:t>Events</a:t>
            </a:r>
            <a:r>
              <a:rPr lang="en-US" sz="3200" dirty="0">
                <a:latin typeface="Impact" panose="020B0806030902050204" pitchFamily="34" charset="0"/>
              </a:rPr>
              <a:t> are  generated?</a:t>
            </a:r>
          </a:p>
        </p:txBody>
      </p:sp>
    </p:spTree>
    <p:extLst>
      <p:ext uri="{BB962C8B-B14F-4D97-AF65-F5344CB8AC3E}">
        <p14:creationId xmlns:p14="http://schemas.microsoft.com/office/powerpoint/2010/main" val="4134828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450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Office Theme</vt:lpstr>
      <vt:lpstr>JAVA Swing</vt:lpstr>
      <vt:lpstr>JAVA Swing</vt:lpstr>
      <vt:lpstr>MVC</vt:lpstr>
      <vt:lpstr>MVC</vt:lpstr>
      <vt:lpstr>Swing Class hierarchy </vt:lpstr>
      <vt:lpstr>JComponent</vt:lpstr>
      <vt:lpstr>JFrame</vt:lpstr>
      <vt:lpstr>Lets jump into code</vt:lpstr>
      <vt:lpstr>Event Handling</vt:lpstr>
      <vt:lpstr>Event Handling</vt:lpstr>
      <vt:lpstr>Event Handling</vt:lpstr>
      <vt:lpstr>Lets jump into code  one more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medion erazer</dc:creator>
  <cp:lastModifiedBy>medion erazer</cp:lastModifiedBy>
  <cp:revision>14</cp:revision>
  <dcterms:created xsi:type="dcterms:W3CDTF">2019-05-02T06:25:33Z</dcterms:created>
  <dcterms:modified xsi:type="dcterms:W3CDTF">2019-05-04T12:10:26Z</dcterms:modified>
</cp:coreProperties>
</file>