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Module 2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The King County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79874" y="153093"/>
            <a:ext cx="56388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Recommendations: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3513" y="876992"/>
            <a:ext cx="6769357" cy="1562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Different Grade, Size of the House, Zip-Code and Having a Waterfront View Or Not makes a difference when purchasing or selling your next home.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5292"/>
            <a:ext cx="2808563" cy="220910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03513" y="4876800"/>
            <a:ext cx="6769357" cy="1562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Contact </a:t>
            </a:r>
            <a:r>
              <a:rPr lang="en-US" sz="2800" dirty="0" smtClean="0">
                <a:solidFill>
                  <a:srgbClr val="FFFF00"/>
                </a:solidFill>
              </a:rPr>
              <a:t>The Abbasi Bros Realty </a:t>
            </a:r>
            <a:r>
              <a:rPr lang="en-US" sz="2800" dirty="0">
                <a:solidFill>
                  <a:schemeClr val="tx1"/>
                </a:solidFill>
              </a:rPr>
              <a:t>&amp; Let Me Help You Make The Best Decision…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79874" y="153093"/>
            <a:ext cx="56388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Future Work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3513" y="876992"/>
            <a:ext cx="6769357" cy="1562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Research the Job Market in King County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What Do Homes Lease For?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Is King County a Profitable County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o Invest On?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74" y="2743200"/>
            <a:ext cx="3200400" cy="31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79874" y="153093"/>
            <a:ext cx="56388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Any Questions?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0" y="1295400"/>
            <a:ext cx="7044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Jupyter Notebook</a:t>
            </a:r>
          </a:p>
          <a:p>
            <a:r>
              <a:rPr lang="en-US" b="1" dirty="0"/>
              <a:t>README.md</a:t>
            </a:r>
            <a:r>
              <a:rPr lang="en-US" dirty="0"/>
              <a:t> file </a:t>
            </a:r>
          </a:p>
          <a:p>
            <a:r>
              <a:rPr lang="en-US" b="1" dirty="0" smtClean="0"/>
              <a:t>PowerPoint Presentation</a:t>
            </a:r>
            <a:endParaRPr lang="en-US" b="1" dirty="0"/>
          </a:p>
          <a:p>
            <a:r>
              <a:rPr lang="en-US" b="1" dirty="0" smtClean="0"/>
              <a:t>Video </a:t>
            </a:r>
            <a:r>
              <a:rPr lang="en-US" b="1" dirty="0"/>
              <a:t>Walkthrough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Real Estate Agent, I have been tasked with investigating house sales in the King County area and building a model to predict sale </a:t>
            </a:r>
            <a:r>
              <a:rPr lang="en-US" dirty="0" smtClean="0"/>
              <a:t>prices </a:t>
            </a:r>
            <a:r>
              <a:rPr lang="en-US" dirty="0"/>
              <a:t>based on historical data.</a:t>
            </a:r>
            <a:endParaRPr lang="en-US" dirty="0"/>
          </a:p>
        </p:txBody>
      </p:sp>
      <p:pic>
        <p:nvPicPr>
          <p:cNvPr id="1026" name="Picture 2" descr="https://scontent-dfw5-2.xx.fbcdn.net/v/t1.0-9/78808406_10157747756794784_1771983517828251648_o.jpg?_nc_cat=102&amp;_nc_sid=8bfeb9&amp;_nc_oc=AQm_eZ_oEhjWqMfGRQvQqgpJSruGiFT5PphvWSrbZaqLx5keLzbIjvSOcJLLg6xWER8&amp;_nc_ht=scontent-dfw5-2.xx&amp;oh=72835071d67774d8fcdeb0d3ffee2a20&amp;oe=5F0CC0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9400"/>
            <a:ext cx="4953000" cy="35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ive </a:t>
            </a:r>
            <a:r>
              <a:rPr lang="en-US" dirty="0"/>
              <a:t>recommendations to </a:t>
            </a:r>
            <a:r>
              <a:rPr lang="en-US" dirty="0" smtClean="0"/>
              <a:t>potential </a:t>
            </a:r>
            <a:r>
              <a:rPr lang="en-US" dirty="0"/>
              <a:t>clients on how to make the best decision </a:t>
            </a:r>
            <a:r>
              <a:rPr lang="en-US" dirty="0" smtClean="0"/>
              <a:t>when purchasing or selling their home.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6324600" cy="26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Datasets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52" y="457200"/>
            <a:ext cx="4354108" cy="5638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0600" y="1828801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kc_house_data.csv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King County Glossary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74618" y="152400"/>
            <a:ext cx="4572000" cy="114522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Top 5 Most Expensive Homes in King County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19800" y="152400"/>
            <a:ext cx="45720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Top 5 Least Expensive Homes in King County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29" y="1447800"/>
            <a:ext cx="91821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124200" y="77585"/>
            <a:ext cx="5638801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Does Having a Waterfront Make a Difference? </a:t>
            </a:r>
            <a:r>
              <a:rPr lang="en-US" sz="3200" dirty="0" smtClean="0">
                <a:solidFill>
                  <a:srgbClr val="FFFF00"/>
                </a:solidFill>
              </a:rPr>
              <a:t>YES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47800"/>
            <a:ext cx="409328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124199" y="304800"/>
            <a:ext cx="5638801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Does Having More Square Footage make a Difference? </a:t>
            </a:r>
            <a:r>
              <a:rPr lang="en-US" sz="3200" dirty="0" smtClean="0">
                <a:solidFill>
                  <a:srgbClr val="FFFF00"/>
                </a:solidFill>
              </a:rPr>
              <a:t>YES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34" y="2057400"/>
            <a:ext cx="50875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971800" y="-76200"/>
            <a:ext cx="5638801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Do Different Grades </a:t>
            </a:r>
            <a:r>
              <a:rPr lang="en-US" sz="3200" dirty="0" smtClean="0"/>
              <a:t>Make </a:t>
            </a:r>
            <a:r>
              <a:rPr lang="en-US" sz="3200" dirty="0"/>
              <a:t>a Difference</a:t>
            </a:r>
            <a:r>
              <a:rPr lang="en-US" sz="3200" dirty="0" smtClean="0"/>
              <a:t>? </a:t>
            </a:r>
            <a:r>
              <a:rPr lang="en-US" sz="3200" dirty="0" smtClean="0">
                <a:solidFill>
                  <a:srgbClr val="FFFF00"/>
                </a:solidFill>
              </a:rPr>
              <a:t>YES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6178378" cy="304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7799" y="5029200"/>
            <a:ext cx="5638801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900" dirty="0" smtClean="0"/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5 - </a:t>
            </a:r>
            <a:r>
              <a:rPr lang="en-US" sz="900" dirty="0">
                <a:solidFill>
                  <a:srgbClr val="FFFF00"/>
                </a:solidFill>
              </a:rPr>
              <a:t>Low construction costs and workmanship. Small, simple design.</a:t>
            </a: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b="1" dirty="0" smtClean="0">
                <a:solidFill>
                  <a:schemeClr val="tx1"/>
                </a:solidFill>
              </a:rPr>
              <a:t>6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Lowest </a:t>
            </a:r>
            <a:r>
              <a:rPr lang="en-US" sz="900" dirty="0">
                <a:solidFill>
                  <a:srgbClr val="FFFF00"/>
                </a:solidFill>
              </a:rPr>
              <a:t>grade currently meeting building code. Low quality materials and simple designs.</a:t>
            </a: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b="1" dirty="0" smtClean="0">
                <a:solidFill>
                  <a:schemeClr val="tx1"/>
                </a:solidFill>
              </a:rPr>
              <a:t>7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Average </a:t>
            </a:r>
            <a:r>
              <a:rPr lang="en-US" sz="900" dirty="0">
                <a:solidFill>
                  <a:srgbClr val="FFFF00"/>
                </a:solidFill>
              </a:rPr>
              <a:t>grade of construction and design. Commonly seen in plats and older sub-divisions.</a:t>
            </a: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b="1" dirty="0" smtClean="0">
                <a:solidFill>
                  <a:schemeClr val="tx1"/>
                </a:solidFill>
              </a:rPr>
              <a:t>8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Just </a:t>
            </a:r>
            <a:r>
              <a:rPr lang="en-US" sz="900" dirty="0">
                <a:solidFill>
                  <a:srgbClr val="FFFF00"/>
                </a:solidFill>
              </a:rPr>
              <a:t>above average in construction and design. Usually better materials in both the exterior and interior finish work.</a:t>
            </a: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/>
              <a:t/>
            </a:r>
            <a:br>
              <a:rPr lang="en-US" sz="900" dirty="0"/>
            </a:b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4600" y="4800600"/>
            <a:ext cx="5638801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9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Better </a:t>
            </a:r>
            <a:r>
              <a:rPr lang="en-US" sz="900" dirty="0">
                <a:solidFill>
                  <a:srgbClr val="FFFF00"/>
                </a:solidFill>
              </a:rPr>
              <a:t>architectural design with extra interior and exterior design and quality.</a:t>
            </a:r>
            <a:br>
              <a:rPr lang="en-US" sz="900" dirty="0">
                <a:solidFill>
                  <a:srgbClr val="FFFF00"/>
                </a:solidFill>
              </a:rPr>
            </a:br>
            <a:endParaRPr lang="en-US" sz="900" dirty="0" smtClean="0">
              <a:solidFill>
                <a:srgbClr val="FFFF00"/>
              </a:solidFill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Homes </a:t>
            </a:r>
            <a:r>
              <a:rPr lang="en-US" sz="900" dirty="0">
                <a:solidFill>
                  <a:srgbClr val="FFFF00"/>
                </a:solidFill>
              </a:rPr>
              <a:t>of this quality generally have high quality features. Finish work is better and more design quality is seen in the floor plans. Generally have a larger square footage.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b="1" dirty="0" smtClean="0">
                <a:solidFill>
                  <a:schemeClr val="tx1"/>
                </a:solidFill>
              </a:rPr>
              <a:t>11</a:t>
            </a:r>
            <a:r>
              <a:rPr lang="en-US" sz="900" b="1" dirty="0">
                <a:solidFill>
                  <a:schemeClr val="tx1"/>
                </a:solidFill>
              </a:rPr>
              <a:t> - </a:t>
            </a:r>
            <a:r>
              <a:rPr lang="en-US" sz="900" dirty="0" smtClean="0">
                <a:solidFill>
                  <a:srgbClr val="FFFF00"/>
                </a:solidFill>
              </a:rPr>
              <a:t>Custom </a:t>
            </a:r>
            <a:r>
              <a:rPr lang="en-US" sz="900" dirty="0">
                <a:solidFill>
                  <a:srgbClr val="FFFF00"/>
                </a:solidFill>
              </a:rPr>
              <a:t>design and higher quality finish work with added amenities of solid woods, bathroom fixtures and more luxurious options.</a:t>
            </a:r>
            <a:br>
              <a:rPr lang="en-US" sz="900" dirty="0">
                <a:solidFill>
                  <a:srgbClr val="FFFF00"/>
                </a:solidFill>
              </a:rPr>
            </a:br>
            <a:r>
              <a:rPr lang="en-US" sz="900" dirty="0">
                <a:solidFill>
                  <a:srgbClr val="FFFF00"/>
                </a:solidFill>
              </a:rPr>
              <a:t/>
            </a:r>
            <a:br>
              <a:rPr lang="en-US" sz="900" dirty="0">
                <a:solidFill>
                  <a:srgbClr val="FFFF00"/>
                </a:solidFill>
              </a:rPr>
            </a:br>
            <a:endParaRPr lang="en-US" sz="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115</TotalTime>
  <Words>217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Module 2 Final Project</vt:lpstr>
      <vt:lpstr>The Deliverables</vt:lpstr>
      <vt:lpstr>Problem Statement </vt:lpstr>
      <vt:lpstr>Business Value</vt:lpstr>
      <vt:lpstr>The Datasets</vt:lpstr>
      <vt:lpstr>Top 5 Most Expensive Homes in King County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Final Project</dc:title>
  <dc:creator>Windows User</dc:creator>
  <cp:lastModifiedBy>Windows User</cp:lastModifiedBy>
  <cp:revision>10</cp:revision>
  <dcterms:created xsi:type="dcterms:W3CDTF">2020-06-13T23:23:05Z</dcterms:created>
  <dcterms:modified xsi:type="dcterms:W3CDTF">2020-06-14T01:18:47Z</dcterms:modified>
</cp:coreProperties>
</file>