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70" r:id="rId5"/>
    <p:sldId id="258" r:id="rId6"/>
    <p:sldId id="260" r:id="rId7"/>
    <p:sldId id="265" r:id="rId8"/>
    <p:sldId id="266" r:id="rId9"/>
    <p:sldId id="271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5DB"/>
    <a:srgbClr val="F692DE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D78C9-6BF6-46A1-B23F-3269B7D96228}" v="42" dt="2020-08-23T02:42:1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hri, Dorsa @ Global Finance" userId="e97b7b8a-a9c1-46a7-b669-0f17bf18a8b2" providerId="ADAL" clId="{453D78C9-6BF6-46A1-B23F-3269B7D96228}"/>
    <pc:docChg chg="undo custSel mod addSld delSld modSld">
      <pc:chgData name="Ghahri, Dorsa @ Global Finance" userId="e97b7b8a-a9c1-46a7-b669-0f17bf18a8b2" providerId="ADAL" clId="{453D78C9-6BF6-46A1-B23F-3269B7D96228}" dt="2020-08-23T02:43:27.730" v="1463" actId="20577"/>
      <pc:docMkLst>
        <pc:docMk/>
      </pc:docMkLst>
      <pc:sldChg chg="modSp mod">
        <pc:chgData name="Ghahri, Dorsa @ Global Finance" userId="e97b7b8a-a9c1-46a7-b669-0f17bf18a8b2" providerId="ADAL" clId="{453D78C9-6BF6-46A1-B23F-3269B7D96228}" dt="2020-08-23T02:43:27.730" v="1463" actId="20577"/>
        <pc:sldMkLst>
          <pc:docMk/>
          <pc:sldMk cId="0" sldId="263"/>
        </pc:sldMkLst>
        <pc:spChg chg="mod">
          <ac:chgData name="Ghahri, Dorsa @ Global Finance" userId="e97b7b8a-a9c1-46a7-b669-0f17bf18a8b2" providerId="ADAL" clId="{453D78C9-6BF6-46A1-B23F-3269B7D96228}" dt="2020-08-23T02:43:27.730" v="1463" actId="20577"/>
          <ac:spMkLst>
            <pc:docMk/>
            <pc:sldMk cId="0" sldId="263"/>
            <ac:spMk id="449" creationId="{00000000-0000-0000-0000-000000000000}"/>
          </ac:spMkLst>
        </pc:spChg>
      </pc:sldChg>
      <pc:sldChg chg="addSp delSp modSp new mod setBg setClrOvrMap">
        <pc:chgData name="Ghahri, Dorsa @ Global Finance" userId="e97b7b8a-a9c1-46a7-b669-0f17bf18a8b2" providerId="ADAL" clId="{453D78C9-6BF6-46A1-B23F-3269B7D96228}" dt="2020-08-23T00:33:55.885" v="221"/>
        <pc:sldMkLst>
          <pc:docMk/>
          <pc:sldMk cId="2533824533" sldId="265"/>
        </pc:sldMkLst>
        <pc:spChg chg="mod">
          <ac:chgData name="Ghahri, Dorsa @ Global Finance" userId="e97b7b8a-a9c1-46a7-b669-0f17bf18a8b2" providerId="ADAL" clId="{453D78C9-6BF6-46A1-B23F-3269B7D96228}" dt="2020-08-23T00:31:55.308" v="82" actId="1076"/>
          <ac:spMkLst>
            <pc:docMk/>
            <pc:sldMk cId="2533824533" sldId="265"/>
            <ac:spMk id="2" creationId="{6217F011-C8CB-4C2B-A5CB-E4E49B0659D1}"/>
          </ac:spMkLst>
        </pc:spChg>
        <pc:spChg chg="del mod">
          <ac:chgData name="Ghahri, Dorsa @ Global Finance" userId="e97b7b8a-a9c1-46a7-b669-0f17bf18a8b2" providerId="ADAL" clId="{453D78C9-6BF6-46A1-B23F-3269B7D96228}" dt="2020-08-23T00:28:31.892" v="5"/>
          <ac:spMkLst>
            <pc:docMk/>
            <pc:sldMk cId="2533824533" sldId="265"/>
            <ac:spMk id="3" creationId="{EE4F0337-A82D-40E9-81C8-20B1BF8795A7}"/>
          </ac:spMkLst>
        </pc:spChg>
        <pc:spChg chg="add mod">
          <ac:chgData name="Ghahri, Dorsa @ Global Finance" userId="e97b7b8a-a9c1-46a7-b669-0f17bf18a8b2" providerId="ADAL" clId="{453D78C9-6BF6-46A1-B23F-3269B7D96228}" dt="2020-08-23T00:33:28.320" v="219" actId="1076"/>
          <ac:spMkLst>
            <pc:docMk/>
            <pc:sldMk cId="2533824533" sldId="265"/>
            <ac:spMk id="7" creationId="{8524FA1E-845C-478B-9811-1153C8C269CC}"/>
          </ac:spMkLst>
        </pc:spChg>
        <pc:spChg chg="add del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8" creationId="{CADF2543-1B6F-4FBC-A7AF-53A0430E05AB}"/>
          </ac:spMkLst>
        </pc:spChg>
        <pc:spChg chg="add del mod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19" creationId="{CF39502E-893A-412B-86C3-813D92D4F946}"/>
          </ac:spMkLst>
        </pc:spChg>
        <pc:spChg chg="add del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22" creationId="{D6F819BF-BEC4-454B-82CF-C7F1926407F9}"/>
          </ac:spMkLst>
        </pc:spChg>
        <pc:spChg chg="add del">
          <ac:chgData name="Ghahri, Dorsa @ Global Finance" userId="e97b7b8a-a9c1-46a7-b669-0f17bf18a8b2" providerId="ADAL" clId="{453D78C9-6BF6-46A1-B23F-3269B7D96228}" dt="2020-08-23T00:31:00.543" v="55" actId="26606"/>
          <ac:spMkLst>
            <pc:docMk/>
            <pc:sldMk cId="2533824533" sldId="265"/>
            <ac:spMk id="24" creationId="{79D5C3D0-88DD-405B-A549-4B5C3712E181}"/>
          </ac:spMkLst>
        </pc:spChg>
        <pc:grpChg chg="add del">
          <ac:chgData name="Ghahri, Dorsa @ Global Finance" userId="e97b7b8a-a9c1-46a7-b669-0f17bf18a8b2" providerId="ADAL" clId="{453D78C9-6BF6-46A1-B23F-3269B7D96228}" dt="2020-08-23T00:31:00.543" v="55" actId="26606"/>
          <ac:grpSpMkLst>
            <pc:docMk/>
            <pc:sldMk cId="2533824533" sldId="265"/>
            <ac:grpSpMk id="10" creationId="{A80A6E81-6B71-43DF-877B-E964A9A4CB68}"/>
          </ac:grpSpMkLst>
        </pc:grpChg>
        <pc:grpChg chg="add del">
          <ac:chgData name="Ghahri, Dorsa @ Global Finance" userId="e97b7b8a-a9c1-46a7-b669-0f17bf18a8b2" providerId="ADAL" clId="{453D78C9-6BF6-46A1-B23F-3269B7D96228}" dt="2020-08-23T00:31:00.543" v="55" actId="26606"/>
          <ac:grpSpMkLst>
            <pc:docMk/>
            <pc:sldMk cId="2533824533" sldId="265"/>
            <ac:grpSpMk id="26" creationId="{B29E1950-A366-48B7-8DAB-726C0DE58072}"/>
          </ac:grpSpMkLst>
        </pc:grpChg>
        <pc:picChg chg="add del">
          <ac:chgData name="Ghahri, Dorsa @ Global Finance" userId="e97b7b8a-a9c1-46a7-b669-0f17bf18a8b2" providerId="ADAL" clId="{453D78C9-6BF6-46A1-B23F-3269B7D96228}" dt="2020-08-23T00:28:39.062" v="8" actId="478"/>
          <ac:picMkLst>
            <pc:docMk/>
            <pc:sldMk cId="2533824533" sldId="265"/>
            <ac:picMk id="4" creationId="{454720FF-3911-45BE-894A-4DC8E9354033}"/>
          </ac:picMkLst>
        </pc:picChg>
        <pc:picChg chg="add mod">
          <ac:chgData name="Ghahri, Dorsa @ Global Finance" userId="e97b7b8a-a9c1-46a7-b669-0f17bf18a8b2" providerId="ADAL" clId="{453D78C9-6BF6-46A1-B23F-3269B7D96228}" dt="2020-08-23T00:33:23.433" v="217" actId="14100"/>
          <ac:picMkLst>
            <pc:docMk/>
            <pc:sldMk cId="2533824533" sldId="265"/>
            <ac:picMk id="6" creationId="{AD745179-605D-410E-845A-F82F9E062C24}"/>
          </ac:picMkLst>
        </pc:picChg>
        <pc:picChg chg="add">
          <ac:chgData name="Ghahri, Dorsa @ Global Finance" userId="e97b7b8a-a9c1-46a7-b669-0f17bf18a8b2" providerId="ADAL" clId="{453D78C9-6BF6-46A1-B23F-3269B7D96228}" dt="2020-08-23T00:33:47.662" v="220" actId="22"/>
          <ac:picMkLst>
            <pc:docMk/>
            <pc:sldMk cId="2533824533" sldId="265"/>
            <ac:picMk id="9" creationId="{DE264146-6431-466E-99CF-11BC063EF40E}"/>
          </ac:picMkLst>
        </pc:picChg>
      </pc:sldChg>
      <pc:sldChg chg="addSp delSp modSp add mod setBg">
        <pc:chgData name="Ghahri, Dorsa @ Global Finance" userId="e97b7b8a-a9c1-46a7-b669-0f17bf18a8b2" providerId="ADAL" clId="{453D78C9-6BF6-46A1-B23F-3269B7D96228}" dt="2020-08-23T00:45:27.862" v="663" actId="20577"/>
        <pc:sldMkLst>
          <pc:docMk/>
          <pc:sldMk cId="536245850" sldId="266"/>
        </pc:sldMkLst>
        <pc:spChg chg="mod">
          <ac:chgData name="Ghahri, Dorsa @ Global Finance" userId="e97b7b8a-a9c1-46a7-b669-0f17bf18a8b2" providerId="ADAL" clId="{453D78C9-6BF6-46A1-B23F-3269B7D96228}" dt="2020-08-23T00:36:53.356" v="280" actId="20577"/>
          <ac:spMkLst>
            <pc:docMk/>
            <pc:sldMk cId="536245850" sldId="266"/>
            <ac:spMk id="2" creationId="{00000000-0000-0000-0000-000000000000}"/>
          </ac:spMkLst>
        </pc:spChg>
        <pc:spChg chg="add mod">
          <ac:chgData name="Ghahri, Dorsa @ Global Finance" userId="e97b7b8a-a9c1-46a7-b669-0f17bf18a8b2" providerId="ADAL" clId="{453D78C9-6BF6-46A1-B23F-3269B7D96228}" dt="2020-08-23T00:45:27.862" v="663" actId="20577"/>
          <ac:spMkLst>
            <pc:docMk/>
            <pc:sldMk cId="536245850" sldId="266"/>
            <ac:spMk id="6" creationId="{4383E3E9-0716-42C2-8B41-2AA2F6DD995E}"/>
          </ac:spMkLst>
        </pc:spChg>
        <pc:graphicFrameChg chg="mod">
          <ac:chgData name="Ghahri, Dorsa @ Global Finance" userId="e97b7b8a-a9c1-46a7-b669-0f17bf18a8b2" providerId="ADAL" clId="{453D78C9-6BF6-46A1-B23F-3269B7D96228}" dt="2020-08-23T00:34:43.796" v="228" actId="478"/>
          <ac:graphicFrameMkLst>
            <pc:docMk/>
            <pc:sldMk cId="536245850" sldId="266"/>
            <ac:graphicFrameMk id="4" creationId="{8DF9A2FB-697A-4CC0-95E0-B008C91A5B45}"/>
          </ac:graphicFrameMkLst>
        </pc:graphicFrameChg>
        <pc:picChg chg="add mod">
          <ac:chgData name="Ghahri, Dorsa @ Global Finance" userId="e97b7b8a-a9c1-46a7-b669-0f17bf18a8b2" providerId="ADAL" clId="{453D78C9-6BF6-46A1-B23F-3269B7D96228}" dt="2020-08-23T00:36:15.354" v="237" actId="14100"/>
          <ac:picMkLst>
            <pc:docMk/>
            <pc:sldMk cId="536245850" sldId="266"/>
            <ac:picMk id="5" creationId="{F97BF10D-C3B3-4E02-BEEE-DEC6ECAE364B}"/>
          </ac:picMkLst>
        </pc:picChg>
        <pc:picChg chg="del">
          <ac:chgData name="Ghahri, Dorsa @ Global Finance" userId="e97b7b8a-a9c1-46a7-b669-0f17bf18a8b2" providerId="ADAL" clId="{453D78C9-6BF6-46A1-B23F-3269B7D96228}" dt="2020-08-23T00:34:45.018" v="229" actId="478"/>
          <ac:picMkLst>
            <pc:docMk/>
            <pc:sldMk cId="536245850" sldId="266"/>
            <ac:picMk id="8" creationId="{915BD9C6-1E9C-4168-B88A-65F552E18979}"/>
          </ac:picMkLst>
        </pc:picChg>
        <pc:picChg chg="del">
          <ac:chgData name="Ghahri, Dorsa @ Global Finance" userId="e97b7b8a-a9c1-46a7-b669-0f17bf18a8b2" providerId="ADAL" clId="{453D78C9-6BF6-46A1-B23F-3269B7D96228}" dt="2020-08-23T00:34:46.843" v="231" actId="478"/>
          <ac:picMkLst>
            <pc:docMk/>
            <pc:sldMk cId="536245850" sldId="266"/>
            <ac:picMk id="12" creationId="{E9D69C5B-1C9D-4CA1-B0C3-701345E7E90D}"/>
          </ac:picMkLst>
        </pc:picChg>
        <pc:picChg chg="del">
          <ac:chgData name="Ghahri, Dorsa @ Global Finance" userId="e97b7b8a-a9c1-46a7-b669-0f17bf18a8b2" providerId="ADAL" clId="{453D78C9-6BF6-46A1-B23F-3269B7D96228}" dt="2020-08-23T00:34:46.502" v="230" actId="478"/>
          <ac:picMkLst>
            <pc:docMk/>
            <pc:sldMk cId="536245850" sldId="266"/>
            <ac:picMk id="14" creationId="{F5A0B596-2671-4433-BDDA-D6086002F0D5}"/>
          </ac:picMkLst>
        </pc:picChg>
      </pc:sldChg>
      <pc:sldChg chg="addSp delSp modSp add mod setBg">
        <pc:chgData name="Ghahri, Dorsa @ Global Finance" userId="e97b7b8a-a9c1-46a7-b669-0f17bf18a8b2" providerId="ADAL" clId="{453D78C9-6BF6-46A1-B23F-3269B7D96228}" dt="2020-08-23T02:09:52.110" v="1011" actId="1076"/>
        <pc:sldMkLst>
          <pc:docMk/>
          <pc:sldMk cId="565173155" sldId="267"/>
        </pc:sldMkLst>
        <pc:spChg chg="mod">
          <ac:chgData name="Ghahri, Dorsa @ Global Finance" userId="e97b7b8a-a9c1-46a7-b669-0f17bf18a8b2" providerId="ADAL" clId="{453D78C9-6BF6-46A1-B23F-3269B7D96228}" dt="2020-08-23T02:07:08.767" v="1007" actId="1076"/>
          <ac:spMkLst>
            <pc:docMk/>
            <pc:sldMk cId="565173155" sldId="267"/>
            <ac:spMk id="2" creationId="{00000000-0000-0000-0000-000000000000}"/>
          </ac:spMkLst>
        </pc:spChg>
        <pc:spChg chg="mod">
          <ac:chgData name="Ghahri, Dorsa @ Global Finance" userId="e97b7b8a-a9c1-46a7-b669-0f17bf18a8b2" providerId="ADAL" clId="{453D78C9-6BF6-46A1-B23F-3269B7D96228}" dt="2020-08-23T02:09:52.110" v="1011" actId="1076"/>
          <ac:spMkLst>
            <pc:docMk/>
            <pc:sldMk cId="565173155" sldId="267"/>
            <ac:spMk id="6" creationId="{4383E3E9-0716-42C2-8B41-2AA2F6DD995E}"/>
          </ac:spMkLst>
        </pc:spChg>
        <pc:picChg chg="del">
          <ac:chgData name="Ghahri, Dorsa @ Global Finance" userId="e97b7b8a-a9c1-46a7-b669-0f17bf18a8b2" providerId="ADAL" clId="{453D78C9-6BF6-46A1-B23F-3269B7D96228}" dt="2020-08-23T02:03:22.198" v="670" actId="478"/>
          <ac:picMkLst>
            <pc:docMk/>
            <pc:sldMk cId="565173155" sldId="267"/>
            <ac:picMk id="5" creationId="{F97BF10D-C3B3-4E02-BEEE-DEC6ECAE364B}"/>
          </ac:picMkLst>
        </pc:picChg>
        <pc:picChg chg="add mod">
          <ac:chgData name="Ghahri, Dorsa @ Global Finance" userId="e97b7b8a-a9c1-46a7-b669-0f17bf18a8b2" providerId="ADAL" clId="{453D78C9-6BF6-46A1-B23F-3269B7D96228}" dt="2020-08-23T02:09:49.449" v="1010" actId="1076"/>
          <ac:picMkLst>
            <pc:docMk/>
            <pc:sldMk cId="565173155" sldId="267"/>
            <ac:picMk id="7" creationId="{5AC4DDD9-4171-46F1-9395-FA2476FFD76D}"/>
          </ac:picMkLst>
        </pc:picChg>
      </pc:sldChg>
      <pc:sldChg chg="new del">
        <pc:chgData name="Ghahri, Dorsa @ Global Finance" userId="e97b7b8a-a9c1-46a7-b669-0f17bf18a8b2" providerId="ADAL" clId="{453D78C9-6BF6-46A1-B23F-3269B7D96228}" dt="2020-08-23T00:45:39.918" v="665" actId="2696"/>
        <pc:sldMkLst>
          <pc:docMk/>
          <pc:sldMk cId="828514353" sldId="267"/>
        </pc:sldMkLst>
      </pc:sldChg>
      <pc:sldChg chg="addSp delSp modSp add mod">
        <pc:chgData name="Ghahri, Dorsa @ Global Finance" userId="e97b7b8a-a9c1-46a7-b669-0f17bf18a8b2" providerId="ADAL" clId="{453D78C9-6BF6-46A1-B23F-3269B7D96228}" dt="2020-08-23T02:41:34.422" v="1424" actId="1076"/>
        <pc:sldMkLst>
          <pc:docMk/>
          <pc:sldMk cId="4040656861" sldId="268"/>
        </pc:sldMkLst>
        <pc:spChg chg="mod">
          <ac:chgData name="Ghahri, Dorsa @ Global Finance" userId="e97b7b8a-a9c1-46a7-b669-0f17bf18a8b2" providerId="ADAL" clId="{453D78C9-6BF6-46A1-B23F-3269B7D96228}" dt="2020-08-23T02:33:00.686" v="1027" actId="20577"/>
          <ac:spMkLst>
            <pc:docMk/>
            <pc:sldMk cId="4040656861" sldId="268"/>
            <ac:spMk id="2" creationId="{00000000-0000-0000-0000-000000000000}"/>
          </ac:spMkLst>
        </pc:spChg>
        <pc:spChg chg="add del mod">
          <ac:chgData name="Ghahri, Dorsa @ Global Finance" userId="e97b7b8a-a9c1-46a7-b669-0f17bf18a8b2" providerId="ADAL" clId="{453D78C9-6BF6-46A1-B23F-3269B7D96228}" dt="2020-08-23T02:36:05.177" v="1036"/>
          <ac:spMkLst>
            <pc:docMk/>
            <pc:sldMk cId="4040656861" sldId="268"/>
            <ac:spMk id="3" creationId="{832C35F7-5E5B-490C-844E-BDB974EDC8B4}"/>
          </ac:spMkLst>
        </pc:spChg>
        <pc:spChg chg="add mod">
          <ac:chgData name="Ghahri, Dorsa @ Global Finance" userId="e97b7b8a-a9c1-46a7-b669-0f17bf18a8b2" providerId="ADAL" clId="{453D78C9-6BF6-46A1-B23F-3269B7D96228}" dt="2020-08-23T02:40:50.486" v="1289" actId="20577"/>
          <ac:spMkLst>
            <pc:docMk/>
            <pc:sldMk cId="4040656861" sldId="268"/>
            <ac:spMk id="5" creationId="{274D599E-6D28-4035-B318-07AB856E5A57}"/>
          </ac:spMkLst>
        </pc:spChg>
        <pc:spChg chg="del mod">
          <ac:chgData name="Ghahri, Dorsa @ Global Finance" userId="e97b7b8a-a9c1-46a7-b669-0f17bf18a8b2" providerId="ADAL" clId="{453D78C9-6BF6-46A1-B23F-3269B7D96228}" dt="2020-08-23T02:33:25.294" v="1031"/>
          <ac:spMkLst>
            <pc:docMk/>
            <pc:sldMk cId="4040656861" sldId="268"/>
            <ac:spMk id="6" creationId="{4383E3E9-0716-42C2-8B41-2AA2F6DD995E}"/>
          </ac:spMkLst>
        </pc:spChg>
        <pc:spChg chg="add mod">
          <ac:chgData name="Ghahri, Dorsa @ Global Finance" userId="e97b7b8a-a9c1-46a7-b669-0f17bf18a8b2" providerId="ADAL" clId="{453D78C9-6BF6-46A1-B23F-3269B7D96228}" dt="2020-08-23T02:41:34.422" v="1424" actId="1076"/>
          <ac:spMkLst>
            <pc:docMk/>
            <pc:sldMk cId="4040656861" sldId="268"/>
            <ac:spMk id="8" creationId="{84F2528B-74D1-4752-8D84-90E782890702}"/>
          </ac:spMkLst>
        </pc:spChg>
        <pc:graphicFrameChg chg="del mod">
          <ac:chgData name="Ghahri, Dorsa @ Global Finance" userId="e97b7b8a-a9c1-46a7-b669-0f17bf18a8b2" providerId="ADAL" clId="{453D78C9-6BF6-46A1-B23F-3269B7D96228}" dt="2020-08-23T02:36:05.176" v="1034" actId="478"/>
          <ac:graphicFrameMkLst>
            <pc:docMk/>
            <pc:sldMk cId="4040656861" sldId="268"/>
            <ac:graphicFrameMk id="4" creationId="{8DF9A2FB-697A-4CC0-95E0-B008C91A5B45}"/>
          </ac:graphicFrameMkLst>
        </pc:graphicFrameChg>
        <pc:picChg chg="del">
          <ac:chgData name="Ghahri, Dorsa @ Global Finance" userId="e97b7b8a-a9c1-46a7-b669-0f17bf18a8b2" providerId="ADAL" clId="{453D78C9-6BF6-46A1-B23F-3269B7D96228}" dt="2020-08-23T02:33:02.874" v="1028" actId="478"/>
          <ac:picMkLst>
            <pc:docMk/>
            <pc:sldMk cId="4040656861" sldId="268"/>
            <ac:picMk id="7" creationId="{5AC4DDD9-4171-46F1-9395-FA2476FFD76D}"/>
          </ac:picMkLst>
        </pc:picChg>
      </pc:sldChg>
      <pc:sldChg chg="delSp modSp add mod">
        <pc:chgData name="Ghahri, Dorsa @ Global Finance" userId="e97b7b8a-a9c1-46a7-b669-0f17bf18a8b2" providerId="ADAL" clId="{453D78C9-6BF6-46A1-B23F-3269B7D96228}" dt="2020-08-23T02:42:19.857" v="1456" actId="1076"/>
        <pc:sldMkLst>
          <pc:docMk/>
          <pc:sldMk cId="761431162" sldId="269"/>
        </pc:sldMkLst>
        <pc:spChg chg="mod">
          <ac:chgData name="Ghahri, Dorsa @ Global Finance" userId="e97b7b8a-a9c1-46a7-b669-0f17bf18a8b2" providerId="ADAL" clId="{453D78C9-6BF6-46A1-B23F-3269B7D96228}" dt="2020-08-23T02:42:16.899" v="1454" actId="1076"/>
          <ac:spMkLst>
            <pc:docMk/>
            <pc:sldMk cId="761431162" sldId="269"/>
            <ac:spMk id="2" creationId="{00000000-0000-0000-0000-000000000000}"/>
          </ac:spMkLst>
        </pc:spChg>
        <pc:spChg chg="del">
          <ac:chgData name="Ghahri, Dorsa @ Global Finance" userId="e97b7b8a-a9c1-46a7-b669-0f17bf18a8b2" providerId="ADAL" clId="{453D78C9-6BF6-46A1-B23F-3269B7D96228}" dt="2020-08-23T02:42:04.776" v="1443" actId="478"/>
          <ac:spMkLst>
            <pc:docMk/>
            <pc:sldMk cId="761431162" sldId="269"/>
            <ac:spMk id="5" creationId="{274D599E-6D28-4035-B318-07AB856E5A57}"/>
          </ac:spMkLst>
        </pc:spChg>
        <pc:spChg chg="del">
          <ac:chgData name="Ghahri, Dorsa @ Global Finance" userId="e97b7b8a-a9c1-46a7-b669-0f17bf18a8b2" providerId="ADAL" clId="{453D78C9-6BF6-46A1-B23F-3269B7D96228}" dt="2020-08-23T02:42:06.464" v="1444" actId="478"/>
          <ac:spMkLst>
            <pc:docMk/>
            <pc:sldMk cId="761431162" sldId="269"/>
            <ac:spMk id="8" creationId="{84F2528B-74D1-4752-8D84-90E782890702}"/>
          </ac:spMkLst>
        </pc:spChg>
        <pc:picChg chg="mod">
          <ac:chgData name="Ghahri, Dorsa @ Global Finance" userId="e97b7b8a-a9c1-46a7-b669-0f17bf18a8b2" providerId="ADAL" clId="{453D78C9-6BF6-46A1-B23F-3269B7D96228}" dt="2020-08-23T02:42:19.857" v="1456" actId="1076"/>
          <ac:picMkLst>
            <pc:docMk/>
            <pc:sldMk cId="761431162" sldId="269"/>
            <ac:picMk id="103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644AFA-1A9A-430D-A005-704D1DC07BD3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</a:rPr>
            <a:t>Data Processing</a:t>
          </a:r>
          <a:endParaRPr lang="en-US" dirty="0"/>
        </a:p>
      </dgm:t>
    </dgm:pt>
    <dgm:pt modelId="{63EB6902-D4DF-4C3A-9B48-2E4B90F375F2}" type="parTrans" cxnId="{DC8B85D6-DF95-4098-83A4-D35BF6F23FE6}">
      <dgm:prSet/>
      <dgm:spPr/>
      <dgm:t>
        <a:bodyPr/>
        <a:lstStyle/>
        <a:p>
          <a:endParaRPr lang="en-US"/>
        </a:p>
      </dgm:t>
    </dgm:pt>
    <dgm:pt modelId="{1F123CF7-945B-4C66-B012-66900E32DD8B}" type="sibTrans" cxnId="{DC8B85D6-DF95-4098-83A4-D35BF6F23FE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BF6E3D3-DC95-4771-9D8E-D81DD43A3C58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</a:rPr>
            <a:t>Data Modeling</a:t>
          </a:r>
          <a:endParaRPr lang="en-US" dirty="0"/>
        </a:p>
      </dgm:t>
    </dgm:pt>
    <dgm:pt modelId="{F2773D0F-3C07-49A8-9EDB-0F99CA19B5D5}" type="parTrans" cxnId="{22AF997C-7606-4357-A6B0-D6FAE48053E8}">
      <dgm:prSet/>
      <dgm:spPr/>
      <dgm:t>
        <a:bodyPr/>
        <a:lstStyle/>
        <a:p>
          <a:endParaRPr lang="en-US"/>
        </a:p>
      </dgm:t>
    </dgm:pt>
    <dgm:pt modelId="{95755F91-CF97-40FC-A6B3-BA5F105203BD}" type="sibTrans" cxnId="{22AF997C-7606-4357-A6B0-D6FAE48053E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9D6E42B-1B0F-4342-80B7-57D438E35AB0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bg1"/>
              </a:solidFill>
            </a:rPr>
            <a:t>Model Evaluation</a:t>
          </a:r>
          <a:endParaRPr lang="en-US" dirty="0"/>
        </a:p>
      </dgm:t>
    </dgm:pt>
    <dgm:pt modelId="{432A5F44-4A4D-4BE6-B6C3-4F3D804511D8}" type="parTrans" cxnId="{0B00B60A-B538-4550-9448-4B133B6F8A80}">
      <dgm:prSet/>
      <dgm:spPr/>
      <dgm:t>
        <a:bodyPr/>
        <a:lstStyle/>
        <a:p>
          <a:endParaRPr lang="en-US"/>
        </a:p>
      </dgm:t>
    </dgm:pt>
    <dgm:pt modelId="{A6B183EF-D6BF-4B27-B375-6CE4CD1BF4D1}" type="sibTrans" cxnId="{0B00B60A-B538-4550-9448-4B133B6F8A80}">
      <dgm:prSet/>
      <dgm:spPr/>
      <dgm:t>
        <a:bodyPr/>
        <a:lstStyle/>
        <a:p>
          <a:endParaRPr lang="en-US"/>
        </a:p>
      </dgm:t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  <dgm:pt modelId="{B71B9DFD-EE61-4F63-8DD1-297B53029095}" type="pres">
      <dgm:prSet presAssocID="{37644AFA-1A9A-430D-A005-704D1DC07B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85EB-4257-4EE8-B473-FA9A2F35F41C}" type="pres">
      <dgm:prSet presAssocID="{1F123CF7-945B-4C66-B012-66900E32DD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80891F4-C6E5-450D-8BC4-072D0BEA9475}" type="pres">
      <dgm:prSet presAssocID="{1F123CF7-945B-4C66-B012-66900E32DD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18EDF23-AC69-4B79-9821-CE07E34E680E}" type="pres">
      <dgm:prSet presAssocID="{BBF6E3D3-DC95-4771-9D8E-D81DD43A3C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19F0-DF4E-41FD-84B8-1DAC6790FB14}" type="pres">
      <dgm:prSet presAssocID="{95755F91-CF97-40FC-A6B3-BA5F105203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BE12A49-7FAA-4E0A-A802-09CB5DE1835D}" type="pres">
      <dgm:prSet presAssocID="{95755F91-CF97-40FC-A6B3-BA5F105203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016E805-C0F0-4647-8264-1685B786B08C}" type="pres">
      <dgm:prSet presAssocID="{69D6E42B-1B0F-4342-80B7-57D438E35A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E3CCD-6C5D-46E4-98B2-4B6C8C842834}" type="presOf" srcId="{69D6E42B-1B0F-4342-80B7-57D438E35AB0}" destId="{3016E805-C0F0-4647-8264-1685B786B08C}" srcOrd="0" destOrd="0" presId="urn:microsoft.com/office/officeart/2005/8/layout/process1"/>
    <dgm:cxn modelId="{28412C1C-0BB4-43A7-B371-2554CE95DA67}" type="presOf" srcId="{1F123CF7-945B-4C66-B012-66900E32DD8B}" destId="{BF0885EB-4257-4EE8-B473-FA9A2F35F41C}" srcOrd="0" destOrd="0" presId="urn:microsoft.com/office/officeart/2005/8/layout/process1"/>
    <dgm:cxn modelId="{82969947-048D-4E98-90CA-72EF578262CE}" type="presOf" srcId="{1F123CF7-945B-4C66-B012-66900E32DD8B}" destId="{E80891F4-C6E5-450D-8BC4-072D0BEA9475}" srcOrd="1" destOrd="0" presId="urn:microsoft.com/office/officeart/2005/8/layout/process1"/>
    <dgm:cxn modelId="{3D50D40C-042C-48F7-9278-1D92AF5482FE}" type="presOf" srcId="{95755F91-CF97-40FC-A6B3-BA5F105203BD}" destId="{F37119F0-DF4E-41FD-84B8-1DAC6790FB14}" srcOrd="0" destOrd="0" presId="urn:microsoft.com/office/officeart/2005/8/layout/process1"/>
    <dgm:cxn modelId="{2A38B1E7-9482-4294-8423-1366B28E9F7B}" type="presOf" srcId="{95755F91-CF97-40FC-A6B3-BA5F105203BD}" destId="{ABE12A49-7FAA-4E0A-A802-09CB5DE1835D}" srcOrd="1" destOrd="0" presId="urn:microsoft.com/office/officeart/2005/8/layout/process1"/>
    <dgm:cxn modelId="{7B145AD1-1E7E-4A59-AB7F-0C1D586B2CF1}" type="presOf" srcId="{37644AFA-1A9A-430D-A005-704D1DC07BD3}" destId="{B71B9DFD-EE61-4F63-8DD1-297B53029095}" srcOrd="0" destOrd="0" presId="urn:microsoft.com/office/officeart/2005/8/layout/process1"/>
    <dgm:cxn modelId="{DDF976B0-3BC0-422B-B1FA-9BAAC0DA4E71}" type="presOf" srcId="{BBC17571-F5AE-497F-A0AA-DA3BAFA44DD4}" destId="{BB10563F-9B2F-48EE-AD44-15E02F0D28D2}" srcOrd="0" destOrd="0" presId="urn:microsoft.com/office/officeart/2005/8/layout/process1"/>
    <dgm:cxn modelId="{22AF997C-7606-4357-A6B0-D6FAE48053E8}" srcId="{BBC17571-F5AE-497F-A0AA-DA3BAFA44DD4}" destId="{BBF6E3D3-DC95-4771-9D8E-D81DD43A3C58}" srcOrd="1" destOrd="0" parTransId="{F2773D0F-3C07-49A8-9EDB-0F99CA19B5D5}" sibTransId="{95755F91-CF97-40FC-A6B3-BA5F105203BD}"/>
    <dgm:cxn modelId="{0B00B60A-B538-4550-9448-4B133B6F8A80}" srcId="{BBC17571-F5AE-497F-A0AA-DA3BAFA44DD4}" destId="{69D6E42B-1B0F-4342-80B7-57D438E35AB0}" srcOrd="2" destOrd="0" parTransId="{432A5F44-4A4D-4BE6-B6C3-4F3D804511D8}" sibTransId="{A6B183EF-D6BF-4B27-B375-6CE4CD1BF4D1}"/>
    <dgm:cxn modelId="{DC8B85D6-DF95-4098-83A4-D35BF6F23FE6}" srcId="{BBC17571-F5AE-497F-A0AA-DA3BAFA44DD4}" destId="{37644AFA-1A9A-430D-A005-704D1DC07BD3}" srcOrd="0" destOrd="0" parTransId="{63EB6902-D4DF-4C3A-9B48-2E4B90F375F2}" sibTransId="{1F123CF7-945B-4C66-B012-66900E32DD8B}"/>
    <dgm:cxn modelId="{21287142-8C3D-46FA-BD1F-A23561AC2CAF}" type="presOf" srcId="{BBF6E3D3-DC95-4771-9D8E-D81DD43A3C58}" destId="{D18EDF23-AC69-4B79-9821-CE07E34E680E}" srcOrd="0" destOrd="0" presId="urn:microsoft.com/office/officeart/2005/8/layout/process1"/>
    <dgm:cxn modelId="{5FB56663-334D-44D0-A458-ABB4D679715A}" type="presParOf" srcId="{BB10563F-9B2F-48EE-AD44-15E02F0D28D2}" destId="{B71B9DFD-EE61-4F63-8DD1-297B53029095}" srcOrd="0" destOrd="0" presId="urn:microsoft.com/office/officeart/2005/8/layout/process1"/>
    <dgm:cxn modelId="{27C7D5B5-5B29-488C-A856-359C798950AD}" type="presParOf" srcId="{BB10563F-9B2F-48EE-AD44-15E02F0D28D2}" destId="{BF0885EB-4257-4EE8-B473-FA9A2F35F41C}" srcOrd="1" destOrd="0" presId="urn:microsoft.com/office/officeart/2005/8/layout/process1"/>
    <dgm:cxn modelId="{48FFAA28-CB6C-4AAD-A392-9BFDA687EDF4}" type="presParOf" srcId="{BF0885EB-4257-4EE8-B473-FA9A2F35F41C}" destId="{E80891F4-C6E5-450D-8BC4-072D0BEA9475}" srcOrd="0" destOrd="0" presId="urn:microsoft.com/office/officeart/2005/8/layout/process1"/>
    <dgm:cxn modelId="{4006A646-A4A6-4B2F-8EB5-D8FE76D3CA6A}" type="presParOf" srcId="{BB10563F-9B2F-48EE-AD44-15E02F0D28D2}" destId="{D18EDF23-AC69-4B79-9821-CE07E34E680E}" srcOrd="2" destOrd="0" presId="urn:microsoft.com/office/officeart/2005/8/layout/process1"/>
    <dgm:cxn modelId="{8F33BA88-8995-4692-B7BD-D469FE80C702}" type="presParOf" srcId="{BB10563F-9B2F-48EE-AD44-15E02F0D28D2}" destId="{F37119F0-DF4E-41FD-84B8-1DAC6790FB14}" srcOrd="3" destOrd="0" presId="urn:microsoft.com/office/officeart/2005/8/layout/process1"/>
    <dgm:cxn modelId="{E0B4CC81-3102-401C-A96B-438893A40C78}" type="presParOf" srcId="{F37119F0-DF4E-41FD-84B8-1DAC6790FB14}" destId="{ABE12A49-7FAA-4E0A-A802-09CB5DE1835D}" srcOrd="0" destOrd="0" presId="urn:microsoft.com/office/officeart/2005/8/layout/process1"/>
    <dgm:cxn modelId="{7CC29FB7-AA31-427E-8D76-2F2FC0EC717A}" type="presParOf" srcId="{BB10563F-9B2F-48EE-AD44-15E02F0D28D2}" destId="{3016E805-C0F0-4647-8264-1685B786B08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</dgm:ptLst>
  <dgm:cxnLst>
    <dgm:cxn modelId="{DDF976B0-3BC0-422B-B1FA-9BAAC0DA4E71}" type="presOf" srcId="{BBC17571-F5AE-497F-A0AA-DA3BAFA44DD4}" destId="{BB10563F-9B2F-48EE-AD44-15E02F0D28D2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</dgm:ptLst>
  <dgm:cxnLst>
    <dgm:cxn modelId="{DDF976B0-3BC0-422B-B1FA-9BAAC0DA4E71}" type="presOf" srcId="{BBC17571-F5AE-497F-A0AA-DA3BAFA44DD4}" destId="{BB10563F-9B2F-48EE-AD44-15E02F0D28D2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</dgm:ptLst>
  <dgm:cxnLst>
    <dgm:cxn modelId="{DDF976B0-3BC0-422B-B1FA-9BAAC0DA4E71}" type="presOf" srcId="{BBC17571-F5AE-497F-A0AA-DA3BAFA44DD4}" destId="{BB10563F-9B2F-48EE-AD44-15E02F0D28D2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9DFD-EE61-4F63-8DD1-297B53029095}">
      <dsp:nvSpPr>
        <dsp:cNvPr id="0" name=""/>
        <dsp:cNvSpPr/>
      </dsp:nvSpPr>
      <dsp:spPr>
        <a:xfrm>
          <a:off x="8819" y="1804251"/>
          <a:ext cx="2635939" cy="1581563"/>
        </a:xfrm>
        <a:prstGeom prst="roundRect">
          <a:avLst>
            <a:gd name="adj" fmla="val 10000"/>
          </a:avLst>
        </a:prstGeom>
        <a:solidFill>
          <a:srgbClr val="FFFF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400" b="1" kern="1200" dirty="0">
              <a:solidFill>
                <a:schemeClr val="bg1"/>
              </a:solidFill>
            </a:rPr>
            <a:t>Data Processing</a:t>
          </a:r>
          <a:endParaRPr lang="en-US" sz="3400" kern="1200" dirty="0"/>
        </a:p>
      </dsp:txBody>
      <dsp:txXfrm>
        <a:off x="55141" y="1850573"/>
        <a:ext cx="2543295" cy="1488919"/>
      </dsp:txXfrm>
    </dsp:sp>
    <dsp:sp modelId="{BF0885EB-4257-4EE8-B473-FA9A2F35F41C}">
      <dsp:nvSpPr>
        <dsp:cNvPr id="0" name=""/>
        <dsp:cNvSpPr/>
      </dsp:nvSpPr>
      <dsp:spPr>
        <a:xfrm>
          <a:off x="2908353" y="2268176"/>
          <a:ext cx="558819" cy="65371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908353" y="2398919"/>
        <a:ext cx="391173" cy="392227"/>
      </dsp:txXfrm>
    </dsp:sp>
    <dsp:sp modelId="{D18EDF23-AC69-4B79-9821-CE07E34E680E}">
      <dsp:nvSpPr>
        <dsp:cNvPr id="0" name=""/>
        <dsp:cNvSpPr/>
      </dsp:nvSpPr>
      <dsp:spPr>
        <a:xfrm>
          <a:off x="3699135" y="1804251"/>
          <a:ext cx="2635939" cy="1581563"/>
        </a:xfrm>
        <a:prstGeom prst="roundRect">
          <a:avLst>
            <a:gd name="adj" fmla="val 10000"/>
          </a:avLst>
        </a:prstGeom>
        <a:solidFill>
          <a:srgbClr val="FFFF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400" b="1" kern="1200" dirty="0">
              <a:solidFill>
                <a:schemeClr val="bg1"/>
              </a:solidFill>
            </a:rPr>
            <a:t>Data Modeling</a:t>
          </a:r>
          <a:endParaRPr lang="en-US" sz="3400" kern="1200" dirty="0"/>
        </a:p>
      </dsp:txBody>
      <dsp:txXfrm>
        <a:off x="3745457" y="1850573"/>
        <a:ext cx="2543295" cy="1488919"/>
      </dsp:txXfrm>
    </dsp:sp>
    <dsp:sp modelId="{F37119F0-DF4E-41FD-84B8-1DAC6790FB14}">
      <dsp:nvSpPr>
        <dsp:cNvPr id="0" name=""/>
        <dsp:cNvSpPr/>
      </dsp:nvSpPr>
      <dsp:spPr>
        <a:xfrm>
          <a:off x="6598668" y="2268176"/>
          <a:ext cx="558819" cy="65371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598668" y="2398919"/>
        <a:ext cx="391173" cy="392227"/>
      </dsp:txXfrm>
    </dsp:sp>
    <dsp:sp modelId="{3016E805-C0F0-4647-8264-1685B786B08C}">
      <dsp:nvSpPr>
        <dsp:cNvPr id="0" name=""/>
        <dsp:cNvSpPr/>
      </dsp:nvSpPr>
      <dsp:spPr>
        <a:xfrm>
          <a:off x="7389450" y="1804251"/>
          <a:ext cx="2635939" cy="1581563"/>
        </a:xfrm>
        <a:prstGeom prst="roundRect">
          <a:avLst>
            <a:gd name="adj" fmla="val 10000"/>
          </a:avLst>
        </a:prstGeom>
        <a:solidFill>
          <a:srgbClr val="FFFFF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3400" b="1" kern="1200" dirty="0">
              <a:solidFill>
                <a:schemeClr val="bg1"/>
              </a:solidFill>
            </a:rPr>
            <a:t>Model Evaluation</a:t>
          </a:r>
          <a:endParaRPr lang="en-US" sz="3400" kern="1200" dirty="0"/>
        </a:p>
      </dsp:txBody>
      <dsp:txXfrm>
        <a:off x="7435772" y="1850573"/>
        <a:ext cx="2543295" cy="1488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35649-9845-4F58-9B82-309C310A520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86B5-C5C0-46FD-8F2A-627DE6FF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1540824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1540824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1540824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1540824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 hasCustomPrompt="1"/>
          </p:nvPr>
        </p:nvSpPr>
        <p:spPr>
          <a:xfrm>
            <a:off x="2417000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2"/>
          </p:nvPr>
        </p:nvSpPr>
        <p:spPr>
          <a:xfrm>
            <a:off x="1662600" y="2510133"/>
            <a:ext cx="26660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651200" y="2848900"/>
            <a:ext cx="2688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3" hasCustomPrompt="1"/>
          </p:nvPr>
        </p:nvSpPr>
        <p:spPr>
          <a:xfrm>
            <a:off x="5516819" y="2004451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4"/>
          </p:nvPr>
        </p:nvSpPr>
        <p:spPr>
          <a:xfrm>
            <a:off x="4776451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5"/>
          </p:nvPr>
        </p:nvSpPr>
        <p:spPr>
          <a:xfrm>
            <a:off x="4864451" y="2848900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6" hasCustomPrompt="1"/>
          </p:nvPr>
        </p:nvSpPr>
        <p:spPr>
          <a:xfrm>
            <a:off x="8606029" y="2004467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7"/>
          </p:nvPr>
        </p:nvSpPr>
        <p:spPr>
          <a:xfrm>
            <a:off x="7840229" y="2510133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8"/>
          </p:nvPr>
        </p:nvSpPr>
        <p:spPr>
          <a:xfrm>
            <a:off x="7928229" y="28489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9" hasCustomPrompt="1"/>
          </p:nvPr>
        </p:nvSpPr>
        <p:spPr>
          <a:xfrm>
            <a:off x="2417000" y="4062284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 idx="13"/>
          </p:nvPr>
        </p:nvSpPr>
        <p:spPr>
          <a:xfrm>
            <a:off x="1651200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4"/>
          </p:nvPr>
        </p:nvSpPr>
        <p:spPr>
          <a:xfrm>
            <a:off x="1739200" y="4906719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5" hasCustomPrompt="1"/>
          </p:nvPr>
        </p:nvSpPr>
        <p:spPr>
          <a:xfrm>
            <a:off x="5542251" y="4062300"/>
            <a:ext cx="1157200" cy="6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 idx="16"/>
          </p:nvPr>
        </p:nvSpPr>
        <p:spPr>
          <a:xfrm>
            <a:off x="4759496" y="4567967"/>
            <a:ext cx="26888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7"/>
          </p:nvPr>
        </p:nvSpPr>
        <p:spPr>
          <a:xfrm>
            <a:off x="4864451" y="4906736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8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-4870190">
            <a:off x="7116400" y="2576888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rot="-4870190">
            <a:off x="-3241067" y="-1535579"/>
            <a:ext cx="6640249" cy="524457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4031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972200" y="42373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1748000" y="45761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2"/>
          </p:nvPr>
        </p:nvSpPr>
        <p:spPr>
          <a:xfrm>
            <a:off x="5063800" y="4237317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>
            <a:off x="4839600" y="4576085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4"/>
          </p:nvPr>
        </p:nvSpPr>
        <p:spPr>
          <a:xfrm>
            <a:off x="8157219" y="4237333"/>
            <a:ext cx="2064400" cy="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5"/>
          </p:nvPr>
        </p:nvSpPr>
        <p:spPr>
          <a:xfrm>
            <a:off x="7933019" y="4576103"/>
            <a:ext cx="25128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3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 idx="6"/>
          </p:nvPr>
        </p:nvSpPr>
        <p:spPr>
          <a:xfrm>
            <a:off x="1605200" y="577800"/>
            <a:ext cx="89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982717">
            <a:off x="7794987" y="-2823972"/>
            <a:ext cx="6640885" cy="524444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7"/>
          <p:cNvSpPr/>
          <p:nvPr/>
        </p:nvSpPr>
        <p:spPr>
          <a:xfrm rot="1982717">
            <a:off x="-3760913" y="2294079"/>
            <a:ext cx="6640885" cy="5244443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858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2">
            <a:lumMod val="40000"/>
            <a:lumOff val="6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929" y="0"/>
            <a:ext cx="9934024" cy="98438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Predicting breast cancer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193" y="5398623"/>
            <a:ext cx="4699551" cy="1409268"/>
          </a:xfrm>
          <a:noFill/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Module 3 by: Payam Abbasi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Date: 08/24/20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Program: ds-pt-030220</a:t>
            </a: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91" y="4203442"/>
            <a:ext cx="2390362" cy="23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er-Breast-Cancer-Surgery-mastectomy – Laser Breast Cancer Surg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0" y="1341742"/>
            <a:ext cx="9344608" cy="31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9" y="73867"/>
            <a:ext cx="11829137" cy="910429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Principal component analysis (</a:t>
            </a:r>
            <a:r>
              <a:rPr lang="en-US" u="sng" dirty="0" err="1">
                <a:solidFill>
                  <a:schemeClr val="bg1"/>
                </a:solidFill>
                <a:latin typeface="Algerian" panose="04020705040A02060702" pitchFamily="82" charset="0"/>
              </a:rPr>
              <a:t>pca</a:t>
            </a:r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)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/>
        </p:nvGraphicFramePr>
        <p:xfrm>
          <a:off x="1136952" y="585410"/>
          <a:ext cx="10034210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83E3E9-0716-42C2-8B41-2AA2F6DD995E}"/>
              </a:ext>
            </a:extLst>
          </p:cNvPr>
          <p:cNvSpPr txBox="1"/>
          <p:nvPr/>
        </p:nvSpPr>
        <p:spPr>
          <a:xfrm>
            <a:off x="248801" y="1321774"/>
            <a:ext cx="1028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Running PCA to reduce complexity of dataset:</a:t>
            </a:r>
          </a:p>
          <a:p>
            <a:endParaRPr lang="en-US" b="1" dirty="0"/>
          </a:p>
          <a:p>
            <a:r>
              <a:rPr lang="en-US" b="1" dirty="0"/>
              <a:t>Our results confirmed 5 principal components are required to explain more than 90% of</a:t>
            </a:r>
          </a:p>
          <a:p>
            <a:r>
              <a:rPr lang="en-US" b="1" dirty="0"/>
              <a:t> the variance.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4DDD9-4171-46F1-9395-FA2476FFD7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801" y="2567078"/>
            <a:ext cx="10806247" cy="37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9" y="73867"/>
            <a:ext cx="11829137" cy="910429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Recommendations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D599E-6D28-4035-B318-07AB856E5A57}"/>
              </a:ext>
            </a:extLst>
          </p:cNvPr>
          <p:cNvSpPr txBox="1"/>
          <p:nvPr/>
        </p:nvSpPr>
        <p:spPr>
          <a:xfrm>
            <a:off x="739036" y="1453019"/>
            <a:ext cx="916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Helvetica Neue"/>
              </a:rPr>
              <a:t>The feature analysis show that there are few variables with more predictive value for the diagnosis. Using PCA, we confirmed there are 5 variables that can be used to ensure explain the variance of 90% of th</a:t>
            </a:r>
            <a:r>
              <a:rPr lang="en-US" b="1" dirty="0">
                <a:solidFill>
                  <a:schemeClr val="bg1"/>
                </a:solidFill>
                <a:latin typeface="Helvetica Neue"/>
              </a:rPr>
              <a:t>e dataset.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2528B-74D1-4752-8D84-90E782890702}"/>
              </a:ext>
            </a:extLst>
          </p:cNvPr>
          <p:cNvSpPr txBox="1"/>
          <p:nvPr/>
        </p:nvSpPr>
        <p:spPr>
          <a:xfrm>
            <a:off x="739036" y="2845072"/>
            <a:ext cx="5611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Future steps:</a:t>
            </a:r>
          </a:p>
          <a:p>
            <a:r>
              <a:rPr lang="en-US" b="1" dirty="0"/>
              <a:t>To provide additional analysis to figure out which variables provide the most accurate data.</a:t>
            </a:r>
          </a:p>
        </p:txBody>
      </p:sp>
    </p:spTree>
    <p:extLst>
      <p:ext uri="{BB962C8B-B14F-4D97-AF65-F5344CB8AC3E}">
        <p14:creationId xmlns:p14="http://schemas.microsoft.com/office/powerpoint/2010/main" val="40406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15222" y="994530"/>
            <a:ext cx="14830816" cy="289480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sz="9600" u="sng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US" sz="9600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" y="437719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 idx="18"/>
          </p:nvPr>
        </p:nvSpPr>
        <p:spPr>
          <a:xfrm>
            <a:off x="1639680" y="226731"/>
            <a:ext cx="898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Algerian" panose="04020705040A02060702" pitchFamily="82" charset="0"/>
              </a:rPr>
              <a:t>The Deliverables</a:t>
            </a:r>
            <a:endParaRPr sz="4800" dirty="0"/>
          </a:p>
        </p:txBody>
      </p:sp>
      <p:sp>
        <p:nvSpPr>
          <p:cNvPr id="385" name="Google Shape;385;p31"/>
          <p:cNvSpPr/>
          <p:nvPr/>
        </p:nvSpPr>
        <p:spPr>
          <a:xfrm>
            <a:off x="11444394" y="5532752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31"/>
          <p:cNvSpPr/>
          <p:nvPr/>
        </p:nvSpPr>
        <p:spPr>
          <a:xfrm>
            <a:off x="11618798" y="5640286"/>
            <a:ext cx="140340" cy="193025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31"/>
          <p:cNvSpPr/>
          <p:nvPr/>
        </p:nvSpPr>
        <p:spPr>
          <a:xfrm>
            <a:off x="11390201" y="5465526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31"/>
          <p:cNvSpPr/>
          <p:nvPr/>
        </p:nvSpPr>
        <p:spPr>
          <a:xfrm>
            <a:off x="9464359" y="4651638"/>
            <a:ext cx="3984056" cy="2601389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9" name="Google Shape;389;p31"/>
          <p:cNvSpPr/>
          <p:nvPr/>
        </p:nvSpPr>
        <p:spPr>
          <a:xfrm>
            <a:off x="11564579" y="5573061"/>
            <a:ext cx="102003" cy="130455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11738983" y="5680539"/>
            <a:ext cx="102031" cy="130509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31"/>
          <p:cNvSpPr/>
          <p:nvPr/>
        </p:nvSpPr>
        <p:spPr>
          <a:xfrm>
            <a:off x="11963554" y="5670955"/>
            <a:ext cx="582772" cy="748223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1"/>
          <p:cNvSpPr/>
          <p:nvPr/>
        </p:nvSpPr>
        <p:spPr>
          <a:xfrm>
            <a:off x="12184839" y="5952373"/>
            <a:ext cx="547173" cy="485944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1"/>
          <p:cNvSpPr/>
          <p:nvPr/>
        </p:nvSpPr>
        <p:spPr>
          <a:xfrm>
            <a:off x="12224380" y="5775916"/>
            <a:ext cx="762489" cy="1062473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1"/>
          <p:cNvSpPr/>
          <p:nvPr/>
        </p:nvSpPr>
        <p:spPr>
          <a:xfrm>
            <a:off x="12285965" y="5811706"/>
            <a:ext cx="821199" cy="1054340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2649452" y="6220895"/>
            <a:ext cx="547119" cy="485944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1"/>
          <p:cNvSpPr/>
          <p:nvPr/>
        </p:nvSpPr>
        <p:spPr>
          <a:xfrm>
            <a:off x="12858660" y="6243021"/>
            <a:ext cx="545668" cy="760244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31"/>
          <p:cNvSpPr/>
          <p:nvPr/>
        </p:nvSpPr>
        <p:spPr>
          <a:xfrm>
            <a:off x="12902803" y="6268597"/>
            <a:ext cx="587592" cy="754465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1"/>
          <p:cNvSpPr/>
          <p:nvPr/>
        </p:nvSpPr>
        <p:spPr>
          <a:xfrm>
            <a:off x="10572426" y="4995135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31"/>
          <p:cNvSpPr/>
          <p:nvPr/>
        </p:nvSpPr>
        <p:spPr>
          <a:xfrm>
            <a:off x="10746803" y="5102668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31"/>
          <p:cNvSpPr/>
          <p:nvPr/>
        </p:nvSpPr>
        <p:spPr>
          <a:xfrm>
            <a:off x="10921208" y="5210177"/>
            <a:ext cx="140395" cy="193025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31"/>
          <p:cNvSpPr/>
          <p:nvPr/>
        </p:nvSpPr>
        <p:spPr>
          <a:xfrm>
            <a:off x="11095584" y="5317738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31"/>
          <p:cNvSpPr/>
          <p:nvPr/>
        </p:nvSpPr>
        <p:spPr>
          <a:xfrm>
            <a:off x="11269962" y="5425244"/>
            <a:ext cx="140421" cy="192997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31"/>
          <p:cNvSpPr/>
          <p:nvPr/>
        </p:nvSpPr>
        <p:spPr>
          <a:xfrm>
            <a:off x="11398746" y="5359552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31"/>
          <p:cNvSpPr/>
          <p:nvPr/>
        </p:nvSpPr>
        <p:spPr>
          <a:xfrm>
            <a:off x="11573149" y="5467086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31"/>
          <p:cNvSpPr/>
          <p:nvPr/>
        </p:nvSpPr>
        <p:spPr>
          <a:xfrm>
            <a:off x="10692639" y="5035469"/>
            <a:ext cx="101948" cy="130344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0867072" y="5142978"/>
            <a:ext cx="101921" cy="130372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041449" y="5250484"/>
            <a:ext cx="101921" cy="1304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11215797" y="5358019"/>
            <a:ext cx="102003" cy="130427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11348032" y="5297830"/>
            <a:ext cx="95048" cy="119391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31"/>
          <p:cNvSpPr/>
          <p:nvPr/>
        </p:nvSpPr>
        <p:spPr>
          <a:xfrm>
            <a:off x="11522463" y="5405365"/>
            <a:ext cx="95020" cy="119364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11696868" y="5512899"/>
            <a:ext cx="95048" cy="119364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12" name="Google Shape;412;p31"/>
          <p:cNvGrpSpPr/>
          <p:nvPr/>
        </p:nvGrpSpPr>
        <p:grpSpPr>
          <a:xfrm>
            <a:off x="7655439" y="4071364"/>
            <a:ext cx="1505864" cy="845625"/>
            <a:chOff x="4652192" y="4157060"/>
            <a:chExt cx="1129398" cy="634219"/>
          </a:xfrm>
        </p:grpSpPr>
        <p:sp>
          <p:nvSpPr>
            <p:cNvPr id="413" name="Google Shape;413;p31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688009" y="4348592"/>
              <a:ext cx="105193" cy="278755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813041" y="4350605"/>
              <a:ext cx="640914" cy="337452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813288" y="4217727"/>
              <a:ext cx="676916" cy="324431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8364261" y="5498521"/>
            <a:ext cx="1457560" cy="725248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rgbClr val="32186B">
              <a:alpha val="2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31"/>
          <p:cNvSpPr/>
          <p:nvPr/>
        </p:nvSpPr>
        <p:spPr>
          <a:xfrm>
            <a:off x="8503615" y="5445756"/>
            <a:ext cx="714815" cy="466529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rgbClr val="FCD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31"/>
          <p:cNvSpPr/>
          <p:nvPr/>
        </p:nvSpPr>
        <p:spPr>
          <a:xfrm>
            <a:off x="8363714" y="5633495"/>
            <a:ext cx="140257" cy="371701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31"/>
          <p:cNvSpPr/>
          <p:nvPr/>
        </p:nvSpPr>
        <p:spPr>
          <a:xfrm>
            <a:off x="8315929" y="5378145"/>
            <a:ext cx="902555" cy="432520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31"/>
          <p:cNvSpPr/>
          <p:nvPr/>
        </p:nvSpPr>
        <p:spPr>
          <a:xfrm>
            <a:off x="8530423" y="5459036"/>
            <a:ext cx="714869" cy="466529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31"/>
          <p:cNvSpPr/>
          <p:nvPr/>
        </p:nvSpPr>
        <p:spPr>
          <a:xfrm>
            <a:off x="8503917" y="5445755"/>
            <a:ext cx="741321" cy="378191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8" name="Google Shape;428;p31"/>
          <p:cNvSpPr/>
          <p:nvPr/>
        </p:nvSpPr>
        <p:spPr>
          <a:xfrm>
            <a:off x="8503616" y="5810637"/>
            <a:ext cx="27137" cy="20784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9" name="Google Shape;429;p31"/>
          <p:cNvSpPr/>
          <p:nvPr/>
        </p:nvSpPr>
        <p:spPr>
          <a:xfrm>
            <a:off x="8530423" y="5636206"/>
            <a:ext cx="854552" cy="449908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0" name="Google Shape;430;p31"/>
          <p:cNvSpPr/>
          <p:nvPr/>
        </p:nvSpPr>
        <p:spPr>
          <a:xfrm>
            <a:off x="8530753" y="5459035"/>
            <a:ext cx="902527" cy="432520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31" name="Google Shape;431;p31"/>
          <p:cNvGrpSpPr/>
          <p:nvPr/>
        </p:nvGrpSpPr>
        <p:grpSpPr>
          <a:xfrm>
            <a:off x="11015958" y="3595965"/>
            <a:ext cx="1701108" cy="825608"/>
            <a:chOff x="5116668" y="3292349"/>
            <a:chExt cx="1275831" cy="619206"/>
          </a:xfrm>
        </p:grpSpPr>
        <p:sp>
          <p:nvSpPr>
            <p:cNvPr id="432" name="Google Shape;432;p31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16668" y="3338763"/>
              <a:ext cx="539643" cy="485445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5" name="Google Shape;435;p31"/>
          <p:cNvSpPr/>
          <p:nvPr/>
        </p:nvSpPr>
        <p:spPr>
          <a:xfrm>
            <a:off x="9506311" y="4421563"/>
            <a:ext cx="770813" cy="462779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10191469" y="4769962"/>
            <a:ext cx="490107" cy="435340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10256313" y="4667356"/>
            <a:ext cx="2204577" cy="1732133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10295143" y="4706131"/>
            <a:ext cx="1728573" cy="1420976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10526777" y="4821881"/>
            <a:ext cx="140395" cy="193052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10701155" y="4929442"/>
            <a:ext cx="140395" cy="192997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31"/>
          <p:cNvSpPr/>
          <p:nvPr/>
        </p:nvSpPr>
        <p:spPr>
          <a:xfrm>
            <a:off x="10875587" y="5036976"/>
            <a:ext cx="140367" cy="192997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31"/>
          <p:cNvSpPr/>
          <p:nvPr/>
        </p:nvSpPr>
        <p:spPr>
          <a:xfrm>
            <a:off x="11049965" y="5144484"/>
            <a:ext cx="140367" cy="193025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31"/>
          <p:cNvSpPr/>
          <p:nvPr/>
        </p:nvSpPr>
        <p:spPr>
          <a:xfrm>
            <a:off x="11224369" y="5252018"/>
            <a:ext cx="140340" cy="192997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31"/>
          <p:cNvSpPr/>
          <p:nvPr/>
        </p:nvSpPr>
        <p:spPr>
          <a:xfrm>
            <a:off x="10650497" y="4867721"/>
            <a:ext cx="95020" cy="119391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31"/>
          <p:cNvSpPr/>
          <p:nvPr/>
        </p:nvSpPr>
        <p:spPr>
          <a:xfrm>
            <a:off x="10824873" y="4975227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6" name="Google Shape;446;p31"/>
          <p:cNvSpPr/>
          <p:nvPr/>
        </p:nvSpPr>
        <p:spPr>
          <a:xfrm>
            <a:off x="10999249" y="5082761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7" name="Google Shape;447;p31"/>
          <p:cNvSpPr/>
          <p:nvPr/>
        </p:nvSpPr>
        <p:spPr>
          <a:xfrm>
            <a:off x="11173655" y="5190295"/>
            <a:ext cx="95048" cy="119419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2417000" y="2004467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ctrTitle" idx="2"/>
          </p:nvPr>
        </p:nvSpPr>
        <p:spPr>
          <a:xfrm>
            <a:off x="1662600" y="2510133"/>
            <a:ext cx="26660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Jupyter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Notebook</a:t>
            </a:r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3"/>
          </p:nvPr>
        </p:nvSpPr>
        <p:spPr>
          <a:xfrm>
            <a:off x="5516819" y="2004451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52" name="Google Shape;452;p31"/>
          <p:cNvSpPr txBox="1">
            <a:spLocks noGrp="1"/>
          </p:cNvSpPr>
          <p:nvPr>
            <p:ph type="ctrTitle" idx="4"/>
          </p:nvPr>
        </p:nvSpPr>
        <p:spPr>
          <a:xfrm>
            <a:off x="4776451" y="2510133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Readme.md</a:t>
            </a:r>
            <a:endParaRPr b="1" dirty="0"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6"/>
          </p:nvPr>
        </p:nvSpPr>
        <p:spPr>
          <a:xfrm>
            <a:off x="8606029" y="2004467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55" name="Google Shape;455;p31"/>
          <p:cNvSpPr txBox="1">
            <a:spLocks noGrp="1"/>
          </p:cNvSpPr>
          <p:nvPr>
            <p:ph type="ctrTitle" idx="7"/>
          </p:nvPr>
        </p:nvSpPr>
        <p:spPr>
          <a:xfrm>
            <a:off x="7840229" y="2510133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POWERPOINT PRESENTATION</a:t>
            </a:r>
            <a:endParaRPr b="1" dirty="0"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9"/>
          </p:nvPr>
        </p:nvSpPr>
        <p:spPr>
          <a:xfrm>
            <a:off x="2417000" y="4062284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ctrTitle" idx="13"/>
          </p:nvPr>
        </p:nvSpPr>
        <p:spPr>
          <a:xfrm>
            <a:off x="1651200" y="4567967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A</a:t>
            </a:r>
            <a:r>
              <a:rPr lang="en" b="1" dirty="0"/>
              <a:t> BLOG POST</a:t>
            </a:r>
            <a:endParaRPr b="1" dirty="0"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15"/>
          </p:nvPr>
        </p:nvSpPr>
        <p:spPr>
          <a:xfrm>
            <a:off x="5542251" y="4062300"/>
            <a:ext cx="11572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ctrTitle" idx="16"/>
          </p:nvPr>
        </p:nvSpPr>
        <p:spPr>
          <a:xfrm>
            <a:off x="4759496" y="4567967"/>
            <a:ext cx="26888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Video</a:t>
            </a:r>
            <a:r>
              <a:rPr lang="en" b="1" dirty="0"/>
              <a:t> walkthrough</a:t>
            </a:r>
            <a:endParaRPr b="1" dirty="0"/>
          </a:p>
        </p:txBody>
      </p:sp>
      <p:pic>
        <p:nvPicPr>
          <p:cNvPr id="10" name="Picture 8" descr="Breast Cancer Ribbon PNG Transparent Images | PNG All">
            <a:extLst>
              <a:ext uri="{FF2B5EF4-FFF2-40B4-BE49-F238E27FC236}">
                <a16:creationId xmlns:a16="http://schemas.microsoft.com/office/drawing/2014/main" id="{F4F6AF29-60DF-487C-A0A0-16D36479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409" y="1"/>
            <a:ext cx="2119085" cy="21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1052332" y="394218"/>
            <a:ext cx="898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u="sng" dirty="0">
                <a:latin typeface="Algerian" panose="04020705040A02060702" pitchFamily="82" charset="0"/>
              </a:rPr>
              <a:t>What is breast cancer?</a:t>
            </a:r>
            <a:endParaRPr sz="4800" u="sng" dirty="0">
              <a:latin typeface="Algerian" panose="04020705040A02060702" pitchFamily="82" charset="0"/>
            </a:endParaRPr>
          </a:p>
        </p:txBody>
      </p:sp>
      <p:sp>
        <p:nvSpPr>
          <p:cNvPr id="544" name="Google Shape;544;p34"/>
          <p:cNvSpPr txBox="1">
            <a:spLocks noGrp="1"/>
          </p:cNvSpPr>
          <p:nvPr>
            <p:ph type="ctrTitle"/>
          </p:nvPr>
        </p:nvSpPr>
        <p:spPr>
          <a:xfrm>
            <a:off x="2818868" y="3628856"/>
            <a:ext cx="2064400" cy="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benign</a:t>
            </a:r>
            <a:endParaRPr dirty="0"/>
          </a:p>
        </p:txBody>
      </p:sp>
      <p:sp>
        <p:nvSpPr>
          <p:cNvPr id="545" name="Google Shape;545;p34"/>
          <p:cNvSpPr txBox="1">
            <a:spLocks noGrp="1"/>
          </p:cNvSpPr>
          <p:nvPr>
            <p:ph type="subTitle" idx="1"/>
          </p:nvPr>
        </p:nvSpPr>
        <p:spPr>
          <a:xfrm>
            <a:off x="2594668" y="3935545"/>
            <a:ext cx="2512800" cy="6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not cancerous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ctrTitle" idx="2"/>
          </p:nvPr>
        </p:nvSpPr>
        <p:spPr>
          <a:xfrm>
            <a:off x="5764458" y="3623008"/>
            <a:ext cx="2715857" cy="4411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malignant</a:t>
            </a:r>
            <a:endParaRPr dirty="0"/>
          </a:p>
        </p:txBody>
      </p:sp>
      <p:sp>
        <p:nvSpPr>
          <p:cNvPr id="547" name="Google Shape;547;p34"/>
          <p:cNvSpPr txBox="1">
            <a:spLocks noGrp="1"/>
          </p:cNvSpPr>
          <p:nvPr>
            <p:ph type="subTitle" idx="3"/>
          </p:nvPr>
        </p:nvSpPr>
        <p:spPr>
          <a:xfrm>
            <a:off x="5865986" y="3916288"/>
            <a:ext cx="2512800" cy="6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cancerous</a:t>
            </a:r>
            <a:endParaRPr dirty="0"/>
          </a:p>
        </p:txBody>
      </p:sp>
      <p:pic>
        <p:nvPicPr>
          <p:cNvPr id="2" name="Picture 8" descr="Breast Cancer Ribbon PNG Transparent Images | PNG All">
            <a:extLst>
              <a:ext uri="{FF2B5EF4-FFF2-40B4-BE49-F238E27FC236}">
                <a16:creationId xmlns:a16="http://schemas.microsoft.com/office/drawing/2014/main" id="{822A5B6F-74AE-4600-889E-F7778706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19" y="17585"/>
            <a:ext cx="1884028" cy="18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0D80A9-4BA5-40B2-B136-95FD64F78A5B}"/>
              </a:ext>
            </a:extLst>
          </p:cNvPr>
          <p:cNvSpPr txBox="1"/>
          <p:nvPr/>
        </p:nvSpPr>
        <p:spPr>
          <a:xfrm>
            <a:off x="1161144" y="4905701"/>
            <a:ext cx="9047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Breast Cancer occurs as a results of abnormal growth of cells in the breast tissue commonly referred to as a Tumor.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The most common type of breast cancer starts in the ducts.</a:t>
            </a:r>
          </a:p>
          <a:p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E4FE1-BCB4-4A4C-B6AF-94EACA8E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07" y="1999390"/>
            <a:ext cx="1247559" cy="1533111"/>
          </a:xfrm>
          <a:prstGeom prst="rect">
            <a:avLst/>
          </a:prstGeom>
          <a:solidFill>
            <a:srgbClr val="F585DB">
              <a:alpha val="89000"/>
            </a:srgb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2AFEA-7654-4730-B26A-70E9385A4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592" y="1989008"/>
            <a:ext cx="1220174" cy="15434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4088E5-098D-47C3-8A08-F1066589CA27}"/>
              </a:ext>
            </a:extLst>
          </p:cNvPr>
          <p:cNvSpPr txBox="1"/>
          <p:nvPr/>
        </p:nvSpPr>
        <p:spPr>
          <a:xfrm>
            <a:off x="6213533" y="4227356"/>
            <a:ext cx="283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20% of biopsies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7A1EB-1572-40A7-B71F-B47AECDE10B4}"/>
              </a:ext>
            </a:extLst>
          </p:cNvPr>
          <p:cNvSpPr txBox="1"/>
          <p:nvPr/>
        </p:nvSpPr>
        <p:spPr>
          <a:xfrm>
            <a:off x="2927990" y="4268623"/>
            <a:ext cx="283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80% of biopsies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rgbClr val="F585DB">
                <a:alpha val="65000"/>
              </a:srgbClr>
            </a:gs>
            <a:gs pos="9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 idx="6"/>
          </p:nvPr>
        </p:nvSpPr>
        <p:spPr>
          <a:xfrm>
            <a:off x="-319270" y="0"/>
            <a:ext cx="9393487" cy="12199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fontAlgn="base"/>
            <a:r>
              <a:rPr lang="en-US" u="sng" dirty="0">
                <a:latin typeface="Algerian" panose="04020705040A02060702" pitchFamily="82" charset="0"/>
              </a:rPr>
              <a:t>Facts About Breast Cancer In The United States</a:t>
            </a:r>
          </a:p>
        </p:txBody>
      </p:sp>
      <p:pic>
        <p:nvPicPr>
          <p:cNvPr id="2" name="Picture 8" descr="Breast Cancer Ribbon PNG Transparent Images | PNG All">
            <a:extLst>
              <a:ext uri="{FF2B5EF4-FFF2-40B4-BE49-F238E27FC236}">
                <a16:creationId xmlns:a16="http://schemas.microsoft.com/office/drawing/2014/main" id="{822A5B6F-74AE-4600-889E-F7778706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19" y="17585"/>
            <a:ext cx="1884028" cy="18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0D80A9-4BA5-40B2-B136-95FD64F78A5B}"/>
              </a:ext>
            </a:extLst>
          </p:cNvPr>
          <p:cNvSpPr txBox="1"/>
          <p:nvPr/>
        </p:nvSpPr>
        <p:spPr>
          <a:xfrm>
            <a:off x="1273110" y="3779474"/>
            <a:ext cx="95783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Although rare, men get breast cancer too. The lifetime risk for U.S. men is about 1 in 1,000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Breast cancer is the most common cancer in American women, except for skin cancer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There are over 3.5 million breast cancer survivors in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45" y="1373739"/>
            <a:ext cx="5400675" cy="2076450"/>
          </a:xfrm>
          <a:prstGeom prst="rect">
            <a:avLst/>
          </a:prstGeom>
          <a:effectLst>
            <a:glow rad="127000">
              <a:schemeClr val="accent1">
                <a:alpha val="34000"/>
              </a:schemeClr>
            </a:glow>
            <a:outerShdw blurRad="3175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74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85DB">
                <a:alpha val="65098"/>
              </a:srgb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806943C-BF32-4BF1-B6A7-69D90A7070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6105" y="357942"/>
            <a:ext cx="6559859" cy="91281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Problem Statement 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0109" y="1628696"/>
            <a:ext cx="5414401" cy="15647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analyze which features are most helpful to classify whether the breast cancer is benign or malignant.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78C6BF-28C8-4E12-B854-7A830D3E64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574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56BD44C7-BE70-4588-9256-AB2E1D41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820" y="489453"/>
            <a:ext cx="2795614" cy="2795614"/>
          </a:xfrm>
          <a:prstGeom prst="rect">
            <a:avLst/>
          </a:prstGeom>
        </p:spPr>
      </p:pic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823" y="1628696"/>
            <a:ext cx="2784347" cy="2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D6A7568C-128C-4A8A-81BA-1BED2DDAD3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ED0B87-F053-4FB5-ABC4-24F3C04132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B940DFC-0E04-4FC7-88F7-5D4AF780CC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6C4A8A1-0543-412C-B5E6-803A174A73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C29E161-7520-4B3D-B83D-41D4962915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24BCAEE-76B1-447C-AFFB-F827F42F51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1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2">
            <a:lumMod val="40000"/>
            <a:lumOff val="6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411" y="203200"/>
            <a:ext cx="9934024" cy="98438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methodology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790303"/>
              </p:ext>
            </p:extLst>
          </p:nvPr>
        </p:nvGraphicFramePr>
        <p:xfrm>
          <a:off x="1136952" y="585410"/>
          <a:ext cx="10034210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Circles with arrows">
            <a:extLst>
              <a:ext uri="{FF2B5EF4-FFF2-40B4-BE49-F238E27FC236}">
                <a16:creationId xmlns:a16="http://schemas.microsoft.com/office/drawing/2014/main" id="{915BD9C6-1E9C-4168-B88A-65F552E18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752" y="1936448"/>
            <a:ext cx="914400" cy="91440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E9D69C5B-1C9D-4CA1-B0C3-701345E7E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06790">
            <a:off x="8034190" y="1850720"/>
            <a:ext cx="914400" cy="914400"/>
          </a:xfrm>
          <a:prstGeom prst="rect">
            <a:avLst/>
          </a:prstGeom>
        </p:spPr>
      </p:pic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F5A0B596-2671-4433-BDDA-D6086002F0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6971" y="1850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92DE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7F011-C8CB-4C2B-A5CB-E4E49B06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21" y="-141150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correlation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D745179-605D-410E-845A-F82F9E062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17" y="1195189"/>
            <a:ext cx="9682868" cy="4207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4FA1E-845C-478B-9811-1153C8C269CC}"/>
              </a:ext>
            </a:extLst>
          </p:cNvPr>
          <p:cNvSpPr txBox="1"/>
          <p:nvPr/>
        </p:nvSpPr>
        <p:spPr>
          <a:xfrm>
            <a:off x="937535" y="5543574"/>
            <a:ext cx="863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Overall analysis confirm there is a strong correlation between the mean variable and the diagnosis.</a:t>
            </a:r>
          </a:p>
          <a:p>
            <a:endParaRPr lang="en-US" dirty="0"/>
          </a:p>
        </p:txBody>
      </p:sp>
      <p:pic>
        <p:nvPicPr>
          <p:cNvPr id="9" name="Picture 8" descr="Breast Cancer Ribbon PNG Transparent Images | PNG All">
            <a:extLst>
              <a:ext uri="{FF2B5EF4-FFF2-40B4-BE49-F238E27FC236}">
                <a16:creationId xmlns:a16="http://schemas.microsoft.com/office/drawing/2014/main" id="{DE264146-6431-466E-99CF-11BC063E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674" y="-291578"/>
            <a:ext cx="9934024" cy="98438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Important </a:t>
            </a:r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feature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551596"/>
              </p:ext>
            </p:extLst>
          </p:nvPr>
        </p:nvGraphicFramePr>
        <p:xfrm>
          <a:off x="1136952" y="585410"/>
          <a:ext cx="10034210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97BF10D-C3B3-4E02-BEEE-DEC6ECAE3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763" y="1271835"/>
            <a:ext cx="4479903" cy="4597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3E3E9-0716-42C2-8B41-2AA2F6DD995E}"/>
              </a:ext>
            </a:extLst>
          </p:cNvPr>
          <p:cNvSpPr txBox="1"/>
          <p:nvPr/>
        </p:nvSpPr>
        <p:spPr>
          <a:xfrm>
            <a:off x="5876795" y="1082524"/>
            <a:ext cx="4555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shown on the graph, the areas that are presented as darker cells confirm the strong correlation:</a:t>
            </a:r>
          </a:p>
          <a:p>
            <a:endParaRPr lang="en-US" b="1" dirty="0"/>
          </a:p>
          <a:p>
            <a:r>
              <a:rPr lang="en-US" b="1" dirty="0"/>
              <a:t>There are very strong correlations</a:t>
            </a:r>
          </a:p>
          <a:p>
            <a:r>
              <a:rPr lang="en-US" b="1" dirty="0"/>
              <a:t> between the following: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Radius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Concavity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Concave points</a:t>
            </a:r>
          </a:p>
        </p:txBody>
      </p:sp>
    </p:spTree>
    <p:extLst>
      <p:ext uri="{BB962C8B-B14F-4D97-AF65-F5344CB8AC3E}">
        <p14:creationId xmlns:p14="http://schemas.microsoft.com/office/powerpoint/2010/main" val="536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5DB">
            <a:alpha val="6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674" y="-291578"/>
            <a:ext cx="9934024" cy="984381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Bivariate Exploration</a:t>
            </a:r>
            <a:endParaRPr lang="en-US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32" name="Picture 8" descr="Breast Cancer Ribbon PNG Transparent Images | PNG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7" y="5260240"/>
            <a:ext cx="1671711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551596"/>
              </p:ext>
            </p:extLst>
          </p:nvPr>
        </p:nvGraphicFramePr>
        <p:xfrm>
          <a:off x="1136952" y="585410"/>
          <a:ext cx="10034210" cy="519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837" y="1494187"/>
            <a:ext cx="5754141" cy="37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rgbClr val="000000"/>
      </a:dk1>
      <a:lt1>
        <a:srgbClr val="000000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000000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312</Words>
  <Application>Microsoft Office PowerPoint</Application>
  <PresentationFormat>Widescreen</PresentationFormat>
  <Paragraphs>61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Century Gothic</vt:lpstr>
      <vt:lpstr>Helvetica Neue</vt:lpstr>
      <vt:lpstr>Lato</vt:lpstr>
      <vt:lpstr>Wingdings 3</vt:lpstr>
      <vt:lpstr>Slice</vt:lpstr>
      <vt:lpstr>Predicting breast cancer</vt:lpstr>
      <vt:lpstr>The Deliverables</vt:lpstr>
      <vt:lpstr>What is breast cancer?</vt:lpstr>
      <vt:lpstr>Facts About Breast Cancer In The United States</vt:lpstr>
      <vt:lpstr>Problem Statement </vt:lpstr>
      <vt:lpstr>methodology</vt:lpstr>
      <vt:lpstr>correlation</vt:lpstr>
      <vt:lpstr>Important feature</vt:lpstr>
      <vt:lpstr>Bivariate Exploration</vt:lpstr>
      <vt:lpstr>Principal component analysis (pca)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</dc:title>
  <dc:creator>Ghahri, Dorsa @ Global Finance</dc:creator>
  <cp:lastModifiedBy>Prynce</cp:lastModifiedBy>
  <cp:revision>11</cp:revision>
  <dcterms:created xsi:type="dcterms:W3CDTF">2020-08-23T00:24:54Z</dcterms:created>
  <dcterms:modified xsi:type="dcterms:W3CDTF">2020-08-25T03:43:43Z</dcterms:modified>
</cp:coreProperties>
</file>