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9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 smtClean="0">
              <a:solidFill>
                <a:schemeClr val="tx1"/>
              </a:solidFill>
            </a:rPr>
            <a:t>Data Processing</a:t>
          </a:r>
          <a:endParaRPr lang="en-US" dirty="0">
            <a:solidFill>
              <a:schemeClr val="tx1"/>
            </a:solidFill>
          </a:endParaRPr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Data Modeling</a:t>
          </a:r>
          <a:endParaRPr lang="en-US" dirty="0">
            <a:solidFill>
              <a:schemeClr val="tx1"/>
            </a:solidFill>
          </a:endParaRPr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Model</a:t>
          </a:r>
          <a:r>
            <a:rPr lang="en-US" b="1" dirty="0">
              <a:solidFill>
                <a:schemeClr val="bg1"/>
              </a:solidFill>
            </a:rPr>
            <a:t> Evaluation</a:t>
          </a:r>
          <a:endParaRPr lang="en-US" dirty="0"/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 custLinFactNeighborX="-9734" custLinFactNeighborY="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 custT="1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dirty="0" smtClean="0">
              <a:solidFill>
                <a:schemeClr val="accent5">
                  <a:lumMod val="75000"/>
                </a:schemeClr>
              </a:solidFill>
            </a:rPr>
            <a:t>movie_name</a:t>
          </a:r>
        </a:p>
        <a:p>
          <a:pPr>
            <a:buNone/>
          </a:pPr>
          <a:r>
            <a:rPr lang="en-US" sz="1800" b="1" dirty="0" smtClean="0">
              <a:solidFill>
                <a:schemeClr val="accent2"/>
              </a:solidFill>
            </a:rPr>
            <a:t>movieID</a:t>
          </a:r>
          <a:endParaRPr lang="en-US" sz="1800" b="1" dirty="0">
            <a:solidFill>
              <a:schemeClr val="accent2"/>
            </a:solidFill>
          </a:endParaRPr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 custT="1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300" b="1" dirty="0" smtClean="0">
              <a:solidFill>
                <a:schemeClr val="accent5">
                  <a:lumMod val="75000"/>
                </a:schemeClr>
              </a:solidFill>
            </a:rPr>
            <a:t>ratings_data</a:t>
          </a:r>
        </a:p>
        <a:p>
          <a:pPr>
            <a:buNone/>
          </a:pPr>
          <a:r>
            <a:rPr lang="en-US" sz="1800" b="1" dirty="0" smtClean="0">
              <a:solidFill>
                <a:schemeClr val="accent2"/>
              </a:solidFill>
            </a:rPr>
            <a:t>movieID</a:t>
          </a:r>
          <a:endParaRPr lang="en-US" sz="1800" b="1" dirty="0">
            <a:solidFill>
              <a:schemeClr val="tx1"/>
            </a:solidFill>
          </a:endParaRPr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 custT="1"/>
      <dgm:spPr>
        <a:solidFill>
          <a:srgbClr val="FFFFF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b="1" dirty="0" smtClean="0">
              <a:solidFill>
                <a:srgbClr val="00B0F0"/>
              </a:solidFill>
            </a:rPr>
            <a:t>movie_data</a:t>
          </a:r>
          <a:r>
            <a:rPr lang="en-US" sz="1600" b="1" dirty="0" smtClean="0">
              <a:solidFill>
                <a:schemeClr val="tx1"/>
              </a:solidFill>
            </a:rPr>
            <a:t> = </a:t>
          </a:r>
          <a:r>
            <a:rPr lang="en-US" sz="1600" b="1" dirty="0" smtClean="0">
              <a:solidFill>
                <a:schemeClr val="accent5">
                  <a:lumMod val="75000"/>
                </a:schemeClr>
              </a:solidFill>
            </a:rPr>
            <a:t>movie_name</a:t>
          </a:r>
          <a:r>
            <a:rPr lang="en-US" sz="1600" b="1" dirty="0" smtClean="0">
              <a:solidFill>
                <a:schemeClr val="tx1"/>
              </a:solidFill>
            </a:rPr>
            <a:t> + </a:t>
          </a:r>
          <a:r>
            <a:rPr lang="en-US" sz="1600" b="1" dirty="0" smtClean="0">
              <a:solidFill>
                <a:schemeClr val="accent5">
                  <a:lumMod val="75000"/>
                </a:schemeClr>
              </a:solidFill>
            </a:rPr>
            <a:t>ratings_data</a:t>
          </a:r>
          <a:r>
            <a:rPr lang="en-US" sz="1600" b="1" dirty="0" smtClean="0">
              <a:solidFill>
                <a:schemeClr val="tx1"/>
              </a:solidFill>
            </a:rPr>
            <a:t> ON </a:t>
          </a:r>
          <a:r>
            <a:rPr lang="en-US" sz="1600" b="1" dirty="0" smtClean="0">
              <a:solidFill>
                <a:schemeClr val="accent2"/>
              </a:solidFill>
            </a:rPr>
            <a:t>movieID</a:t>
          </a:r>
          <a:endParaRPr lang="en-US" sz="1600" b="1" dirty="0">
            <a:solidFill>
              <a:schemeClr val="accent2"/>
            </a:solidFill>
          </a:endParaRPr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 custLinFactNeighborX="-9734" custLinFactNeighborY="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 custLinFactNeighborX="837" custLinFactNeighborY="3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0" y="442183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1" kern="1200" dirty="0" smtClean="0">
              <a:solidFill>
                <a:schemeClr val="tx1"/>
              </a:solidFill>
            </a:rPr>
            <a:t>Data Processing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6355" y="478538"/>
        <a:ext cx="1996025" cy="1168531"/>
      </dsp:txXfrm>
    </dsp:sp>
    <dsp:sp modelId="{BF0885EB-4257-4EE8-B473-FA9A2F35F41C}">
      <dsp:nvSpPr>
        <dsp:cNvPr id="0" name=""/>
        <dsp:cNvSpPr/>
      </dsp:nvSpPr>
      <dsp:spPr>
        <a:xfrm rot="21576660">
          <a:off x="2277334" y="796340"/>
          <a:ext cx="442250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277336" y="899399"/>
        <a:ext cx="309575" cy="307828"/>
      </dsp:txXfrm>
    </dsp:sp>
    <dsp:sp modelId="{D18EDF23-AC69-4B79-9821-CE07E34E680E}">
      <dsp:nvSpPr>
        <dsp:cNvPr id="0" name=""/>
        <dsp:cNvSpPr/>
      </dsp:nvSpPr>
      <dsp:spPr>
        <a:xfrm>
          <a:off x="2903150" y="422472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1" kern="1200" dirty="0">
              <a:solidFill>
                <a:schemeClr val="tx1"/>
              </a:solidFill>
            </a:rPr>
            <a:t>Data Modeling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939505" y="458827"/>
        <a:ext cx="1996025" cy="1168531"/>
      </dsp:txXfrm>
    </dsp:sp>
    <dsp:sp modelId="{F37119F0-DF4E-41FD-84B8-1DAC6790FB14}">
      <dsp:nvSpPr>
        <dsp:cNvPr id="0" name=""/>
        <dsp:cNvSpPr/>
      </dsp:nvSpPr>
      <dsp:spPr>
        <a:xfrm>
          <a:off x="5178759" y="786569"/>
          <a:ext cx="438571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78759" y="889178"/>
        <a:ext cx="307000" cy="307828"/>
      </dsp:txXfrm>
    </dsp:sp>
    <dsp:sp modelId="{3016E805-C0F0-4647-8264-1685B786B08C}">
      <dsp:nvSpPr>
        <dsp:cNvPr id="0" name=""/>
        <dsp:cNvSpPr/>
      </dsp:nvSpPr>
      <dsp:spPr>
        <a:xfrm>
          <a:off x="5799380" y="422472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1" kern="1200" dirty="0">
              <a:solidFill>
                <a:schemeClr val="tx1"/>
              </a:solidFill>
            </a:rPr>
            <a:t>Model</a:t>
          </a:r>
          <a:r>
            <a:rPr lang="en-US" sz="2700" b="1" kern="1200" dirty="0">
              <a:solidFill>
                <a:schemeClr val="bg1"/>
              </a:solidFill>
            </a:rPr>
            <a:t> Evaluation</a:t>
          </a:r>
          <a:endParaRPr lang="en-US" sz="2700" kern="1200" dirty="0"/>
        </a:p>
      </dsp:txBody>
      <dsp:txXfrm>
        <a:off x="5835735" y="458827"/>
        <a:ext cx="1996025" cy="1168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0" y="442183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 smtClean="0">
              <a:solidFill>
                <a:schemeClr val="accent5">
                  <a:lumMod val="75000"/>
                </a:schemeClr>
              </a:solidFill>
            </a:rPr>
            <a:t>movie_name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smtClean="0">
              <a:solidFill>
                <a:schemeClr val="accent2"/>
              </a:solidFill>
            </a:rPr>
            <a:t>movieID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36355" y="478538"/>
        <a:ext cx="1996025" cy="1168531"/>
      </dsp:txXfrm>
    </dsp:sp>
    <dsp:sp modelId="{BF0885EB-4257-4EE8-B473-FA9A2F35F41C}">
      <dsp:nvSpPr>
        <dsp:cNvPr id="0" name=""/>
        <dsp:cNvSpPr/>
      </dsp:nvSpPr>
      <dsp:spPr>
        <a:xfrm rot="21576660">
          <a:off x="2277334" y="796340"/>
          <a:ext cx="442250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277336" y="899399"/>
        <a:ext cx="309575" cy="307828"/>
      </dsp:txXfrm>
    </dsp:sp>
    <dsp:sp modelId="{D18EDF23-AC69-4B79-9821-CE07E34E680E}">
      <dsp:nvSpPr>
        <dsp:cNvPr id="0" name=""/>
        <dsp:cNvSpPr/>
      </dsp:nvSpPr>
      <dsp:spPr>
        <a:xfrm>
          <a:off x="2903150" y="422472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1" kern="1200" dirty="0" smtClean="0">
              <a:solidFill>
                <a:schemeClr val="accent5">
                  <a:lumMod val="75000"/>
                </a:schemeClr>
              </a:solidFill>
            </a:rPr>
            <a:t>ratings_data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smtClean="0">
              <a:solidFill>
                <a:schemeClr val="accent2"/>
              </a:solidFill>
            </a:rPr>
            <a:t>movieID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939505" y="458827"/>
        <a:ext cx="1996025" cy="1168531"/>
      </dsp:txXfrm>
    </dsp:sp>
    <dsp:sp modelId="{F37119F0-DF4E-41FD-84B8-1DAC6790FB14}">
      <dsp:nvSpPr>
        <dsp:cNvPr id="0" name=""/>
        <dsp:cNvSpPr/>
      </dsp:nvSpPr>
      <dsp:spPr>
        <a:xfrm rot="44195">
          <a:off x="5180471" y="805392"/>
          <a:ext cx="442276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80476" y="907148"/>
        <a:ext cx="309593" cy="307828"/>
      </dsp:txXfrm>
    </dsp:sp>
    <dsp:sp modelId="{3016E805-C0F0-4647-8264-1685B786B08C}">
      <dsp:nvSpPr>
        <dsp:cNvPr id="0" name=""/>
        <dsp:cNvSpPr/>
      </dsp:nvSpPr>
      <dsp:spPr>
        <a:xfrm>
          <a:off x="5806301" y="459796"/>
          <a:ext cx="2068735" cy="1241241"/>
        </a:xfrm>
        <a:prstGeom prst="roundRect">
          <a:avLst>
            <a:gd name="adj" fmla="val 10000"/>
          </a:avLst>
        </a:prstGeom>
        <a:solidFill>
          <a:srgbClr val="FFFF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 smtClean="0">
              <a:solidFill>
                <a:srgbClr val="00B0F0"/>
              </a:solidFill>
            </a:rPr>
            <a:t>movie_data</a:t>
          </a:r>
          <a:r>
            <a:rPr lang="en-US" sz="1600" b="1" kern="1200" dirty="0" smtClean="0">
              <a:solidFill>
                <a:schemeClr val="tx1"/>
              </a:solidFill>
            </a:rPr>
            <a:t> = </a:t>
          </a:r>
          <a:r>
            <a:rPr lang="en-US" sz="1600" b="1" kern="1200" dirty="0" smtClean="0">
              <a:solidFill>
                <a:schemeClr val="accent5">
                  <a:lumMod val="75000"/>
                </a:schemeClr>
              </a:solidFill>
            </a:rPr>
            <a:t>movie_name</a:t>
          </a:r>
          <a:r>
            <a:rPr lang="en-US" sz="1600" b="1" kern="1200" dirty="0" smtClean="0">
              <a:solidFill>
                <a:schemeClr val="tx1"/>
              </a:solidFill>
            </a:rPr>
            <a:t> + </a:t>
          </a:r>
          <a:r>
            <a:rPr lang="en-US" sz="1600" b="1" kern="1200" dirty="0" smtClean="0">
              <a:solidFill>
                <a:schemeClr val="accent5">
                  <a:lumMod val="75000"/>
                </a:schemeClr>
              </a:solidFill>
            </a:rPr>
            <a:t>ratings_data</a:t>
          </a:r>
          <a:r>
            <a:rPr lang="en-US" sz="1600" b="1" kern="1200" dirty="0" smtClean="0">
              <a:solidFill>
                <a:schemeClr val="tx1"/>
              </a:solidFill>
            </a:rPr>
            <a:t> ON </a:t>
          </a:r>
          <a:r>
            <a:rPr lang="en-US" sz="1600" b="1" kern="1200" dirty="0" smtClean="0">
              <a:solidFill>
                <a:schemeClr val="accent2"/>
              </a:solidFill>
            </a:rPr>
            <a:t>movieID</a:t>
          </a:r>
          <a:endParaRPr lang="en-US" sz="1600" b="1" kern="1200" dirty="0">
            <a:solidFill>
              <a:schemeClr val="accent2"/>
            </a:solidFill>
          </a:endParaRPr>
        </a:p>
      </dsp:txBody>
      <dsp:txXfrm>
        <a:off x="5842656" y="496151"/>
        <a:ext cx="1996025" cy="116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67" y="636701"/>
            <a:ext cx="10075540" cy="116378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Movie Recommendation System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Module 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 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by: Payam Abbasi</a:t>
            </a: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Date: 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10/19/20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Program: ds-pt-030220</a:t>
            </a:r>
          </a:p>
          <a:p>
            <a:endParaRPr lang="en-US" dirty="0"/>
          </a:p>
        </p:txBody>
      </p:sp>
      <p:pic>
        <p:nvPicPr>
          <p:cNvPr id="2050" name="Picture 2" descr="How to build a content-based movie recommender system with Natural Language  Processing | by Emma Grimald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09" y="2071415"/>
            <a:ext cx="3167789" cy="41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43" y="1647836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Sorting in </a:t>
            </a:r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Descending </a:t>
            </a:r>
            <a:r>
              <a:rPr lang="en-US" sz="4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Order Based On Counts</a:t>
            </a:r>
            <a:endParaRPr lang="en-US" sz="28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43" y="3030985"/>
            <a:ext cx="3690052" cy="20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843" y="1105054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Correlation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49" y="2953722"/>
            <a:ext cx="2638425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9" y="2966794"/>
            <a:ext cx="2677938" cy="2672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84" y="2951634"/>
            <a:ext cx="3210380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3357" y="2374555"/>
            <a:ext cx="22580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Correlation </a:t>
            </a:r>
            <a:r>
              <a:rPr lang="en-US" sz="1050" b="1" dirty="0">
                <a:solidFill>
                  <a:schemeClr val="bg1"/>
                </a:solidFill>
              </a:rPr>
              <a:t>between the user ratings for the "Forest Gump (1994)"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0370" y="2374554"/>
            <a:ext cx="22580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Correlation </a:t>
            </a:r>
            <a:r>
              <a:rPr lang="en-US" sz="1050" b="1" dirty="0">
                <a:solidFill>
                  <a:schemeClr val="bg1"/>
                </a:solidFill>
              </a:rPr>
              <a:t>between the user ratings for the "Forest Gump (1994</a:t>
            </a:r>
            <a:r>
              <a:rPr lang="en-US" sz="1050" b="1" dirty="0" smtClean="0">
                <a:solidFill>
                  <a:schemeClr val="bg1"/>
                </a:solidFill>
              </a:rPr>
              <a:t>)“ – Rating Counts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875" y="2374553"/>
            <a:ext cx="22580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Correlation </a:t>
            </a:r>
            <a:r>
              <a:rPr lang="en-US" sz="1050" b="1" dirty="0">
                <a:solidFill>
                  <a:schemeClr val="bg1"/>
                </a:solidFill>
              </a:rPr>
              <a:t>between the user ratings for the "Forest Gump (1994</a:t>
            </a:r>
            <a:r>
              <a:rPr lang="en-US" sz="1050" b="1" dirty="0" smtClean="0">
                <a:solidFill>
                  <a:schemeClr val="bg1"/>
                </a:solidFill>
              </a:rPr>
              <a:t>)“ - Descending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We recommend the following 5 movies if you like “Forest Gump”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357" y="2374555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9701" y="2501512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4583" y="2374553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52" y="2953965"/>
            <a:ext cx="3504369" cy="1849211"/>
          </a:xfrm>
          <a:prstGeom prst="rect">
            <a:avLst/>
          </a:prstGeom>
        </p:spPr>
      </p:pic>
      <p:pic>
        <p:nvPicPr>
          <p:cNvPr id="3074" name="Picture 2" descr="Forrest Gump would have met Princess Diana, rode in back of OJ Simpson's  Bronco in scrapped sequel, screenwriter says - ABC 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8" y="2307429"/>
            <a:ext cx="2706919" cy="36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Future Work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357" y="2374555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9701" y="2501512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4583" y="2374553"/>
            <a:ext cx="2258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Why the Future of Work Is Remote - Remote.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7" y="3221751"/>
            <a:ext cx="5116184" cy="25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22785" y="2028304"/>
            <a:ext cx="9379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Build more recommendation systems and test them out. </a:t>
            </a:r>
            <a:endParaRPr lang="en-US" sz="2400" dirty="0" smtClean="0">
              <a:solidFill>
                <a:schemeClr val="bg1"/>
              </a:solidFill>
              <a:latin typeface="roboto"/>
            </a:endParaRPr>
          </a:p>
          <a:p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31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2050" name="Picture 2" descr="Different ways to say &quot;thank you&quot; in Norwegian - Norwegi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83" y="1681551"/>
            <a:ext cx="9753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76" y="1036550"/>
            <a:ext cx="10075540" cy="788691"/>
          </a:xfrm>
        </p:spPr>
        <p:txBody>
          <a:bodyPr/>
          <a:lstStyle/>
          <a:p>
            <a:pPr algn="r"/>
            <a:r>
              <a:rPr lang="en-US" sz="36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Why The Recommendation Systems?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704" y="1988475"/>
            <a:ext cx="9379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Benefits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users in finding items of their interest</a:t>
            </a: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Help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item providers in delivering their items to the right user</a:t>
            </a: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Identity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products that are most relevant to users</a:t>
            </a:r>
            <a:r>
              <a:rPr lang="en-US" sz="2400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3074" name="Picture 2" descr="5 Open-Source Recommender Systems You Should Try For Your Next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87" y="4189285"/>
            <a:ext cx="3224463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902" y="963737"/>
            <a:ext cx="10320420" cy="788691"/>
          </a:xfrm>
        </p:spPr>
        <p:txBody>
          <a:bodyPr/>
          <a:lstStyle/>
          <a:p>
            <a:pPr algn="r"/>
            <a:r>
              <a:rPr lang="en-US" sz="34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Who Uses The Recommendation </a:t>
            </a:r>
            <a:r>
              <a:rPr lang="en-US" sz="34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Systems?</a:t>
            </a:r>
            <a:endParaRPr lang="en-US" sz="3400" b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AutoShape 6" descr="Podcast Marketing: Build Your Audience to Promote Your Brand"/>
          <p:cNvSpPr>
            <a:spLocks noChangeAspect="1" noChangeArrowheads="1"/>
          </p:cNvSpPr>
          <p:nvPr/>
        </p:nvSpPr>
        <p:spPr bwMode="auto">
          <a:xfrm>
            <a:off x="321830" y="-24421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Build your own Recommender System within 5 minutes! | by Meet Nand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23" y="1869479"/>
            <a:ext cx="4580315" cy="25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Logo of YouTube (2015-2017)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84" y="4230294"/>
            <a:ext cx="2987038" cy="12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mazon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88" y="4521739"/>
            <a:ext cx="4676150" cy="17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ile:Facebook Logo (2019).pn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68" y="1782087"/>
            <a:ext cx="1898683" cy="20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nstagram PNG Transparent Images | PNG 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4023319"/>
            <a:ext cx="2716339" cy="22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witter Logo - PNG and Vector - Logo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1" y="2128244"/>
            <a:ext cx="1693236" cy="13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462" y="897235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Objective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1925668"/>
            <a:ext cx="93796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To build a model that provides top 5 movie recommendations to a user, based on their ratings of other movies from a database from the University of Minnesota.</a:t>
            </a:r>
          </a:p>
          <a:p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4102" name="Picture 6" descr="Programmer | Computer programming, Python programming, Lear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84" y="2978291"/>
            <a:ext cx="2463196" cy="28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Methodology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381213"/>
              </p:ext>
            </p:extLst>
          </p:nvPr>
        </p:nvGraphicFramePr>
        <p:xfrm>
          <a:off x="2043400" y="1935308"/>
          <a:ext cx="7875037" cy="208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897467"/>
              </p:ext>
            </p:extLst>
          </p:nvPr>
        </p:nvGraphicFramePr>
        <p:xfrm>
          <a:off x="2043400" y="3851193"/>
          <a:ext cx="7875037" cy="208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851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Rating Range Per Movie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1" y="2208587"/>
            <a:ext cx="8496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Rating Counts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31" y="2374554"/>
            <a:ext cx="4252864" cy="32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Count of Users Per Movie Ratings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2164859"/>
            <a:ext cx="4367346" cy="33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49" y="1146617"/>
            <a:ext cx="10075540" cy="788691"/>
          </a:xfrm>
        </p:spPr>
        <p:txBody>
          <a:bodyPr/>
          <a:lstStyle/>
          <a:p>
            <a:pPr algn="ctr"/>
            <a:r>
              <a:rPr lang="en-US" sz="40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Outliers</a:t>
            </a:r>
            <a:endParaRPr lang="en-US" sz="4000" b="1" u="sng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5771" y="2374555"/>
            <a:ext cx="9379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dirty="0">
              <a:solidFill>
                <a:schemeClr val="bg1"/>
              </a:solidFill>
              <a:latin typeface="roboto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</a:rPr>
              <a:t> </a:t>
            </a:r>
            <a:endParaRPr lang="en-US" sz="24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02" y="2056817"/>
            <a:ext cx="4048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220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Century Gothic</vt:lpstr>
      <vt:lpstr>roboto</vt:lpstr>
      <vt:lpstr>Wingdings 3</vt:lpstr>
      <vt:lpstr>Ion Boardroom</vt:lpstr>
      <vt:lpstr>Movie Recommendation System</vt:lpstr>
      <vt:lpstr>Why The Recommendation Systems?</vt:lpstr>
      <vt:lpstr>Who Uses The Recommendation Systems?</vt:lpstr>
      <vt:lpstr>Objective</vt:lpstr>
      <vt:lpstr>Methodology</vt:lpstr>
      <vt:lpstr>Rating Range Per Movie</vt:lpstr>
      <vt:lpstr>Rating Counts</vt:lpstr>
      <vt:lpstr>Count of Users Per Movie Ratings</vt:lpstr>
      <vt:lpstr>Outliers</vt:lpstr>
      <vt:lpstr>Sorting in Descending Order Based On Counts</vt:lpstr>
      <vt:lpstr>Correlation</vt:lpstr>
      <vt:lpstr>We recommend the following 5 movies if you like “Forest Gump”</vt:lpstr>
      <vt:lpstr>Future Work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Windows User</dc:creator>
  <cp:lastModifiedBy>Windows User</cp:lastModifiedBy>
  <cp:revision>30</cp:revision>
  <dcterms:created xsi:type="dcterms:W3CDTF">2020-10-07T03:34:28Z</dcterms:created>
  <dcterms:modified xsi:type="dcterms:W3CDTF">2020-10-19T01:17:14Z</dcterms:modified>
</cp:coreProperties>
</file>