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7571-F5AE-497F-A0AA-DA3BAFA44D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644AFA-1A9A-430D-A005-704D1DC07BD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 smtClean="0">
              <a:solidFill>
                <a:schemeClr val="tx1"/>
              </a:solidFill>
            </a:rPr>
            <a:t>Data Processing</a:t>
          </a:r>
          <a:endParaRPr lang="en-US" dirty="0">
            <a:solidFill>
              <a:schemeClr val="tx1"/>
            </a:solidFill>
          </a:endParaRPr>
        </a:p>
      </dgm:t>
    </dgm:pt>
    <dgm:pt modelId="{63EB6902-D4DF-4C3A-9B48-2E4B90F375F2}" type="parTrans" cxnId="{DC8B85D6-DF95-4098-83A4-D35BF6F23FE6}">
      <dgm:prSet/>
      <dgm:spPr/>
      <dgm:t>
        <a:bodyPr/>
        <a:lstStyle/>
        <a:p>
          <a:endParaRPr lang="en-US"/>
        </a:p>
      </dgm:t>
    </dgm:pt>
    <dgm:pt modelId="{1F123CF7-945B-4C66-B012-66900E32DD8B}" type="sibTrans" cxnId="{DC8B85D6-DF95-4098-83A4-D35BF6F23FE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BF6E3D3-DC95-4771-9D8E-D81DD43A3C5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>
              <a:solidFill>
                <a:schemeClr val="tx1"/>
              </a:solidFill>
            </a:rPr>
            <a:t>Data Modeling</a:t>
          </a:r>
          <a:endParaRPr lang="en-US" dirty="0">
            <a:solidFill>
              <a:schemeClr val="tx1"/>
            </a:solidFill>
          </a:endParaRPr>
        </a:p>
      </dgm:t>
    </dgm:pt>
    <dgm:pt modelId="{F2773D0F-3C07-49A8-9EDB-0F99CA19B5D5}" type="parTrans" cxnId="{22AF997C-7606-4357-A6B0-D6FAE48053E8}">
      <dgm:prSet/>
      <dgm:spPr/>
      <dgm:t>
        <a:bodyPr/>
        <a:lstStyle/>
        <a:p>
          <a:endParaRPr lang="en-US"/>
        </a:p>
      </dgm:t>
    </dgm:pt>
    <dgm:pt modelId="{95755F91-CF97-40FC-A6B3-BA5F105203BD}" type="sibTrans" cxnId="{22AF997C-7606-4357-A6B0-D6FAE48053E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69D6E42B-1B0F-4342-80B7-57D438E35AB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>
              <a:solidFill>
                <a:schemeClr val="tx1"/>
              </a:solidFill>
            </a:rPr>
            <a:t>Model</a:t>
          </a:r>
          <a:r>
            <a:rPr lang="en-US" b="1" dirty="0">
              <a:solidFill>
                <a:schemeClr val="bg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Evaluation</a:t>
          </a:r>
          <a:endParaRPr lang="en-US" dirty="0">
            <a:solidFill>
              <a:schemeClr val="tx1"/>
            </a:solidFill>
          </a:endParaRPr>
        </a:p>
      </dgm:t>
    </dgm:pt>
    <dgm:pt modelId="{432A5F44-4A4D-4BE6-B6C3-4F3D804511D8}" type="parTrans" cxnId="{0B00B60A-B538-4550-9448-4B133B6F8A80}">
      <dgm:prSet/>
      <dgm:spPr/>
      <dgm:t>
        <a:bodyPr/>
        <a:lstStyle/>
        <a:p>
          <a:endParaRPr lang="en-US"/>
        </a:p>
      </dgm:t>
    </dgm:pt>
    <dgm:pt modelId="{A6B183EF-D6BF-4B27-B375-6CE4CD1BF4D1}" type="sibTrans" cxnId="{0B00B60A-B538-4550-9448-4B133B6F8A80}">
      <dgm:prSet/>
      <dgm:spPr/>
      <dgm:t>
        <a:bodyPr/>
        <a:lstStyle/>
        <a:p>
          <a:endParaRPr lang="en-US"/>
        </a:p>
      </dgm:t>
    </dgm:pt>
    <dgm:pt modelId="{BB10563F-9B2F-48EE-AD44-15E02F0D28D2}" type="pres">
      <dgm:prSet presAssocID="{BBC17571-F5AE-497F-A0AA-DA3BAFA44DD4}" presName="Name0" presStyleCnt="0">
        <dgm:presLayoutVars>
          <dgm:dir/>
          <dgm:resizeHandles val="exact"/>
        </dgm:presLayoutVars>
      </dgm:prSet>
      <dgm:spPr/>
    </dgm:pt>
    <dgm:pt modelId="{B71B9DFD-EE61-4F63-8DD1-297B53029095}" type="pres">
      <dgm:prSet presAssocID="{37644AFA-1A9A-430D-A005-704D1DC07BD3}" presName="node" presStyleLbl="node1" presStyleIdx="0" presStyleCnt="3" custLinFactNeighborX="-9734" custLinFactNeighborY="1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885EB-4257-4EE8-B473-FA9A2F35F41C}" type="pres">
      <dgm:prSet presAssocID="{1F123CF7-945B-4C66-B012-66900E32DD8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80891F4-C6E5-450D-8BC4-072D0BEA9475}" type="pres">
      <dgm:prSet presAssocID="{1F123CF7-945B-4C66-B012-66900E32DD8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18EDF23-AC69-4B79-9821-CE07E34E680E}" type="pres">
      <dgm:prSet presAssocID="{BBF6E3D3-DC95-4771-9D8E-D81DD43A3C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119F0-DF4E-41FD-84B8-1DAC6790FB14}" type="pres">
      <dgm:prSet presAssocID="{95755F91-CF97-40FC-A6B3-BA5F105203B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BE12A49-7FAA-4E0A-A802-09CB5DE1835D}" type="pres">
      <dgm:prSet presAssocID="{95755F91-CF97-40FC-A6B3-BA5F105203B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016E805-C0F0-4647-8264-1685B786B08C}" type="pres">
      <dgm:prSet presAssocID="{69D6E42B-1B0F-4342-80B7-57D438E35A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E3CCD-6C5D-46E4-98B2-4B6C8C842834}" type="presOf" srcId="{69D6E42B-1B0F-4342-80B7-57D438E35AB0}" destId="{3016E805-C0F0-4647-8264-1685B786B08C}" srcOrd="0" destOrd="0" presId="urn:microsoft.com/office/officeart/2005/8/layout/process1"/>
    <dgm:cxn modelId="{28412C1C-0BB4-43A7-B371-2554CE95DA67}" type="presOf" srcId="{1F123CF7-945B-4C66-B012-66900E32DD8B}" destId="{BF0885EB-4257-4EE8-B473-FA9A2F35F41C}" srcOrd="0" destOrd="0" presId="urn:microsoft.com/office/officeart/2005/8/layout/process1"/>
    <dgm:cxn modelId="{82969947-048D-4E98-90CA-72EF578262CE}" type="presOf" srcId="{1F123CF7-945B-4C66-B012-66900E32DD8B}" destId="{E80891F4-C6E5-450D-8BC4-072D0BEA9475}" srcOrd="1" destOrd="0" presId="urn:microsoft.com/office/officeart/2005/8/layout/process1"/>
    <dgm:cxn modelId="{3D50D40C-042C-48F7-9278-1D92AF5482FE}" type="presOf" srcId="{95755F91-CF97-40FC-A6B3-BA5F105203BD}" destId="{F37119F0-DF4E-41FD-84B8-1DAC6790FB14}" srcOrd="0" destOrd="0" presId="urn:microsoft.com/office/officeart/2005/8/layout/process1"/>
    <dgm:cxn modelId="{2A38B1E7-9482-4294-8423-1366B28E9F7B}" type="presOf" srcId="{95755F91-CF97-40FC-A6B3-BA5F105203BD}" destId="{ABE12A49-7FAA-4E0A-A802-09CB5DE1835D}" srcOrd="1" destOrd="0" presId="urn:microsoft.com/office/officeart/2005/8/layout/process1"/>
    <dgm:cxn modelId="{7B145AD1-1E7E-4A59-AB7F-0C1D586B2CF1}" type="presOf" srcId="{37644AFA-1A9A-430D-A005-704D1DC07BD3}" destId="{B71B9DFD-EE61-4F63-8DD1-297B53029095}" srcOrd="0" destOrd="0" presId="urn:microsoft.com/office/officeart/2005/8/layout/process1"/>
    <dgm:cxn modelId="{DDF976B0-3BC0-422B-B1FA-9BAAC0DA4E71}" type="presOf" srcId="{BBC17571-F5AE-497F-A0AA-DA3BAFA44DD4}" destId="{BB10563F-9B2F-48EE-AD44-15E02F0D28D2}" srcOrd="0" destOrd="0" presId="urn:microsoft.com/office/officeart/2005/8/layout/process1"/>
    <dgm:cxn modelId="{22AF997C-7606-4357-A6B0-D6FAE48053E8}" srcId="{BBC17571-F5AE-497F-A0AA-DA3BAFA44DD4}" destId="{BBF6E3D3-DC95-4771-9D8E-D81DD43A3C58}" srcOrd="1" destOrd="0" parTransId="{F2773D0F-3C07-49A8-9EDB-0F99CA19B5D5}" sibTransId="{95755F91-CF97-40FC-A6B3-BA5F105203BD}"/>
    <dgm:cxn modelId="{0B00B60A-B538-4550-9448-4B133B6F8A80}" srcId="{BBC17571-F5AE-497F-A0AA-DA3BAFA44DD4}" destId="{69D6E42B-1B0F-4342-80B7-57D438E35AB0}" srcOrd="2" destOrd="0" parTransId="{432A5F44-4A4D-4BE6-B6C3-4F3D804511D8}" sibTransId="{A6B183EF-D6BF-4B27-B375-6CE4CD1BF4D1}"/>
    <dgm:cxn modelId="{DC8B85D6-DF95-4098-83A4-D35BF6F23FE6}" srcId="{BBC17571-F5AE-497F-A0AA-DA3BAFA44DD4}" destId="{37644AFA-1A9A-430D-A005-704D1DC07BD3}" srcOrd="0" destOrd="0" parTransId="{63EB6902-D4DF-4C3A-9B48-2E4B90F375F2}" sibTransId="{1F123CF7-945B-4C66-B012-66900E32DD8B}"/>
    <dgm:cxn modelId="{21287142-8C3D-46FA-BD1F-A23561AC2CAF}" type="presOf" srcId="{BBF6E3D3-DC95-4771-9D8E-D81DD43A3C58}" destId="{D18EDF23-AC69-4B79-9821-CE07E34E680E}" srcOrd="0" destOrd="0" presId="urn:microsoft.com/office/officeart/2005/8/layout/process1"/>
    <dgm:cxn modelId="{5FB56663-334D-44D0-A458-ABB4D679715A}" type="presParOf" srcId="{BB10563F-9B2F-48EE-AD44-15E02F0D28D2}" destId="{B71B9DFD-EE61-4F63-8DD1-297B53029095}" srcOrd="0" destOrd="0" presId="urn:microsoft.com/office/officeart/2005/8/layout/process1"/>
    <dgm:cxn modelId="{27C7D5B5-5B29-488C-A856-359C798950AD}" type="presParOf" srcId="{BB10563F-9B2F-48EE-AD44-15E02F0D28D2}" destId="{BF0885EB-4257-4EE8-B473-FA9A2F35F41C}" srcOrd="1" destOrd="0" presId="urn:microsoft.com/office/officeart/2005/8/layout/process1"/>
    <dgm:cxn modelId="{48FFAA28-CB6C-4AAD-A392-9BFDA687EDF4}" type="presParOf" srcId="{BF0885EB-4257-4EE8-B473-FA9A2F35F41C}" destId="{E80891F4-C6E5-450D-8BC4-072D0BEA9475}" srcOrd="0" destOrd="0" presId="urn:microsoft.com/office/officeart/2005/8/layout/process1"/>
    <dgm:cxn modelId="{4006A646-A4A6-4B2F-8EB5-D8FE76D3CA6A}" type="presParOf" srcId="{BB10563F-9B2F-48EE-AD44-15E02F0D28D2}" destId="{D18EDF23-AC69-4B79-9821-CE07E34E680E}" srcOrd="2" destOrd="0" presId="urn:microsoft.com/office/officeart/2005/8/layout/process1"/>
    <dgm:cxn modelId="{8F33BA88-8995-4692-B7BD-D469FE80C702}" type="presParOf" srcId="{BB10563F-9B2F-48EE-AD44-15E02F0D28D2}" destId="{F37119F0-DF4E-41FD-84B8-1DAC6790FB14}" srcOrd="3" destOrd="0" presId="urn:microsoft.com/office/officeart/2005/8/layout/process1"/>
    <dgm:cxn modelId="{E0B4CC81-3102-401C-A96B-438893A40C78}" type="presParOf" srcId="{F37119F0-DF4E-41FD-84B8-1DAC6790FB14}" destId="{ABE12A49-7FAA-4E0A-A802-09CB5DE1835D}" srcOrd="0" destOrd="0" presId="urn:microsoft.com/office/officeart/2005/8/layout/process1"/>
    <dgm:cxn modelId="{7CC29FB7-AA31-427E-8D76-2F2FC0EC717A}" type="presParOf" srcId="{BB10563F-9B2F-48EE-AD44-15E02F0D28D2}" destId="{3016E805-C0F0-4647-8264-1685B786B08C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9DFD-EE61-4F63-8DD1-297B53029095}">
      <dsp:nvSpPr>
        <dsp:cNvPr id="0" name=""/>
        <dsp:cNvSpPr/>
      </dsp:nvSpPr>
      <dsp:spPr>
        <a:xfrm>
          <a:off x="0" y="442183"/>
          <a:ext cx="2068735" cy="12412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 dirty="0" smtClean="0">
              <a:solidFill>
                <a:schemeClr val="tx1"/>
              </a:solidFill>
            </a:rPr>
            <a:t>Data Processing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6355" y="478538"/>
        <a:ext cx="1996025" cy="1168531"/>
      </dsp:txXfrm>
    </dsp:sp>
    <dsp:sp modelId="{BF0885EB-4257-4EE8-B473-FA9A2F35F41C}">
      <dsp:nvSpPr>
        <dsp:cNvPr id="0" name=""/>
        <dsp:cNvSpPr/>
      </dsp:nvSpPr>
      <dsp:spPr>
        <a:xfrm rot="21576660">
          <a:off x="2277334" y="796340"/>
          <a:ext cx="442250" cy="51304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277336" y="899399"/>
        <a:ext cx="309575" cy="307828"/>
      </dsp:txXfrm>
    </dsp:sp>
    <dsp:sp modelId="{D18EDF23-AC69-4B79-9821-CE07E34E680E}">
      <dsp:nvSpPr>
        <dsp:cNvPr id="0" name=""/>
        <dsp:cNvSpPr/>
      </dsp:nvSpPr>
      <dsp:spPr>
        <a:xfrm>
          <a:off x="2903150" y="422472"/>
          <a:ext cx="2068735" cy="12412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 dirty="0">
              <a:solidFill>
                <a:schemeClr val="tx1"/>
              </a:solidFill>
            </a:rPr>
            <a:t>Data Modeling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2939505" y="458827"/>
        <a:ext cx="1996025" cy="1168531"/>
      </dsp:txXfrm>
    </dsp:sp>
    <dsp:sp modelId="{F37119F0-DF4E-41FD-84B8-1DAC6790FB14}">
      <dsp:nvSpPr>
        <dsp:cNvPr id="0" name=""/>
        <dsp:cNvSpPr/>
      </dsp:nvSpPr>
      <dsp:spPr>
        <a:xfrm>
          <a:off x="5178759" y="786569"/>
          <a:ext cx="438571" cy="513046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178759" y="889178"/>
        <a:ext cx="307000" cy="307828"/>
      </dsp:txXfrm>
    </dsp:sp>
    <dsp:sp modelId="{3016E805-C0F0-4647-8264-1685B786B08C}">
      <dsp:nvSpPr>
        <dsp:cNvPr id="0" name=""/>
        <dsp:cNvSpPr/>
      </dsp:nvSpPr>
      <dsp:spPr>
        <a:xfrm>
          <a:off x="5799380" y="422472"/>
          <a:ext cx="2068735" cy="12412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 dirty="0">
              <a:solidFill>
                <a:schemeClr val="tx1"/>
              </a:solidFill>
            </a:rPr>
            <a:t>Model</a:t>
          </a:r>
          <a:r>
            <a:rPr lang="en-US" sz="2800" b="1" kern="1200" dirty="0">
              <a:solidFill>
                <a:schemeClr val="bg1"/>
              </a:solidFill>
            </a:rPr>
            <a:t> </a:t>
          </a:r>
          <a:r>
            <a:rPr lang="en-US" sz="2800" b="1" kern="1200" dirty="0">
              <a:solidFill>
                <a:schemeClr val="tx1"/>
              </a:solidFill>
            </a:rPr>
            <a:t>Evaluation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35735" y="458827"/>
        <a:ext cx="1996025" cy="1168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Spotify Playlist</a:t>
            </a:r>
          </a:p>
          <a:p>
            <a:endParaRPr lang="en-US" dirty="0"/>
          </a:p>
        </p:txBody>
      </p:sp>
      <p:pic>
        <p:nvPicPr>
          <p:cNvPr id="1028" name="Picture 4" descr="Spotify: Music and podcasts on the App St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8" t="12663" r="31267" b="12971"/>
          <a:stretch/>
        </p:blipFill>
        <p:spPr bwMode="auto">
          <a:xfrm>
            <a:off x="1989564" y="538147"/>
            <a:ext cx="638720" cy="67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613" y="3973951"/>
            <a:ext cx="3628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Module </a:t>
            </a:r>
            <a:r>
              <a:rPr lang="en-US" b="1" dirty="0" smtClean="0">
                <a:latin typeface="Arial Black" panose="020B0A04020102020204" pitchFamily="34" charset="0"/>
              </a:rPr>
              <a:t>5 </a:t>
            </a:r>
            <a:r>
              <a:rPr lang="en-US" b="1" dirty="0">
                <a:latin typeface="Arial Black" panose="020B0A04020102020204" pitchFamily="34" charset="0"/>
              </a:rPr>
              <a:t>by: Payam Abbasi</a:t>
            </a:r>
          </a:p>
          <a:p>
            <a:r>
              <a:rPr lang="en-US" b="1" dirty="0">
                <a:latin typeface="Arial Black" panose="020B0A04020102020204" pitchFamily="34" charset="0"/>
              </a:rPr>
              <a:t>Date: </a:t>
            </a:r>
            <a:r>
              <a:rPr lang="en-US" b="1" dirty="0" smtClean="0">
                <a:latin typeface="Arial Black" panose="020B0A04020102020204" pitchFamily="34" charset="0"/>
              </a:rPr>
              <a:t>12/21/20</a:t>
            </a:r>
            <a:endParaRPr lang="en-US" b="1" dirty="0">
              <a:latin typeface="Arial Black" panose="020B0A04020102020204" pitchFamily="34" charset="0"/>
            </a:endParaRPr>
          </a:p>
          <a:p>
            <a:r>
              <a:rPr lang="en-US" b="1" dirty="0">
                <a:latin typeface="Arial Black" panose="020B0A04020102020204" pitchFamily="34" charset="0"/>
              </a:rPr>
              <a:t>Program: ds-pt-030220</a:t>
            </a:r>
          </a:p>
          <a:p>
            <a:endParaRPr lang="en-US" dirty="0"/>
          </a:p>
        </p:txBody>
      </p:sp>
      <p:pic>
        <p:nvPicPr>
          <p:cNvPr id="1046" name="Picture 22" descr="Music Logo Design Online Create a Logo D.J logos - Music Logo Maker On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84" y="2188897"/>
            <a:ext cx="3886094" cy="323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Model Feature Importance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92" y="1223697"/>
            <a:ext cx="6570133" cy="4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Future Work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ood Decision Making: 10 Components of Great Decisions - BrightHub Project 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085" y="2764366"/>
            <a:ext cx="2941109" cy="294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9674" y="1876425"/>
            <a:ext cx="488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Look into genre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Look into an artist/labels budget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Look into marketing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The Anatomy of a &quot;Thank You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023406"/>
            <a:ext cx="6667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7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What is Spotify?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1602224"/>
            <a:ext cx="863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Spotify</a:t>
            </a:r>
            <a:r>
              <a:rPr lang="en-US" sz="1600" dirty="0"/>
              <a:t> is a digital music, podcast, and video streaming service that gives you access to </a:t>
            </a:r>
            <a:endParaRPr lang="en-US" sz="1600" dirty="0" smtClean="0"/>
          </a:p>
          <a:p>
            <a:r>
              <a:rPr lang="en-US" sz="1600" dirty="0" smtClean="0"/>
              <a:t>millions </a:t>
            </a:r>
            <a:r>
              <a:rPr lang="en-US" sz="1600" dirty="0"/>
              <a:t>of songs and other content from artists all over the world. 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098" name="Picture 2" descr="Spotify serves up dangerous malware-infested adverts - but only to people  using it for free - Mirror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613" y="2371309"/>
            <a:ext cx="3093382" cy="359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What Are The Benefits of Having Spotify?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3742" y="1661582"/>
            <a:ext cx="8286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Spotify </a:t>
            </a:r>
            <a:r>
              <a:rPr lang="en-US" dirty="0" smtClean="0"/>
              <a:t>works </a:t>
            </a:r>
            <a:r>
              <a:rPr lang="en-US" dirty="0"/>
              <a:t>on various of </a:t>
            </a:r>
            <a:r>
              <a:rPr lang="en-US" dirty="0" smtClean="0"/>
              <a:t>platforms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Spotify</a:t>
            </a:r>
            <a:r>
              <a:rPr lang="en-US" dirty="0"/>
              <a:t> is </a:t>
            </a:r>
            <a:r>
              <a:rPr lang="en-US" dirty="0" smtClean="0"/>
              <a:t>simple </a:t>
            </a:r>
            <a:r>
              <a:rPr lang="en-US" dirty="0"/>
              <a:t>to </a:t>
            </a:r>
            <a:r>
              <a:rPr lang="en-US" dirty="0" smtClean="0"/>
              <a:t>use. It </a:t>
            </a:r>
            <a:r>
              <a:rPr lang="en-US" dirty="0"/>
              <a:t>allows users to listen to any song whenever </a:t>
            </a:r>
            <a:r>
              <a:rPr lang="en-US" dirty="0" smtClean="0"/>
              <a:t>they </a:t>
            </a:r>
            <a:r>
              <a:rPr lang="en-US" dirty="0"/>
              <a:t>want, for as many times as they </a:t>
            </a:r>
            <a:r>
              <a:rPr lang="en-US" dirty="0" smtClean="0"/>
              <a:t>want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Spotify</a:t>
            </a:r>
            <a:r>
              <a:rPr lang="en-US" dirty="0"/>
              <a:t> offers free </a:t>
            </a:r>
            <a:r>
              <a:rPr lang="en-US" dirty="0" smtClean="0"/>
              <a:t>subscription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Spotify</a:t>
            </a:r>
            <a:r>
              <a:rPr lang="en-US" dirty="0"/>
              <a:t> has large music </a:t>
            </a:r>
            <a:r>
              <a:rPr lang="en-US" dirty="0" smtClean="0"/>
              <a:t>catalog</a:t>
            </a:r>
            <a:endParaRPr lang="en-US" dirty="0"/>
          </a:p>
        </p:txBody>
      </p:sp>
      <p:pic>
        <p:nvPicPr>
          <p:cNvPr id="3074" name="Picture 2" descr="Our Work Music – Ms. Dawson's M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3246438"/>
            <a:ext cx="3330575" cy="21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Objective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3742" y="1661582"/>
            <a:ext cx="828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find out </a:t>
            </a:r>
            <a:r>
              <a:rPr lang="en-US" smtClean="0"/>
              <a:t>what </a:t>
            </a:r>
            <a:r>
              <a:rPr lang="en-US" smtClean="0"/>
              <a:t>makes </a:t>
            </a:r>
            <a:r>
              <a:rPr lang="en-US" dirty="0" smtClean="0"/>
              <a:t>a song popular on Spotify. </a:t>
            </a:r>
            <a:endParaRPr lang="en-US" dirty="0"/>
          </a:p>
        </p:txBody>
      </p:sp>
      <p:pic>
        <p:nvPicPr>
          <p:cNvPr id="5" name="Picture 6" descr="Programmer | Computer programming, Python programming, Learn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09" y="2460067"/>
            <a:ext cx="2463196" cy="28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DF9A2FB-697A-4CC0-95E0-B008C91A5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17517"/>
              </p:ext>
            </p:extLst>
          </p:nvPr>
        </p:nvGraphicFramePr>
        <p:xfrm>
          <a:off x="1776700" y="1630508"/>
          <a:ext cx="7875037" cy="208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ight Arrow 3"/>
          <p:cNvSpPr/>
          <p:nvPr/>
        </p:nvSpPr>
        <p:spPr>
          <a:xfrm>
            <a:off x="4019550" y="2514600"/>
            <a:ext cx="42862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24675" y="2514600"/>
            <a:ext cx="42862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Most Hits by an Artist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42" y="1423457"/>
            <a:ext cx="7236883" cy="40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Most Popular Artist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3" y="1182015"/>
            <a:ext cx="2951458" cy="44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Hit Frequency by Month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42" y="1423457"/>
            <a:ext cx="7566197" cy="41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742" y="3265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Correlation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2" name="Picture 8" descr="Spotify — Logo and Brand As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3" y="5705475"/>
            <a:ext cx="3839582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285610"/>
            <a:ext cx="6958161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82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2020-12-19T22:17:46Z</dcterms:created>
  <dcterms:modified xsi:type="dcterms:W3CDTF">2020-12-21T16:54:24Z</dcterms:modified>
</cp:coreProperties>
</file>