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66" d="100"/>
          <a:sy n="66" d="100"/>
        </p:scale>
        <p:origin x="-1314" y="-6852"/>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28/03/2020</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28/03/2020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28/03/2020</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emf"/><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3673" y="4396874"/>
            <a:ext cx="19353539" cy="3518276"/>
            <a:chOff x="1241914" y="6446949"/>
            <a:chExt cx="28947216" cy="2810013"/>
          </a:xfrm>
        </p:grpSpPr>
        <p:sp>
          <p:nvSpPr>
            <p:cNvPr id="75" name="Rounded Rectangle 74"/>
            <p:cNvSpPr/>
            <p:nvPr/>
          </p:nvSpPr>
          <p:spPr>
            <a:xfrm>
              <a:off x="1241914" y="6446949"/>
              <a:ext cx="28947216" cy="2810013"/>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solidFill>
                  <a:srgbClr val="FF0000"/>
                </a:solidFill>
              </a:endParaRPr>
            </a:p>
          </p:txBody>
        </p:sp>
        <p:sp>
          <p:nvSpPr>
            <p:cNvPr id="9" name="TextBox 8"/>
            <p:cNvSpPr txBox="1"/>
            <p:nvPr/>
          </p:nvSpPr>
          <p:spPr>
            <a:xfrm>
              <a:off x="2062094" y="6577221"/>
              <a:ext cx="20984375" cy="547902"/>
            </a:xfrm>
            <a:prstGeom prst="rect">
              <a:avLst/>
            </a:prstGeom>
            <a:noFill/>
          </p:spPr>
          <p:txBody>
            <a:bodyPr wrap="square" rtlCol="0">
              <a:spAutoFit/>
            </a:bodyPr>
            <a:lstStyle/>
            <a:p>
              <a:r>
                <a:rPr lang="en-IE" sz="3600" b="1" dirty="0">
                  <a:solidFill>
                    <a:srgbClr val="D31245"/>
                  </a:solidFill>
                </a:rPr>
                <a:t>Introduction</a:t>
              </a:r>
            </a:p>
          </p:txBody>
        </p:sp>
      </p:grpSp>
      <p:sp>
        <p:nvSpPr>
          <p:cNvPr id="4" name="TextBox 3"/>
          <p:cNvSpPr txBox="1"/>
          <p:nvPr/>
        </p:nvSpPr>
        <p:spPr>
          <a:xfrm>
            <a:off x="4534481" y="691306"/>
            <a:ext cx="11218092" cy="1754326"/>
          </a:xfrm>
          <a:prstGeom prst="rect">
            <a:avLst/>
          </a:prstGeom>
          <a:noFill/>
        </p:spPr>
        <p:txBody>
          <a:bodyPr wrap="square" rtlCol="0">
            <a:spAutoFit/>
          </a:bodyPr>
          <a:lstStyle/>
          <a:p>
            <a:pPr algn="ctr"/>
            <a:r>
              <a:rPr lang="en-IE" sz="5400" b="1" dirty="0">
                <a:solidFill>
                  <a:srgbClr val="D31245"/>
                </a:solidFill>
                <a:cs typeface="Times New Roman" pitchFamily="18" charset="0"/>
              </a:rPr>
              <a:t>An exploratory study of the security for IoT devices</a:t>
            </a:r>
          </a:p>
        </p:txBody>
      </p:sp>
      <p:sp>
        <p:nvSpPr>
          <p:cNvPr id="5" name="TextBox 4"/>
          <p:cNvSpPr txBox="1"/>
          <p:nvPr/>
        </p:nvSpPr>
        <p:spPr>
          <a:xfrm>
            <a:off x="3031722" y="2418294"/>
            <a:ext cx="13300745" cy="1323439"/>
          </a:xfrm>
          <a:prstGeom prst="rect">
            <a:avLst/>
          </a:prstGeom>
          <a:noFill/>
        </p:spPr>
        <p:txBody>
          <a:bodyPr wrap="square" rtlCol="0">
            <a:spAutoFit/>
          </a:bodyPr>
          <a:lstStyle/>
          <a:p>
            <a:pPr algn="ctr"/>
            <a:r>
              <a:rPr lang="en-IE" sz="4000" dirty="0">
                <a:cs typeface="Times New Roman" pitchFamily="18" charset="0"/>
              </a:rPr>
              <a:t>Payam Ismaili, BSc Hons in IT Management,</a:t>
            </a:r>
          </a:p>
          <a:p>
            <a:pPr algn="ctr"/>
            <a:r>
              <a:rPr lang="en-IE" sz="4000" dirty="0">
                <a:cs typeface="Times New Roman" pitchFamily="18" charset="0"/>
              </a:rPr>
              <a:t>Department of Computer Science, Cork Institute of Technology</a:t>
            </a:r>
          </a:p>
        </p:txBody>
      </p:sp>
      <p:sp>
        <p:nvSpPr>
          <p:cNvPr id="10" name="TextBox 9"/>
          <p:cNvSpPr txBox="1"/>
          <p:nvPr/>
        </p:nvSpPr>
        <p:spPr>
          <a:xfrm>
            <a:off x="980211" y="22774845"/>
            <a:ext cx="7119884" cy="646331"/>
          </a:xfrm>
          <a:prstGeom prst="rect">
            <a:avLst/>
          </a:prstGeom>
          <a:noFill/>
        </p:spPr>
        <p:txBody>
          <a:bodyPr wrap="square" rtlCol="0">
            <a:spAutoFit/>
          </a:bodyPr>
          <a:lstStyle/>
          <a:p>
            <a:pPr algn="ctr"/>
            <a:r>
              <a:rPr lang="en-IE" sz="3600" b="1" dirty="0">
                <a:solidFill>
                  <a:srgbClr val="D31245"/>
                </a:solidFill>
              </a:rPr>
              <a:t>Technologies To be evaluated:</a:t>
            </a:r>
            <a:endParaRPr lang="en-IE" sz="3200" b="1" dirty="0">
              <a:solidFill>
                <a:srgbClr val="D31245"/>
              </a:solidFill>
            </a:endParaRPr>
          </a:p>
        </p:txBody>
      </p:sp>
      <p:sp>
        <p:nvSpPr>
          <p:cNvPr id="32" name="Rounded Rectangle 31"/>
          <p:cNvSpPr/>
          <p:nvPr/>
        </p:nvSpPr>
        <p:spPr>
          <a:xfrm>
            <a:off x="1063584" y="22785818"/>
            <a:ext cx="19397325" cy="1495905"/>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2" name="Rounded Rectangle 41"/>
          <p:cNvSpPr/>
          <p:nvPr/>
        </p:nvSpPr>
        <p:spPr>
          <a:xfrm>
            <a:off x="915168" y="8223128"/>
            <a:ext cx="19333301" cy="9109746"/>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grpSp>
        <p:nvGrpSpPr>
          <p:cNvPr id="54" name="Group 53"/>
          <p:cNvGrpSpPr/>
          <p:nvPr/>
        </p:nvGrpSpPr>
        <p:grpSpPr>
          <a:xfrm>
            <a:off x="11246198" y="27101979"/>
            <a:ext cx="9136484" cy="2770741"/>
            <a:chOff x="18267527" y="39561076"/>
            <a:chExt cx="10009115" cy="4352609"/>
          </a:xfrm>
        </p:grpSpPr>
        <p:sp>
          <p:nvSpPr>
            <p:cNvPr id="55" name="TextBox 54"/>
            <p:cNvSpPr txBox="1"/>
            <p:nvPr/>
          </p:nvSpPr>
          <p:spPr>
            <a:xfrm>
              <a:off x="18267527" y="39561076"/>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674289"/>
              <a:ext cx="10009115" cy="3239396"/>
            </a:xfrm>
            <a:prstGeom prst="rect">
              <a:avLst/>
            </a:prstGeom>
            <a:noFill/>
          </p:spPr>
          <p:txBody>
            <a:bodyPr wrap="square" rtlCol="0">
              <a:spAutoFit/>
            </a:bodyPr>
            <a:lstStyle/>
            <a:p>
              <a:pPr algn="just"/>
              <a:r>
                <a:rPr lang="en-IE" sz="3200" dirty="0">
                  <a:cs typeface="Times New Roman" pitchFamily="18" charset="0"/>
                </a:rPr>
                <a:t>The authors would like to acknowledge the support of CIT Computer Science Department as well support from project supervisor Manuel Caballero in advising and providing data for the presented research.</a:t>
              </a:r>
            </a:p>
          </p:txBody>
        </p:sp>
      </p:grpSp>
      <p:grpSp>
        <p:nvGrpSpPr>
          <p:cNvPr id="27" name="Group 26"/>
          <p:cNvGrpSpPr/>
          <p:nvPr/>
        </p:nvGrpSpPr>
        <p:grpSpPr>
          <a:xfrm>
            <a:off x="977596" y="24547684"/>
            <a:ext cx="19483313" cy="2492001"/>
            <a:chOff x="1228093" y="37518368"/>
            <a:chExt cx="29409787" cy="2313055"/>
          </a:xfrm>
        </p:grpSpPr>
        <p:sp>
          <p:nvSpPr>
            <p:cNvPr id="66" name="Rounded Rectangle 65"/>
            <p:cNvSpPr/>
            <p:nvPr/>
          </p:nvSpPr>
          <p:spPr>
            <a:xfrm>
              <a:off x="1228093" y="37518368"/>
              <a:ext cx="29409787" cy="2313055"/>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63" name="TextBox 62"/>
            <p:cNvSpPr txBox="1"/>
            <p:nvPr/>
          </p:nvSpPr>
          <p:spPr>
            <a:xfrm>
              <a:off x="1538030" y="38213023"/>
              <a:ext cx="28731993" cy="1456946"/>
            </a:xfrm>
            <a:prstGeom prst="rect">
              <a:avLst/>
            </a:prstGeom>
            <a:noFill/>
          </p:spPr>
          <p:txBody>
            <a:bodyPr wrap="square" rtlCol="0">
              <a:spAutoFit/>
            </a:bodyPr>
            <a:lstStyle/>
            <a:p>
              <a:pPr marL="302778" indent="-302778" algn="just">
                <a:buClr>
                  <a:srgbClr val="FFFF00"/>
                </a:buClr>
                <a:buSzPct val="150000"/>
                <a:buFont typeface="Arial" pitchFamily="34" charset="0"/>
                <a:buChar char="•"/>
              </a:pPr>
              <a:r>
                <a:rPr lang="en-IE" sz="3200" dirty="0">
                  <a:solidFill>
                    <a:schemeClr val="bg1"/>
                  </a:solidFill>
                  <a:cs typeface="Times New Roman" pitchFamily="18" charset="0"/>
                </a:rPr>
                <a:t>Data confidentiality, integrity, and availability are three basic security concerns from the end-user point-of-view. The goal of this project is to evaluate and identify the vulnerabilities of a network based on IoT smart home devices and a useful tool to fix and minimise the vulnerabilities using a survey.</a:t>
              </a:r>
            </a:p>
          </p:txBody>
        </p:sp>
        <p:sp>
          <p:nvSpPr>
            <p:cNvPr id="64" name="TextBox 63"/>
            <p:cNvSpPr txBox="1"/>
            <p:nvPr/>
          </p:nvSpPr>
          <p:spPr>
            <a:xfrm>
              <a:off x="1975459" y="37584762"/>
              <a:ext cx="4729014" cy="599919"/>
            </a:xfrm>
            <a:prstGeom prst="rect">
              <a:avLst/>
            </a:prstGeom>
            <a:noFill/>
          </p:spPr>
          <p:txBody>
            <a:bodyPr wrap="square" rtlCol="0">
              <a:spAutoFit/>
            </a:bodyPr>
            <a:lstStyle/>
            <a:p>
              <a:r>
                <a:rPr lang="en-IE" sz="3600" b="1" dirty="0">
                  <a:solidFill>
                    <a:srgbClr val="D31245"/>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p:spPr>
          <p:txBody>
            <a:bodyPr wrap="square" rtlCol="0">
              <a:spAutoFit/>
            </a:bodyPr>
            <a:lstStyle/>
            <a:p>
              <a:endParaRPr lang="en-IE" sz="993" dirty="0">
                <a:solidFill>
                  <a:schemeClr val="bg1"/>
                </a:solidFill>
              </a:endParaRPr>
            </a:p>
          </p:txBody>
        </p:sp>
      </p:grpSp>
      <p:sp>
        <p:nvSpPr>
          <p:cNvPr id="71" name="TextBox 70"/>
          <p:cNvSpPr txBox="1"/>
          <p:nvPr/>
        </p:nvSpPr>
        <p:spPr>
          <a:xfrm>
            <a:off x="734175" y="27742212"/>
            <a:ext cx="10024679" cy="2533001"/>
          </a:xfrm>
          <a:prstGeom prst="rect">
            <a:avLst/>
          </a:prstGeom>
          <a:noFill/>
        </p:spPr>
        <p:txBody>
          <a:bodyPr wrap="square" rtlCol="0">
            <a:spAutoFit/>
          </a:bodyPr>
          <a:lstStyle/>
          <a:p>
            <a:pPr marL="302778" indent="-302778">
              <a:buAutoNum type="arabicPeriod"/>
            </a:pPr>
            <a:r>
              <a:rPr lang="en-IE" sz="2400" dirty="0"/>
              <a:t>B. Ali and A. Awad, “Cyber and physical security vulnerability assessment for iot-based smart homes,” Sensors, vol. 18, no. 3, p. 817, 2018.</a:t>
            </a:r>
          </a:p>
          <a:p>
            <a:pPr marL="302778" indent="-302778">
              <a:buAutoNum type="arabicPeriod"/>
            </a:pPr>
            <a:r>
              <a:rPr lang="en-IE" sz="2400" dirty="0"/>
              <a:t>H. Lin and N. Bergmann, “Iot privacy and security challenges for smart home environments,” Information, vol. 7, no. 3, p. 44, 2016Etc. </a:t>
            </a:r>
          </a:p>
          <a:p>
            <a:pPr marL="302778" indent="-302778">
              <a:buAutoNum type="arabicPeriod"/>
            </a:pPr>
            <a:r>
              <a:rPr lang="en-IE" sz="2400" dirty="0"/>
              <a:t>M. Domb, “Smart home systems based on internet of things,” in IoT and Smart Home Automation. IntechOpen, 2019.</a:t>
            </a:r>
          </a:p>
          <a:p>
            <a:pPr marL="175570" indent="-175570"/>
            <a:endParaRPr lang="en-IE" sz="1460" dirty="0"/>
          </a:p>
        </p:txBody>
      </p:sp>
      <p:sp>
        <p:nvSpPr>
          <p:cNvPr id="72" name="TextBox 71"/>
          <p:cNvSpPr txBox="1"/>
          <p:nvPr/>
        </p:nvSpPr>
        <p:spPr>
          <a:xfrm>
            <a:off x="977596" y="27084829"/>
            <a:ext cx="3627977" cy="646331"/>
          </a:xfrm>
          <a:prstGeom prst="rect">
            <a:avLst/>
          </a:prstGeom>
          <a:noFill/>
        </p:spPr>
        <p:txBody>
          <a:bodyPr wrap="square" rtlCol="0">
            <a:spAutoFit/>
          </a:bodyPr>
          <a:lstStyle/>
          <a:p>
            <a:r>
              <a:rPr lang="en-IE" sz="3600" b="1" dirty="0">
                <a:solidFill>
                  <a:srgbClr val="D31245"/>
                </a:solidFill>
              </a:rPr>
              <a:t>References</a:t>
            </a:r>
          </a:p>
        </p:txBody>
      </p:sp>
      <p:sp>
        <p:nvSpPr>
          <p:cNvPr id="59" name="TextBox 58"/>
          <p:cNvSpPr txBox="1"/>
          <p:nvPr/>
        </p:nvSpPr>
        <p:spPr>
          <a:xfrm>
            <a:off x="11388853" y="17724459"/>
            <a:ext cx="8500266" cy="646331"/>
          </a:xfrm>
          <a:prstGeom prst="rect">
            <a:avLst/>
          </a:prstGeom>
          <a:noFill/>
        </p:spPr>
        <p:txBody>
          <a:bodyPr wrap="square" rtlCol="0">
            <a:spAutoFit/>
          </a:bodyPr>
          <a:lstStyle/>
          <a:p>
            <a:pPr algn="ctr"/>
            <a:r>
              <a:rPr lang="en-IE" sz="3600" b="1" dirty="0">
                <a:solidFill>
                  <a:srgbClr val="D31245"/>
                </a:solidFill>
              </a:rPr>
              <a:t>Designing smart home using packet tracer:</a:t>
            </a:r>
          </a:p>
        </p:txBody>
      </p:sp>
      <p:sp>
        <p:nvSpPr>
          <p:cNvPr id="22" name="AutoShape 2" descr="data:image/jpeg;base64,/9j/4AAQSkZJRgABAQAAAQABAAD/2wCEAAkGBhQQEBUSEhQUFBQVFRQUFBQUFBQUFBQUFRQVFBQUFBQXHCYeFxkkGRQUHy8gIycpLCwsFR4xNTAqNSYrLCkBCQoKDgwOGg8PGiwkHCQsLC0sKS0tLCwpLywsLCwpKSwpKSkuLSwsLCkpLCwsKSwsLCkpKSwsLCwsLCwtLCwpLP/AABEIAOgA2AMBIgACEQEDEQH/xAAbAAACAwEBAQAAAAAAAAAAAAAAAQIEBQMGB//EAD0QAAEDAQYDBQYDCAEFAAAAAAEAAhEDBAUSITFBUWFxBhMigZEyobHB0fBCUuEHFCNicoKS8aIzQ2Oy0v/EABsBAAIDAQEBAAAAAAAAAAAAAAABAgMEBQYH/8QANBEAAgECBAIHBwMFAAAAAAAAAAECAxEEEiExQVEFE2FxkaHBIjJSgdHh8AZisRQjQqLx/9oADAMBAAIRAxEAPwDDQiEKZUCE0kAJCaEAJCaEAJCaEAJJNCAFCSaCgCKE4SQAoQmhAESkpqKYCSThCAIlCaSAIpKSSQEYQmhMC8kmkkAJJoQAIQhACTQhACQgqvabYGZDN3D6pNpLUaTk7I7vcBmchzVf99B0z+Crssr6pl2fLYcFpWa6SFmlW5G6nhfiOBqOiYXB9vjVq323aYgqraronZQ62XMveFjbYzadua7eDzXdUrVdbhsq9Gs+nxLeB18lbGtzMlTDNe6aqShRrB4lpn5ciprQmZNgSKkkUwIpFSUSEAJJMpFACSTKSQCQhCYi9CE0QkMUIRCEAEITSQAIRC5WquKbC7hpzOyQzha7WQcDM3n/AIjj1Vyw3SGjPM7ndU7js0kvdmZ1+K9DSZksc55mdbD0VFdpKzWQRkAtClRGihZ6fSOfFadCi0jUKo6CSSOLbNA0XGpZuS1gwR7XVcalOfxeiVw0MC0UNoWTaLKOAXprSzzWZaKEjOAfd5FNMrnFM8pbrMaR7xn9zdiFZs1cVGhw0PuO4Kv16E5FYVAGjWLD7LtP6tlqpytocrEU+KNKEipJLQYRJQmkmBEpKRUUAIpFNIpARQhCANBEIKEDEhOEkCBEJwkkMFlXw4ucxg/qPwC1VmVm4rR0DR8Sq6rtEuoK80a120cNOPVajGkAQs+yiG57rUovAgH7HPgsTOxTdjvRWhSeQMwuVlLTuPctQUWkKJfmKjbdtBAUalWdAZ24dVc/dACpGgAgSZg1i4nTqqz500W/Wwcvcsu0loBzB4whMTdzHtbII6rAv6nniGozHkvSWrxNMf6WHeQn0VyehjqK7sSpvxAHiAU1xu8/wm8svQruVtTujkSVnYiUk0imIRUVIqKYCKSZSKQEShEoTA0UJwkkMEIQgAQhCQCWXVyquPT4LVWVbvDUJ4wqa3umnD++blF2TVr0aALDiOHj081k3SzEG9JWxaaGNkN14fX6LG9TpxuZ9qNBgyJnbPDPzKlYbc5jph8HSTIhRtlxPrBmAlpDS1xykzq6c4d+kaLUo2c0mMa45snMCSZMxB2U3CKV+JXGdTM01oalit4c2d1Wt96YJ3OyzmWjC87ZKteNSSD9+irSNTi8lytbQ4zUcCGgjczmJEDmM812sNWi8TL256nSVeZZxXoCniLSCTOeLEQQZcDnIOqrWbs/3VLugQRI/wCIho5BWZIZe0x5qufsOtro7zPA5LzN4HxR1XrLPYsLcJ8uC8tf9PC6eB/RC0RKWpXu8eA/1FWSq93CWmM/EVYK2U3eKOZVi1JsiQkpKJVhSRKipFRKYCUSUykUgEUkFCANNJSSQMEIQgAQhCBnazUg4meg6lK+ezwNF1VrjLW6HkRMldLK2W1OTcX+JBWwxh7l7XaPYY3zjJY6t8zR1cPGPVJ21Mq6DGEcl6GiN9ivL3U7NvLL5L1VMyAs5shZo6h4aNBPL5qvaXSJXZjJU7yo4KRO5yHKd0EnBI89SBc8xmuFuBaQTorlzXo1lQtAIdnGJuR2lpOSXaG86cNx+04wA1sk+QUkDelixd4ykeRV3vNolU+z+ZdR1gBw6HYq/UoR97JMVlxOLjI4cF5W/wAYg/1XqqwyXmLyd4+pCnEpqWWx2sLWsZhGWU8+X3yVKqZJXe6yagqAiMLiB02XCoI98+pV1Hcy4tf20zmVEqSiVqOWRJUSmUpTGRUSpFRKQiJQgoQBqpJoQMEk0IASEJoA6WephPUEHoRC3rDafA0v0yy+MLzq2rsDSPFDhhgA6g8FmrridLB1NHBmRZRgrObwe4e9enpVMugC85aGYbU/nDsuYGS1O+iBuYWRmyGhu2V0qpe1ox5DROk8xHkVTruDT4jASL00Fhssg4sweOsdVG8ruaBIHnv6qFC9WnwsZUfMwWAmQNduilTt7nNypVXAznHCfofRSsRlJbtkbtqinm3XUnUnqd1sVaoc2RqsGjaabnZGOIO3JaLqZZ0PNJoG7nF1XXkvO2rOsOpPoFq2ypDjG+axrVVw1Wnn8VNaGeWpO5auKo86YzI8gudo9t3UrRrQIMgAcI31hZjznwWiitbmXGTTiokVEppFaTmkCoqRUSgZEqJTJUSgQkIKSBGuiE0IJCQmUIASE0IASnTqluYJCiUkmk9yUZOLujiXnvsRMkgGfctprvEDzWBaTDwfJadGvkM/PzWCovaZ16Lbgrnp6JAE/fVYd4XLUe/EahcPyOHhHpBPQq5ZrRI1gxvv9/NW2VcWU5qtOxqSzI5WG87VQwmm2iMOKB3ZyxZfmUHW+2VB7VNgBMxSzOv5ics1aqU4GRXCmMRgu/VTzkeohvYxnXGDUD6hdUdlJ00EZ4V6JwAYG7LhXhqrvtm0qLdx2sjPvE+IrItLpePNaNuqSVlPdL/VWw3Rjqe6zqUk0ltOS3fciVEqRUCmBElRKkVEoERKgVIqJQBEppFCBG0kmhBISE0kACEJpAJCEQgCLLOHyCuIcaRLTlz2hX7AM+pPorVusWJukkfVc6Tu2d2ELQXccaFpCt06hlYlSyOp5tkjWNx9VasFtDjrHzSJxdjep2d798lKpdxAkZQq9C3QNVN14ffBFkXdYypaqjhkSqlavHVdLZaxrP6rHq2suyGikkUVJX2HabTmVyDYEqdKhmN11tFKApJ6lLjdMiVEppLccYiouUioEpgRKiVIqJQBEqBUiVEoEIoSKEAbaEIQMSaEIAEIQgAVW8LxZQZjeYGw3ceAChe16Ns9Mvdr+Fu7jsOnNeSuUOttraapxavI2DW6NA2Ewot2VycYOTS5n0a6hiaDGo+Oa18EiFn3U2ARwy9606YK5zPQw2K7rFHL71VC09nBUzacJ3jL3L0LGSkykR9/JMg0jy4uG0jQhw68Fzdc9oOoPrl7l7mzPwnMBdatUQmkVNs+dPuWrq7RTo3YRkvW2kl0rgyzACUDSuYtOx4Qq14gBhPAE+glbtenx/2sG+6gFN3CCPcmtyU9EZV33gyuwPZ5jdp4FWCvBXdbX2Z+IaaObs4T8V7SyXgyq0Fp12Oq3XRw+rk7tLbc7lQKmVBSIESolSKiUARKgVIqJKBCKEiUIA3Uk0IGJCCYWTbu0lKmPCcbuDdPMpDSu7Go+oGiSQBxKybZfsexA/md8gsO0XrVrGYgcTk0dJyVOpTZOKpUxcmzqclmnOTdk7d2r8tjuYbDUqcVOUcz5yeWC8dZeFijfFvdVqEuMwYHktfsXbG0rQC/IOGCeBnJeetQGI4Zicp1hWKGi0KCccpyalWSqZ+35fLs5H2myMhxC0aQgr592N7US9tCqZccqb+PBrvqvo1nbusM4OLszrUaqnG6LdBuX+1J9LPr6KVER5qxgCRNsrhmWi5uo5bwrjQhzMuSditmY5hJ0++adanwV40lTtEILImNa3QvIdpLXOFg3IyXrrwfAK+e2+ga9UtDg0wQ0uMAuI8LZ2LjDQeJUorUprzsjzl7VwThbmGznxO653ZWqZtZn+KCqtcQYVu6bO50ljg06axO8LVUSULPzMeDc5V043u/h0fyubVl7SYcnA+eceeq1rNelOr7LhPA5H0K8ubTUiH0w7q35hQ7yk7VrmH+UyPeq4Nx4adjv9zTiKcKrvmSl+6Lg/K8f4PaOUCvOWS8nU/ZqB7fyv8ACfJ2y2rJb21RlkRq06jnzHMK5STOdUoTp6vbmmmvFaHYqJTKiVIoEUJEpIA9AqN6Xsyztl2bj7Ldzz5Dmqt5do2sJZS/iVNIHst/qPyC8zVe0uL6zjUedQNBy6KEpqOnHkjXQw0qntaKPNuy+77FdnW3Xw6t7bjH5G+Fvnu7zVeniP8A02Ac4k/5FTN4Aewxo8pKYZWqazH+IVUm95WXe/RaHSpRp3tRcpP9kLf7u8gNhJzqPA6mVB1Oi3Nzi7kNF2F0uOpA6ZroLob+Ik+4Kl1oLRzfclY3U+j8RJ5o4eKfOcnJ+F/QyraDWlzKcYZBgbaieKqUnL11KmGjCBA5KFC6mMqCuG4i2XCmYwOqASzFyxQSN4jdRpYyCeVqy4fceO6Cryj1sXmn/krW8PzXyKlRv7k5kwa5DXubtRaYc1h/8jhBP5QQNSY+tdl75Za6IqNyOjm7tcNQfivh1qL8bjUxY3EucXalxMknjJK9D2J7UfulbxH+G+BUHDg/yWucM0cy3POUpypTyS0PtbQrNMSqljeHiRmHARz4K9TZGSxnVTDu0+6QHbeiffRGxOSLkThWbCxrdWWlettbSY573BrWiXEnIL432p7dvrksoyymdXaPf/8AI5aqcIOb0IVa0aS1NbtP2rZTlgOJ/BpmOp2Xzy23g6o6Sd8gNB+q5OdKnZ7G6oYaJO/AcydlrUIwVzn56leSildvZIu3pZu8wVmCRW2G1UQKjfUh3R4Vh9xYaYwk48uhO8cFp3Vd/csLS4mSHR+GQCJA4wSJVhzeP2OS5tXGPNaGy8z12A6CiqTeIXtS4fD9zCNorsyIJ/tn3hQfbyf+pTB6gg+q3sO3oUiycio/1EeMF8tDW+iayVoV5W5StJeZgjuHfmb7wpMssEGlVEjSTBWlVu5jtWgHll8FUqXIPwuI65hXxrw+Jrv1Rza3Rddb0oS7Y3hL6F2zXznhrDA7834T9FozK8y+xVWCBD28NR6H5KNG3upmGks4tObfQ5ha4VFLbXu+h57EYOVJ6px7Jektn5HpiUllWe/gSA8Yf5gZb57hCtMLVtylSs9R4howN9J+ZV6zXK0e1LvcFeaF2a1cWpipvSOnd9T6PQ6Gw8Paqe2/3bfJbJHOnZ2t0AHQfNdIUoUSVkbb3OxGEYq0VZESoELq2lxy++ClkNPVFyeUgyluV0n3+nQoAlLNvMJXuStYjUph2RA6ESPes60XG05t8J5Zt9NQtUEOUcPD9VZTqzp+67GTE4KhiVarFP8Anx3Nv9n/AGldRe2yVzAJ/gPJynTBi4cPRfUcUAbr4hXoh7YPXLUEaEcCva9je3OKLNanRVAinUOlVu0nZ/xhbqdXrdeJ5HH9HvBNNawez5dj9Ge0YCDPHMcFCvUzGnE/fmuzQDnrC8h+0e+v3exuwZPqkU2kahrgS4/4g+qmouTsc+U1FOTPn/7Qe2BtdY0qZ/gU3ENj/uOGWM8Rw9d15AMnMqQZxWhdNk7xxJHhbGXE7LfKUaML8EcyhRqYyuqcd35f8CwXOX5uybw3P0C37PZ2sENAA+/VSa1D37LhVq86r125H0nAdG0cHG0FeXGT3f0XYJ+qAdjmm1u5SKpOjxG6nOnpuoxOR14/IpSph/HNAWRzInqFCF3LQVB9NNMi4nEhQqUg7UA9Qu5Cg5immVTgmrNaGdWuhh0lvTT0KFoAIV6xFRaXObPorCTd3BfLT+C0ympQukQlh/197LDe52kiGH7+9UffP9FJ4XOEyWwkBM5AzsoUnhwkZgqVtLkcyzZb68iYXVjpEFcwmosmFShuFEP4+q6tqJuaClfmBAfZ+oVW9bFjZI9pviBGvOPj5K13RGi6U3T9FKM3CSlHgUYihGvSlSns1+eBq9i/2gl0Wa0umfCyqT7XBrzx57rh+1q1y+hT2DKj/wDJwaP/AFK8PeNnwVXN2mR0OYRbr0qV8PeuxGmwU2nctBJE8TnryXoYQTaqR2Z8qrynTzUZ7p28GUnr0Fy0Yot4uk++B7gvPOXrLPTwsYODR8Fm6QlaCXad39MUs1ec+St4v7HVzoyQynuUgE3OXHPeg5yiUSlqnYQkFB4L0vZrsz3r3NtFKo1uHEHYg0t4Sw55wYOSG7K5lxGJhh455+nqecDoXRrgeqv3lcr21aga1jcLjNPvWl1MGCA6TwI9VUs1ix1G03eAuIEukATkCeWmaGgpYulUjmjJPS7Sd2vC5xfT+9lHCr14XTVsxAqsLQRIn4YtCemiqEf7SuXRnGpHNB3RxcxC6ITuKxYn9AmRHXihCqLyMIwoQgGYt6P7xssdia0w4DSeKV0WvPuz5IQvQRpR6qVPgvpc+c1MZU/rKOKXvS3XD3nG3dZeOpsAIwpoXBPowYFIMQhRuMm0FBbyQhK4GH2lo+y/+0n3j5rEGY80IXosDJuirnzP9Q01DGya4pPyDBJDRuQPXJezdTzQhZOknrH5na/SsVkqvtXqRNNLAhC5Vz2IsCk1uwEk5AAZydAEIUiMnZNmt3zLEzG6NQHVGumo92rqND8oA9qrOUiNg7Ff26rB57kNoMMgtp+25pdih1UgnXPIATtGSSF3sNh4OF2rnyXF4qrXqOc3r+aLsNO0vr2xzK9Kr4HyX06j6b+4iWyMYGJs5ZZtLgDqFHs9YalVzBVpvYCMeINIa3C8Nhwd7BOAwBrIyQhYsVPq04JK235zJYecozU4uzRZ7RXobRaHu8QAOENcSYAy02nWOayYQhc3bQ+nYRJUIW5IgUIQpotloz//2Q=="/>
          <p:cNvSpPr>
            <a:spLocks noChangeAspect="1" noChangeArrowheads="1"/>
          </p:cNvSpPr>
          <p:nvPr/>
        </p:nvSpPr>
        <p:spPr bwMode="auto">
          <a:xfrm>
            <a:off x="103136" y="26080"/>
            <a:ext cx="202062" cy="2020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0622" tIns="30306" rIns="60622" bIns="30306" numCol="1" anchor="t" anchorCtr="0" compatLnSpc="1">
            <a:prstTxWarp prst="textNoShape">
              <a:avLst/>
            </a:prstTxWarp>
          </a:bodyPr>
          <a:lstStyle/>
          <a:p>
            <a:endParaRPr lang="en-US" sz="993"/>
          </a:p>
        </p:txBody>
      </p:sp>
      <p:sp>
        <p:nvSpPr>
          <p:cNvPr id="86" name="TextBox 85"/>
          <p:cNvSpPr txBox="1"/>
          <p:nvPr/>
        </p:nvSpPr>
        <p:spPr>
          <a:xfrm>
            <a:off x="1331343" y="5203404"/>
            <a:ext cx="18202789" cy="2554545"/>
          </a:xfrm>
          <a:prstGeom prst="rect">
            <a:avLst/>
          </a:prstGeom>
          <a:noFill/>
        </p:spPr>
        <p:txBody>
          <a:bodyPr wrap="square" rtlCol="0">
            <a:spAutoFit/>
          </a:bodyPr>
          <a:lstStyle/>
          <a:p>
            <a:pPr algn="just"/>
            <a:r>
              <a:rPr lang="en-IE" sz="3200" dirty="0">
                <a:solidFill>
                  <a:schemeClr val="bg1"/>
                </a:solidFill>
                <a:cs typeface="Times New Roman" pitchFamily="18" charset="0"/>
              </a:rPr>
              <a:t>The smart home is the fastest-growing field of IoT technology and it provides innovative, intelligent, ubiquitous and interactive services to users using different operations. Due to internet-connected, dynamic and heterogeneous nature, the smart home creates new security issues and challenges.  we investigate security attacks in smart homes and evaluate their impact on the overall system security by using an online survey to audit the level of security of a network based on IoT devices.</a:t>
            </a:r>
          </a:p>
        </p:txBody>
      </p:sp>
      <p:sp>
        <p:nvSpPr>
          <p:cNvPr id="97" name="Rounded Rectangle 96"/>
          <p:cNvSpPr/>
          <p:nvPr/>
        </p:nvSpPr>
        <p:spPr>
          <a:xfrm>
            <a:off x="977597" y="17578504"/>
            <a:ext cx="9643556" cy="4951298"/>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102" name="TextBox 101"/>
          <p:cNvSpPr txBox="1"/>
          <p:nvPr/>
        </p:nvSpPr>
        <p:spPr>
          <a:xfrm>
            <a:off x="1227783" y="8630314"/>
            <a:ext cx="6135485" cy="1754326"/>
          </a:xfrm>
          <a:prstGeom prst="rect">
            <a:avLst/>
          </a:prstGeom>
          <a:noFill/>
        </p:spPr>
        <p:txBody>
          <a:bodyPr wrap="square" rtlCol="0">
            <a:spAutoFit/>
          </a:bodyPr>
          <a:lstStyle/>
          <a:p>
            <a:pPr algn="ctr"/>
            <a:r>
              <a:rPr lang="en-IE" sz="3600" b="1" dirty="0">
                <a:solidFill>
                  <a:srgbClr val="D31245"/>
                </a:solidFill>
              </a:rPr>
              <a:t>IoT-based Smart home Layers, Protocols &amp; Vulnerabilities on Each Layer</a:t>
            </a:r>
          </a:p>
        </p:txBody>
      </p:sp>
      <p:pic>
        <p:nvPicPr>
          <p:cNvPr id="6" name="Picture 5">
            <a:extLst>
              <a:ext uri="{FF2B5EF4-FFF2-40B4-BE49-F238E27FC236}">
                <a16:creationId xmlns:a16="http://schemas.microsoft.com/office/drawing/2014/main" id="{026EF6F5-2DD8-42EA-82BC-AFABE2E06374}"/>
              </a:ext>
            </a:extLst>
          </p:cNvPr>
          <p:cNvPicPr>
            <a:picLocks noChangeAspect="1"/>
          </p:cNvPicPr>
          <p:nvPr/>
        </p:nvPicPr>
        <p:blipFill>
          <a:blip r:embed="rId3"/>
          <a:stretch>
            <a:fillRect/>
          </a:stretch>
        </p:blipFill>
        <p:spPr>
          <a:xfrm>
            <a:off x="2328181" y="11128161"/>
            <a:ext cx="2579944" cy="3553568"/>
          </a:xfrm>
          <a:prstGeom prst="rect">
            <a:avLst/>
          </a:prstGeom>
        </p:spPr>
      </p:pic>
      <p:pic>
        <p:nvPicPr>
          <p:cNvPr id="8" name="Picture 7">
            <a:extLst>
              <a:ext uri="{FF2B5EF4-FFF2-40B4-BE49-F238E27FC236}">
                <a16:creationId xmlns:a16="http://schemas.microsoft.com/office/drawing/2014/main" id="{734FBCB8-BBF6-4950-AE56-6C15D7ABD990}"/>
              </a:ext>
            </a:extLst>
          </p:cNvPr>
          <p:cNvPicPr>
            <a:picLocks noChangeAspect="1"/>
          </p:cNvPicPr>
          <p:nvPr/>
        </p:nvPicPr>
        <p:blipFill>
          <a:blip r:embed="rId4"/>
          <a:stretch>
            <a:fillRect/>
          </a:stretch>
        </p:blipFill>
        <p:spPr>
          <a:xfrm>
            <a:off x="9753303" y="11111664"/>
            <a:ext cx="2580043" cy="3614997"/>
          </a:xfrm>
          <a:prstGeom prst="rect">
            <a:avLst/>
          </a:prstGeom>
        </p:spPr>
      </p:pic>
      <p:pic>
        <p:nvPicPr>
          <p:cNvPr id="13" name="Picture 12">
            <a:extLst>
              <a:ext uri="{FF2B5EF4-FFF2-40B4-BE49-F238E27FC236}">
                <a16:creationId xmlns:a16="http://schemas.microsoft.com/office/drawing/2014/main" id="{982D7792-1E92-4A24-BFCD-E9EBE5A6D1F9}"/>
              </a:ext>
            </a:extLst>
          </p:cNvPr>
          <p:cNvPicPr>
            <a:picLocks noChangeAspect="1"/>
          </p:cNvPicPr>
          <p:nvPr/>
        </p:nvPicPr>
        <p:blipFill>
          <a:blip r:embed="rId5"/>
          <a:stretch>
            <a:fillRect/>
          </a:stretch>
        </p:blipFill>
        <p:spPr>
          <a:xfrm>
            <a:off x="15707644" y="12677718"/>
            <a:ext cx="1298455" cy="442992"/>
          </a:xfrm>
          <a:prstGeom prst="rect">
            <a:avLst/>
          </a:prstGeom>
        </p:spPr>
      </p:pic>
      <p:pic>
        <p:nvPicPr>
          <p:cNvPr id="37" name="Picture 36">
            <a:extLst>
              <a:ext uri="{FF2B5EF4-FFF2-40B4-BE49-F238E27FC236}">
                <a16:creationId xmlns:a16="http://schemas.microsoft.com/office/drawing/2014/main" id="{EF953CC5-09FE-4243-854C-9933E84E9D8A}"/>
              </a:ext>
            </a:extLst>
          </p:cNvPr>
          <p:cNvPicPr>
            <a:picLocks noChangeAspect="1"/>
          </p:cNvPicPr>
          <p:nvPr/>
        </p:nvPicPr>
        <p:blipFill>
          <a:blip r:embed="rId5"/>
          <a:stretch>
            <a:fillRect/>
          </a:stretch>
        </p:blipFill>
        <p:spPr>
          <a:xfrm>
            <a:off x="12235601" y="12683599"/>
            <a:ext cx="1283443" cy="449811"/>
          </a:xfrm>
          <a:prstGeom prst="rect">
            <a:avLst/>
          </a:prstGeom>
        </p:spPr>
      </p:pic>
      <p:pic>
        <p:nvPicPr>
          <p:cNvPr id="38" name="Picture 37">
            <a:extLst>
              <a:ext uri="{FF2B5EF4-FFF2-40B4-BE49-F238E27FC236}">
                <a16:creationId xmlns:a16="http://schemas.microsoft.com/office/drawing/2014/main" id="{1E47BAD5-5F2D-41BE-89FC-FAC6B3C95A44}"/>
              </a:ext>
            </a:extLst>
          </p:cNvPr>
          <p:cNvPicPr>
            <a:picLocks noChangeAspect="1"/>
          </p:cNvPicPr>
          <p:nvPr/>
        </p:nvPicPr>
        <p:blipFill>
          <a:blip r:embed="rId5"/>
          <a:stretch>
            <a:fillRect/>
          </a:stretch>
        </p:blipFill>
        <p:spPr>
          <a:xfrm>
            <a:off x="8426899" y="12670899"/>
            <a:ext cx="1403677" cy="449811"/>
          </a:xfrm>
          <a:prstGeom prst="rect">
            <a:avLst/>
          </a:prstGeom>
        </p:spPr>
      </p:pic>
      <p:pic>
        <p:nvPicPr>
          <p:cNvPr id="39" name="Picture 38">
            <a:extLst>
              <a:ext uri="{FF2B5EF4-FFF2-40B4-BE49-F238E27FC236}">
                <a16:creationId xmlns:a16="http://schemas.microsoft.com/office/drawing/2014/main" id="{4F8555A4-8604-4192-BEFE-C46C31D2211B}"/>
              </a:ext>
            </a:extLst>
          </p:cNvPr>
          <p:cNvPicPr>
            <a:picLocks noChangeAspect="1"/>
          </p:cNvPicPr>
          <p:nvPr/>
        </p:nvPicPr>
        <p:blipFill>
          <a:blip r:embed="rId5"/>
          <a:stretch>
            <a:fillRect/>
          </a:stretch>
        </p:blipFill>
        <p:spPr>
          <a:xfrm>
            <a:off x="4837923" y="12677719"/>
            <a:ext cx="1403677" cy="442991"/>
          </a:xfrm>
          <a:prstGeom prst="rect">
            <a:avLst/>
          </a:prstGeom>
        </p:spPr>
      </p:pic>
      <p:pic>
        <p:nvPicPr>
          <p:cNvPr id="15" name="Picture 14">
            <a:extLst>
              <a:ext uri="{FF2B5EF4-FFF2-40B4-BE49-F238E27FC236}">
                <a16:creationId xmlns:a16="http://schemas.microsoft.com/office/drawing/2014/main" id="{0E1AE7D1-825A-4A4D-BA04-1EAB26231C9F}"/>
              </a:ext>
            </a:extLst>
          </p:cNvPr>
          <p:cNvPicPr>
            <a:picLocks noChangeAspect="1"/>
          </p:cNvPicPr>
          <p:nvPr/>
        </p:nvPicPr>
        <p:blipFill>
          <a:blip r:embed="rId6"/>
          <a:stretch>
            <a:fillRect/>
          </a:stretch>
        </p:blipFill>
        <p:spPr>
          <a:xfrm>
            <a:off x="6156981" y="11128160"/>
            <a:ext cx="2361883" cy="3553569"/>
          </a:xfrm>
          <a:prstGeom prst="rect">
            <a:avLst/>
          </a:prstGeom>
        </p:spPr>
      </p:pic>
      <p:sp>
        <p:nvSpPr>
          <p:cNvPr id="47" name="TextBox 46">
            <a:extLst>
              <a:ext uri="{FF2B5EF4-FFF2-40B4-BE49-F238E27FC236}">
                <a16:creationId xmlns:a16="http://schemas.microsoft.com/office/drawing/2014/main" id="{507B287F-895C-409E-9A17-8E0FA4C2BC94}"/>
              </a:ext>
            </a:extLst>
          </p:cNvPr>
          <p:cNvSpPr txBox="1"/>
          <p:nvPr/>
        </p:nvSpPr>
        <p:spPr>
          <a:xfrm>
            <a:off x="2231984" y="15248582"/>
            <a:ext cx="5481058" cy="1897186"/>
          </a:xfrm>
          <a:prstGeom prst="rect">
            <a:avLst/>
          </a:prstGeom>
          <a:noFill/>
        </p:spPr>
        <p:txBody>
          <a:bodyPr wrap="square" rtlCol="0">
            <a:spAutoFit/>
          </a:bodyPr>
          <a:lstStyle/>
          <a:p>
            <a:r>
              <a:rPr lang="en-IE" b="1" dirty="0"/>
              <a:t>Vulnerabilities :</a:t>
            </a:r>
            <a:endParaRPr lang="en-IE" dirty="0"/>
          </a:p>
          <a:p>
            <a:pPr marL="457200" indent="-457200">
              <a:buFont typeface="Arial" panose="020B0604020202020204" pitchFamily="34" charset="0"/>
              <a:buChar char="•"/>
            </a:pPr>
            <a:r>
              <a:rPr lang="en-IE" dirty="0"/>
              <a:t>Physical damage </a:t>
            </a:r>
          </a:p>
          <a:p>
            <a:pPr marL="457200" indent="-457200">
              <a:buFont typeface="Arial" panose="020B0604020202020204" pitchFamily="34" charset="0"/>
              <a:buChar char="•"/>
            </a:pPr>
            <a:r>
              <a:rPr lang="en-IE" dirty="0"/>
              <a:t>Node Tampering</a:t>
            </a:r>
          </a:p>
          <a:p>
            <a:pPr marL="457200" indent="-457200">
              <a:buFont typeface="Arial" panose="020B0604020202020204" pitchFamily="34" charset="0"/>
              <a:buChar char="•"/>
            </a:pPr>
            <a:r>
              <a:rPr lang="en-IE" dirty="0"/>
              <a:t>Malicious Code Injection Attack</a:t>
            </a:r>
          </a:p>
        </p:txBody>
      </p:sp>
      <p:sp>
        <p:nvSpPr>
          <p:cNvPr id="48" name="TextBox 47">
            <a:extLst>
              <a:ext uri="{FF2B5EF4-FFF2-40B4-BE49-F238E27FC236}">
                <a16:creationId xmlns:a16="http://schemas.microsoft.com/office/drawing/2014/main" id="{BC8E063A-3377-4DCB-B057-9FED8797B373}"/>
              </a:ext>
            </a:extLst>
          </p:cNvPr>
          <p:cNvSpPr txBox="1"/>
          <p:nvPr/>
        </p:nvSpPr>
        <p:spPr>
          <a:xfrm>
            <a:off x="8995719" y="15305446"/>
            <a:ext cx="4850552" cy="1897186"/>
          </a:xfrm>
          <a:prstGeom prst="rect">
            <a:avLst/>
          </a:prstGeom>
          <a:noFill/>
        </p:spPr>
        <p:txBody>
          <a:bodyPr wrap="square" rtlCol="0">
            <a:spAutoFit/>
          </a:bodyPr>
          <a:lstStyle/>
          <a:p>
            <a:r>
              <a:rPr lang="en-IE" b="1" dirty="0"/>
              <a:t>Vulnerabilities:</a:t>
            </a:r>
          </a:p>
          <a:p>
            <a:pPr marL="457200" indent="-457200">
              <a:buFont typeface="Arial" panose="020B0604020202020204" pitchFamily="34" charset="0"/>
              <a:buChar char="•"/>
            </a:pPr>
            <a:r>
              <a:rPr lang="en-IE" dirty="0"/>
              <a:t>Dos Attack</a:t>
            </a:r>
          </a:p>
          <a:p>
            <a:pPr marL="457200" indent="-457200">
              <a:buFont typeface="Arial" panose="020B0604020202020204" pitchFamily="34" charset="0"/>
              <a:buChar char="•"/>
            </a:pPr>
            <a:r>
              <a:rPr lang="en-IE" dirty="0"/>
              <a:t>RFID Spoofing</a:t>
            </a:r>
          </a:p>
          <a:p>
            <a:pPr marL="457200" indent="-457200">
              <a:buFont typeface="Arial" panose="020B0604020202020204" pitchFamily="34" charset="0"/>
              <a:buChar char="•"/>
            </a:pPr>
            <a:r>
              <a:rPr lang="en-IE" dirty="0"/>
              <a:t>Routing information attack</a:t>
            </a:r>
          </a:p>
        </p:txBody>
      </p:sp>
      <p:sp>
        <p:nvSpPr>
          <p:cNvPr id="49" name="TextBox 48">
            <a:extLst>
              <a:ext uri="{FF2B5EF4-FFF2-40B4-BE49-F238E27FC236}">
                <a16:creationId xmlns:a16="http://schemas.microsoft.com/office/drawing/2014/main" id="{E53D9EA6-2BB7-4D54-89F3-8DD337354668}"/>
              </a:ext>
            </a:extLst>
          </p:cNvPr>
          <p:cNvSpPr txBox="1"/>
          <p:nvPr/>
        </p:nvSpPr>
        <p:spPr>
          <a:xfrm>
            <a:off x="14551571" y="15330446"/>
            <a:ext cx="4850552" cy="1897186"/>
          </a:xfrm>
          <a:prstGeom prst="rect">
            <a:avLst/>
          </a:prstGeom>
          <a:noFill/>
        </p:spPr>
        <p:txBody>
          <a:bodyPr wrap="square" rtlCol="0">
            <a:spAutoFit/>
          </a:bodyPr>
          <a:lstStyle/>
          <a:p>
            <a:r>
              <a:rPr lang="en-IE" b="1" dirty="0"/>
              <a:t>Vulnerabilities :</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Virus, Worms, Spyware</a:t>
            </a:r>
          </a:p>
        </p:txBody>
      </p:sp>
      <p:pic>
        <p:nvPicPr>
          <p:cNvPr id="3" name="Picture 2">
            <a:extLst>
              <a:ext uri="{FF2B5EF4-FFF2-40B4-BE49-F238E27FC236}">
                <a16:creationId xmlns:a16="http://schemas.microsoft.com/office/drawing/2014/main" id="{1635555A-EDEB-4D8B-A748-DF3202930268}"/>
              </a:ext>
            </a:extLst>
          </p:cNvPr>
          <p:cNvPicPr>
            <a:picLocks noChangeAspect="1"/>
          </p:cNvPicPr>
          <p:nvPr/>
        </p:nvPicPr>
        <p:blipFill>
          <a:blip r:embed="rId7"/>
          <a:stretch>
            <a:fillRect/>
          </a:stretch>
        </p:blipFill>
        <p:spPr>
          <a:xfrm>
            <a:off x="13464633" y="11128160"/>
            <a:ext cx="2287940" cy="3553568"/>
          </a:xfrm>
          <a:prstGeom prst="rect">
            <a:avLst/>
          </a:prstGeom>
        </p:spPr>
      </p:pic>
      <p:pic>
        <p:nvPicPr>
          <p:cNvPr id="7" name="Picture 6">
            <a:extLst>
              <a:ext uri="{FF2B5EF4-FFF2-40B4-BE49-F238E27FC236}">
                <a16:creationId xmlns:a16="http://schemas.microsoft.com/office/drawing/2014/main" id="{50782023-CA9B-47D0-92E7-3D56F6A34BE2}"/>
              </a:ext>
            </a:extLst>
          </p:cNvPr>
          <p:cNvPicPr>
            <a:picLocks noChangeAspect="1"/>
          </p:cNvPicPr>
          <p:nvPr/>
        </p:nvPicPr>
        <p:blipFill>
          <a:blip r:embed="rId8"/>
          <a:stretch>
            <a:fillRect/>
          </a:stretch>
        </p:blipFill>
        <p:spPr>
          <a:xfrm>
            <a:off x="16795760" y="723033"/>
            <a:ext cx="3665150" cy="1461269"/>
          </a:xfrm>
          <a:prstGeom prst="rect">
            <a:avLst/>
          </a:prstGeom>
        </p:spPr>
      </p:pic>
      <p:pic>
        <p:nvPicPr>
          <p:cNvPr id="11" name="Picture 10">
            <a:extLst>
              <a:ext uri="{FF2B5EF4-FFF2-40B4-BE49-F238E27FC236}">
                <a16:creationId xmlns:a16="http://schemas.microsoft.com/office/drawing/2014/main" id="{1C65A1BE-06F6-4D20-8718-3F66B15A797C}"/>
              </a:ext>
            </a:extLst>
          </p:cNvPr>
          <p:cNvPicPr>
            <a:picLocks noChangeAspect="1"/>
          </p:cNvPicPr>
          <p:nvPr/>
        </p:nvPicPr>
        <p:blipFill>
          <a:blip r:embed="rId9"/>
          <a:stretch>
            <a:fillRect/>
          </a:stretch>
        </p:blipFill>
        <p:spPr>
          <a:xfrm>
            <a:off x="779840" y="723033"/>
            <a:ext cx="3873448" cy="1461269"/>
          </a:xfrm>
          <a:prstGeom prst="rect">
            <a:avLst/>
          </a:prstGeom>
        </p:spPr>
      </p:pic>
      <p:pic>
        <p:nvPicPr>
          <p:cNvPr id="19" name="Picture 18">
            <a:extLst>
              <a:ext uri="{FF2B5EF4-FFF2-40B4-BE49-F238E27FC236}">
                <a16:creationId xmlns:a16="http://schemas.microsoft.com/office/drawing/2014/main" id="{1D6E4E52-94D5-4ECE-A7C9-79E9458F4A93}"/>
              </a:ext>
            </a:extLst>
          </p:cNvPr>
          <p:cNvPicPr>
            <a:picLocks noChangeAspect="1"/>
          </p:cNvPicPr>
          <p:nvPr/>
        </p:nvPicPr>
        <p:blipFill>
          <a:blip r:embed="rId10"/>
          <a:stretch>
            <a:fillRect/>
          </a:stretch>
        </p:blipFill>
        <p:spPr>
          <a:xfrm>
            <a:off x="16959034" y="11128160"/>
            <a:ext cx="2579943" cy="3620082"/>
          </a:xfrm>
          <a:prstGeom prst="rect">
            <a:avLst/>
          </a:prstGeom>
        </p:spPr>
      </p:pic>
      <p:sp>
        <p:nvSpPr>
          <p:cNvPr id="80" name="TextBox 79">
            <a:extLst>
              <a:ext uri="{FF2B5EF4-FFF2-40B4-BE49-F238E27FC236}">
                <a16:creationId xmlns:a16="http://schemas.microsoft.com/office/drawing/2014/main" id="{89B18104-C3B2-4F69-8292-A5BEA794DFC6}"/>
              </a:ext>
            </a:extLst>
          </p:cNvPr>
          <p:cNvSpPr txBox="1"/>
          <p:nvPr/>
        </p:nvSpPr>
        <p:spPr>
          <a:xfrm>
            <a:off x="14596879" y="8585225"/>
            <a:ext cx="4392611" cy="1897186"/>
          </a:xfrm>
          <a:prstGeom prst="rect">
            <a:avLst/>
          </a:prstGeom>
          <a:noFill/>
        </p:spPr>
        <p:txBody>
          <a:bodyPr wrap="square" rtlCol="0">
            <a:spAutoFit/>
          </a:bodyPr>
          <a:lstStyle/>
          <a:p>
            <a:r>
              <a:rPr lang="en-IE" b="1" dirty="0"/>
              <a:t>Encryption Attacks:</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Virus, Worms, Spyware</a:t>
            </a:r>
          </a:p>
        </p:txBody>
      </p:sp>
      <p:sp>
        <p:nvSpPr>
          <p:cNvPr id="92" name="TextBox 91">
            <a:extLst>
              <a:ext uri="{FF2B5EF4-FFF2-40B4-BE49-F238E27FC236}">
                <a16:creationId xmlns:a16="http://schemas.microsoft.com/office/drawing/2014/main" id="{5728D002-0D43-4B1C-B76C-401491C469EB}"/>
              </a:ext>
            </a:extLst>
          </p:cNvPr>
          <p:cNvSpPr txBox="1"/>
          <p:nvPr/>
        </p:nvSpPr>
        <p:spPr>
          <a:xfrm>
            <a:off x="7817277" y="8501956"/>
            <a:ext cx="4313442" cy="1897186"/>
          </a:xfrm>
          <a:prstGeom prst="rect">
            <a:avLst/>
          </a:prstGeom>
          <a:noFill/>
        </p:spPr>
        <p:txBody>
          <a:bodyPr wrap="square" rtlCol="0">
            <a:spAutoFit/>
          </a:bodyPr>
          <a:lstStyle/>
          <a:p>
            <a:r>
              <a:rPr lang="en-IE" b="1" dirty="0"/>
              <a:t>Vulnerabilities:</a:t>
            </a:r>
            <a:endParaRPr lang="en-IE" dirty="0"/>
          </a:p>
          <a:p>
            <a:pPr marL="457200" indent="-457200">
              <a:buFont typeface="Arial" panose="020B0604020202020204" pitchFamily="34" charset="0"/>
              <a:buChar char="•"/>
            </a:pPr>
            <a:r>
              <a:rPr lang="en-IE" dirty="0"/>
              <a:t>Reply Attack</a:t>
            </a:r>
          </a:p>
          <a:p>
            <a:pPr marL="457200" indent="-457200">
              <a:buFont typeface="Arial" panose="020B0604020202020204" pitchFamily="34" charset="0"/>
              <a:buChar char="•"/>
            </a:pPr>
            <a:r>
              <a:rPr lang="en-IE" dirty="0"/>
              <a:t>Weak Password</a:t>
            </a:r>
          </a:p>
          <a:p>
            <a:pPr marL="457200" indent="-457200">
              <a:buFont typeface="Arial" panose="020B0604020202020204" pitchFamily="34" charset="0"/>
              <a:buChar char="•"/>
            </a:pPr>
            <a:r>
              <a:rPr lang="en-IE" dirty="0"/>
              <a:t>Man in middle attacks</a:t>
            </a:r>
          </a:p>
        </p:txBody>
      </p:sp>
      <p:cxnSp>
        <p:nvCxnSpPr>
          <p:cNvPr id="110" name="Connector: Elbow 109">
            <a:extLst>
              <a:ext uri="{FF2B5EF4-FFF2-40B4-BE49-F238E27FC236}">
                <a16:creationId xmlns:a16="http://schemas.microsoft.com/office/drawing/2014/main" id="{BD20B5C7-54B6-44D5-94A0-11841ECA53E5}"/>
              </a:ext>
            </a:extLst>
          </p:cNvPr>
          <p:cNvCxnSpPr>
            <a:cxnSpLocks/>
          </p:cNvCxnSpPr>
          <p:nvPr/>
        </p:nvCxnSpPr>
        <p:spPr>
          <a:xfrm>
            <a:off x="10157183" y="8807589"/>
            <a:ext cx="3848189" cy="2347581"/>
          </a:xfrm>
          <a:prstGeom prst="bentConnector3">
            <a:avLst>
              <a:gd name="adj1" fmla="val 98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8BF7FD40-3CFB-44AC-9209-795C92F79D0F}"/>
              </a:ext>
            </a:extLst>
          </p:cNvPr>
          <p:cNvCxnSpPr/>
          <p:nvPr/>
        </p:nvCxnSpPr>
        <p:spPr>
          <a:xfrm rot="5400000">
            <a:off x="6403810" y="9698196"/>
            <a:ext cx="2347581" cy="479355"/>
          </a:xfrm>
          <a:prstGeom prst="bentConnector3">
            <a:avLst>
              <a:gd name="adj1" fmla="val 13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A75A57D-E1F3-493B-A748-D035F6108DB1}"/>
              </a:ext>
            </a:extLst>
          </p:cNvPr>
          <p:cNvCxnSpPr>
            <a:cxnSpLocks/>
          </p:cNvCxnSpPr>
          <p:nvPr/>
        </p:nvCxnSpPr>
        <p:spPr>
          <a:xfrm rot="10800000" flipV="1">
            <a:off x="7713047" y="8883777"/>
            <a:ext cx="7006343" cy="1933348"/>
          </a:xfrm>
          <a:prstGeom prst="bentConnector3">
            <a:avLst>
              <a:gd name="adj1" fmla="val 33414"/>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FE49175-37E8-43BA-B32E-7ABA7B697767}"/>
              </a:ext>
            </a:extLst>
          </p:cNvPr>
          <p:cNvCxnSpPr/>
          <p:nvPr/>
        </p:nvCxnSpPr>
        <p:spPr>
          <a:xfrm>
            <a:off x="7713042" y="10820182"/>
            <a:ext cx="0" cy="3461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2D852650-1CEB-40C2-87A5-868D79867DF9}"/>
              </a:ext>
            </a:extLst>
          </p:cNvPr>
          <p:cNvCxnSpPr>
            <a:cxnSpLocks/>
          </p:cNvCxnSpPr>
          <p:nvPr/>
        </p:nvCxnSpPr>
        <p:spPr>
          <a:xfrm rot="5400000">
            <a:off x="13286199" y="9743263"/>
            <a:ext cx="2412368" cy="454012"/>
          </a:xfrm>
          <a:prstGeom prst="bentConnector3">
            <a:avLst>
              <a:gd name="adj1" fmla="val 89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BC85042-4CE2-46C4-B5C6-ECE16073F85B}"/>
              </a:ext>
            </a:extLst>
          </p:cNvPr>
          <p:cNvCxnSpPr>
            <a:cxnSpLocks/>
          </p:cNvCxnSpPr>
          <p:nvPr/>
        </p:nvCxnSpPr>
        <p:spPr>
          <a:xfrm flipV="1">
            <a:off x="3419575" y="14681728"/>
            <a:ext cx="0" cy="7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7491E06-5084-44ED-B95C-13CE89B162BB}"/>
              </a:ext>
            </a:extLst>
          </p:cNvPr>
          <p:cNvCxnSpPr/>
          <p:nvPr/>
        </p:nvCxnSpPr>
        <p:spPr>
          <a:xfrm flipV="1">
            <a:off x="10432737" y="14681728"/>
            <a:ext cx="0" cy="7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7ECCBD4E-966C-47CF-A065-4BD370A05708}"/>
              </a:ext>
            </a:extLst>
          </p:cNvPr>
          <p:cNvCxnSpPr>
            <a:cxnSpLocks/>
          </p:cNvCxnSpPr>
          <p:nvPr/>
        </p:nvCxnSpPr>
        <p:spPr>
          <a:xfrm flipV="1">
            <a:off x="16976847" y="14726663"/>
            <a:ext cx="1060352" cy="939761"/>
          </a:xfrm>
          <a:prstGeom prst="bentConnector3">
            <a:avLst>
              <a:gd name="adj1" fmla="val 1056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5" name="Straight Arrow Connector 2084">
            <a:extLst>
              <a:ext uri="{FF2B5EF4-FFF2-40B4-BE49-F238E27FC236}">
                <a16:creationId xmlns:a16="http://schemas.microsoft.com/office/drawing/2014/main" id="{7A008D66-40ED-4A35-BCB2-5A99B5195E8C}"/>
              </a:ext>
            </a:extLst>
          </p:cNvPr>
          <p:cNvCxnSpPr>
            <a:cxnSpLocks/>
          </p:cNvCxnSpPr>
          <p:nvPr/>
        </p:nvCxnSpPr>
        <p:spPr>
          <a:xfrm flipV="1">
            <a:off x="17707546" y="14693211"/>
            <a:ext cx="0" cy="5033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96" name="Straight Arrow Connector 2095">
            <a:extLst>
              <a:ext uri="{FF2B5EF4-FFF2-40B4-BE49-F238E27FC236}">
                <a16:creationId xmlns:a16="http://schemas.microsoft.com/office/drawing/2014/main" id="{33539544-7BB0-4C49-AD33-D9A4EAD3AB6F}"/>
              </a:ext>
            </a:extLst>
          </p:cNvPr>
          <p:cNvCxnSpPr/>
          <p:nvPr/>
        </p:nvCxnSpPr>
        <p:spPr>
          <a:xfrm flipV="1">
            <a:off x="17476049" y="14693211"/>
            <a:ext cx="0" cy="597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8" name="Connector: Elbow 2097">
            <a:extLst>
              <a:ext uri="{FF2B5EF4-FFF2-40B4-BE49-F238E27FC236}">
                <a16:creationId xmlns:a16="http://schemas.microsoft.com/office/drawing/2014/main" id="{D4D19628-92BC-4C90-A41A-7EF4BC53255B}"/>
              </a:ext>
            </a:extLst>
          </p:cNvPr>
          <p:cNvCxnSpPr>
            <a:cxnSpLocks/>
          </p:cNvCxnSpPr>
          <p:nvPr/>
        </p:nvCxnSpPr>
        <p:spPr>
          <a:xfrm flipV="1">
            <a:off x="11216218" y="15283528"/>
            <a:ext cx="6259831" cy="708542"/>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5" name="Connector: Elbow 2104">
            <a:extLst>
              <a:ext uri="{FF2B5EF4-FFF2-40B4-BE49-F238E27FC236}">
                <a16:creationId xmlns:a16="http://schemas.microsoft.com/office/drawing/2014/main" id="{C0A8A977-877D-43DB-AB15-EEFA423EEB71}"/>
              </a:ext>
            </a:extLst>
          </p:cNvPr>
          <p:cNvCxnSpPr/>
          <p:nvPr/>
        </p:nvCxnSpPr>
        <p:spPr>
          <a:xfrm flipV="1">
            <a:off x="7577600" y="15196543"/>
            <a:ext cx="10129946" cy="1741263"/>
          </a:xfrm>
          <a:prstGeom prst="bentConnector3">
            <a:avLst>
              <a:gd name="adj1" fmla="val 8628"/>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0" name="Rounded Rectangle 31">
            <a:extLst>
              <a:ext uri="{FF2B5EF4-FFF2-40B4-BE49-F238E27FC236}">
                <a16:creationId xmlns:a16="http://schemas.microsoft.com/office/drawing/2014/main" id="{C45E2974-D305-41EF-9B67-437F4940B4BE}"/>
              </a:ext>
            </a:extLst>
          </p:cNvPr>
          <p:cNvSpPr/>
          <p:nvPr/>
        </p:nvSpPr>
        <p:spPr>
          <a:xfrm>
            <a:off x="11059193" y="17598198"/>
            <a:ext cx="9404104" cy="4931604"/>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pic>
        <p:nvPicPr>
          <p:cNvPr id="222" name="Picture 221">
            <a:extLst>
              <a:ext uri="{FF2B5EF4-FFF2-40B4-BE49-F238E27FC236}">
                <a16:creationId xmlns:a16="http://schemas.microsoft.com/office/drawing/2014/main" id="{915D77A0-B497-46E5-96FF-997CD97E2D71}"/>
              </a:ext>
            </a:extLst>
          </p:cNvPr>
          <p:cNvPicPr>
            <a:picLocks noChangeAspect="1"/>
          </p:cNvPicPr>
          <p:nvPr/>
        </p:nvPicPr>
        <p:blipFill>
          <a:blip r:embed="rId11"/>
          <a:stretch>
            <a:fillRect/>
          </a:stretch>
        </p:blipFill>
        <p:spPr>
          <a:xfrm>
            <a:off x="3040070" y="23485734"/>
            <a:ext cx="1255455" cy="590092"/>
          </a:xfrm>
          <a:prstGeom prst="rect">
            <a:avLst/>
          </a:prstGeom>
        </p:spPr>
      </p:pic>
      <p:pic>
        <p:nvPicPr>
          <p:cNvPr id="223" name="Picture 222">
            <a:extLst>
              <a:ext uri="{FF2B5EF4-FFF2-40B4-BE49-F238E27FC236}">
                <a16:creationId xmlns:a16="http://schemas.microsoft.com/office/drawing/2014/main" id="{5F6C1007-A331-42AD-A88C-8236FF59245B}"/>
              </a:ext>
            </a:extLst>
          </p:cNvPr>
          <p:cNvPicPr>
            <a:picLocks noChangeAspect="1"/>
          </p:cNvPicPr>
          <p:nvPr/>
        </p:nvPicPr>
        <p:blipFill>
          <a:blip r:embed="rId12"/>
          <a:stretch>
            <a:fillRect/>
          </a:stretch>
        </p:blipFill>
        <p:spPr>
          <a:xfrm>
            <a:off x="1618226" y="23509317"/>
            <a:ext cx="1004991" cy="525495"/>
          </a:xfrm>
          <a:prstGeom prst="rect">
            <a:avLst/>
          </a:prstGeom>
        </p:spPr>
      </p:pic>
      <p:pic>
        <p:nvPicPr>
          <p:cNvPr id="224" name="Picture 223">
            <a:extLst>
              <a:ext uri="{FF2B5EF4-FFF2-40B4-BE49-F238E27FC236}">
                <a16:creationId xmlns:a16="http://schemas.microsoft.com/office/drawing/2014/main" id="{E5E50126-09BB-433C-BCEA-4587B594F6DD}"/>
              </a:ext>
            </a:extLst>
          </p:cNvPr>
          <p:cNvPicPr>
            <a:picLocks noChangeAspect="1"/>
          </p:cNvPicPr>
          <p:nvPr/>
        </p:nvPicPr>
        <p:blipFill>
          <a:blip r:embed="rId13"/>
          <a:stretch>
            <a:fillRect/>
          </a:stretch>
        </p:blipFill>
        <p:spPr>
          <a:xfrm>
            <a:off x="4741523" y="23509317"/>
            <a:ext cx="1004991" cy="642681"/>
          </a:xfrm>
          <a:prstGeom prst="rect">
            <a:avLst/>
          </a:prstGeom>
        </p:spPr>
      </p:pic>
      <p:pic>
        <p:nvPicPr>
          <p:cNvPr id="2108" name="Picture 2107">
            <a:extLst>
              <a:ext uri="{FF2B5EF4-FFF2-40B4-BE49-F238E27FC236}">
                <a16:creationId xmlns:a16="http://schemas.microsoft.com/office/drawing/2014/main" id="{4AA78FA1-11AA-43C0-9708-97B2AD080C33}"/>
              </a:ext>
            </a:extLst>
          </p:cNvPr>
          <p:cNvPicPr>
            <a:picLocks noChangeAspect="1"/>
          </p:cNvPicPr>
          <p:nvPr/>
        </p:nvPicPr>
        <p:blipFill>
          <a:blip r:embed="rId14"/>
          <a:stretch>
            <a:fillRect/>
          </a:stretch>
        </p:blipFill>
        <p:spPr>
          <a:xfrm>
            <a:off x="6133471" y="23457357"/>
            <a:ext cx="1856112" cy="689384"/>
          </a:xfrm>
          <a:prstGeom prst="rect">
            <a:avLst/>
          </a:prstGeom>
        </p:spPr>
      </p:pic>
      <p:pic>
        <p:nvPicPr>
          <p:cNvPr id="2109" name="Picture 2108">
            <a:extLst>
              <a:ext uri="{FF2B5EF4-FFF2-40B4-BE49-F238E27FC236}">
                <a16:creationId xmlns:a16="http://schemas.microsoft.com/office/drawing/2014/main" id="{80AD9B1F-F4C5-4FEF-BFBD-448E5295B846}"/>
              </a:ext>
            </a:extLst>
          </p:cNvPr>
          <p:cNvPicPr>
            <a:picLocks noChangeAspect="1"/>
          </p:cNvPicPr>
          <p:nvPr/>
        </p:nvPicPr>
        <p:blipFill>
          <a:blip r:embed="rId15"/>
          <a:stretch>
            <a:fillRect/>
          </a:stretch>
        </p:blipFill>
        <p:spPr>
          <a:xfrm>
            <a:off x="8553902" y="23361029"/>
            <a:ext cx="1491540" cy="671210"/>
          </a:xfrm>
          <a:prstGeom prst="rect">
            <a:avLst/>
          </a:prstGeom>
        </p:spPr>
      </p:pic>
      <p:sp>
        <p:nvSpPr>
          <p:cNvPr id="228" name="TextBox 227">
            <a:extLst>
              <a:ext uri="{FF2B5EF4-FFF2-40B4-BE49-F238E27FC236}">
                <a16:creationId xmlns:a16="http://schemas.microsoft.com/office/drawing/2014/main" id="{1B306429-D81C-4CAF-BE03-3C2702758739}"/>
              </a:ext>
            </a:extLst>
          </p:cNvPr>
          <p:cNvSpPr txBox="1"/>
          <p:nvPr/>
        </p:nvSpPr>
        <p:spPr>
          <a:xfrm>
            <a:off x="11475523" y="22832023"/>
            <a:ext cx="2397983" cy="646331"/>
          </a:xfrm>
          <a:prstGeom prst="rect">
            <a:avLst/>
          </a:prstGeom>
          <a:noFill/>
        </p:spPr>
        <p:txBody>
          <a:bodyPr wrap="square" rtlCol="0">
            <a:spAutoFit/>
          </a:bodyPr>
          <a:lstStyle/>
          <a:p>
            <a:pPr algn="ctr"/>
            <a:r>
              <a:rPr lang="en-IE" sz="3600" b="1" dirty="0">
                <a:solidFill>
                  <a:srgbClr val="D31245"/>
                </a:solidFill>
              </a:rPr>
              <a:t>Tools Used:</a:t>
            </a:r>
            <a:endParaRPr lang="en-IE" sz="3200" b="1" dirty="0">
              <a:solidFill>
                <a:srgbClr val="D31245"/>
              </a:solidFill>
            </a:endParaRPr>
          </a:p>
        </p:txBody>
      </p:sp>
      <p:pic>
        <p:nvPicPr>
          <p:cNvPr id="229" name="Picture 228">
            <a:extLst>
              <a:ext uri="{FF2B5EF4-FFF2-40B4-BE49-F238E27FC236}">
                <a16:creationId xmlns:a16="http://schemas.microsoft.com/office/drawing/2014/main" id="{2F0A50B3-613A-43A5-85F1-8C10F9B2A416}"/>
              </a:ext>
            </a:extLst>
          </p:cNvPr>
          <p:cNvPicPr>
            <a:picLocks noChangeAspect="1"/>
          </p:cNvPicPr>
          <p:nvPr/>
        </p:nvPicPr>
        <p:blipFill>
          <a:blip r:embed="rId16"/>
          <a:stretch>
            <a:fillRect/>
          </a:stretch>
        </p:blipFill>
        <p:spPr>
          <a:xfrm>
            <a:off x="11730101" y="23395553"/>
            <a:ext cx="1329369" cy="707293"/>
          </a:xfrm>
          <a:prstGeom prst="rect">
            <a:avLst/>
          </a:prstGeom>
        </p:spPr>
      </p:pic>
      <p:pic>
        <p:nvPicPr>
          <p:cNvPr id="230" name="Picture 229">
            <a:extLst>
              <a:ext uri="{FF2B5EF4-FFF2-40B4-BE49-F238E27FC236}">
                <a16:creationId xmlns:a16="http://schemas.microsoft.com/office/drawing/2014/main" id="{7D0F1137-64D6-418F-8061-6C95B39FC206}"/>
              </a:ext>
            </a:extLst>
          </p:cNvPr>
          <p:cNvPicPr>
            <a:picLocks noChangeAspect="1"/>
          </p:cNvPicPr>
          <p:nvPr/>
        </p:nvPicPr>
        <p:blipFill>
          <a:blip r:embed="rId17"/>
          <a:stretch>
            <a:fillRect/>
          </a:stretch>
        </p:blipFill>
        <p:spPr>
          <a:xfrm>
            <a:off x="16406987" y="23417618"/>
            <a:ext cx="1534386" cy="675091"/>
          </a:xfrm>
          <a:prstGeom prst="rect">
            <a:avLst/>
          </a:prstGeom>
        </p:spPr>
      </p:pic>
      <p:pic>
        <p:nvPicPr>
          <p:cNvPr id="231" name="Picture 230">
            <a:extLst>
              <a:ext uri="{FF2B5EF4-FFF2-40B4-BE49-F238E27FC236}">
                <a16:creationId xmlns:a16="http://schemas.microsoft.com/office/drawing/2014/main" id="{24D596D7-F87A-4251-B851-DFABDCFAED92}"/>
              </a:ext>
            </a:extLst>
          </p:cNvPr>
          <p:cNvPicPr>
            <a:picLocks noChangeAspect="1"/>
          </p:cNvPicPr>
          <p:nvPr/>
        </p:nvPicPr>
        <p:blipFill>
          <a:blip r:embed="rId18"/>
          <a:stretch>
            <a:fillRect/>
          </a:stretch>
        </p:blipFill>
        <p:spPr>
          <a:xfrm>
            <a:off x="14001727" y="23416001"/>
            <a:ext cx="1856112" cy="707261"/>
          </a:xfrm>
          <a:prstGeom prst="rect">
            <a:avLst/>
          </a:prstGeom>
        </p:spPr>
      </p:pic>
      <p:pic>
        <p:nvPicPr>
          <p:cNvPr id="232" name="Picture 231">
            <a:extLst>
              <a:ext uri="{FF2B5EF4-FFF2-40B4-BE49-F238E27FC236}">
                <a16:creationId xmlns:a16="http://schemas.microsoft.com/office/drawing/2014/main" id="{7ADBF49C-47B0-4240-BE49-AEF1067A72BC}"/>
              </a:ext>
            </a:extLst>
          </p:cNvPr>
          <p:cNvPicPr>
            <a:picLocks noChangeAspect="1"/>
          </p:cNvPicPr>
          <p:nvPr/>
        </p:nvPicPr>
        <p:blipFill>
          <a:blip r:embed="rId19"/>
          <a:stretch>
            <a:fillRect/>
          </a:stretch>
        </p:blipFill>
        <p:spPr>
          <a:xfrm>
            <a:off x="18469247" y="23412699"/>
            <a:ext cx="1463788" cy="658931"/>
          </a:xfrm>
          <a:prstGeom prst="rect">
            <a:avLst/>
          </a:prstGeom>
        </p:spPr>
      </p:pic>
      <p:sp>
        <p:nvSpPr>
          <p:cNvPr id="2110" name="TextBox 2109">
            <a:extLst>
              <a:ext uri="{FF2B5EF4-FFF2-40B4-BE49-F238E27FC236}">
                <a16:creationId xmlns:a16="http://schemas.microsoft.com/office/drawing/2014/main" id="{A5267CFD-C024-4A37-90DA-DC892D7BEEC2}"/>
              </a:ext>
            </a:extLst>
          </p:cNvPr>
          <p:cNvSpPr txBox="1"/>
          <p:nvPr/>
        </p:nvSpPr>
        <p:spPr>
          <a:xfrm>
            <a:off x="1412029" y="18599260"/>
            <a:ext cx="9242097" cy="3539430"/>
          </a:xfrm>
          <a:prstGeom prst="rect">
            <a:avLst/>
          </a:prstGeom>
          <a:noFill/>
        </p:spPr>
        <p:txBody>
          <a:bodyPr wrap="square" rtlCol="0">
            <a:spAutoFit/>
          </a:bodyPr>
          <a:lstStyle/>
          <a:p>
            <a:r>
              <a:rPr lang="en-IE" sz="3200" dirty="0"/>
              <a:t>To evaluate the security level of IoT based smart home by conducting an online survey which consists of several security questions that determine the level of security in a smart home environment. </a:t>
            </a:r>
          </a:p>
          <a:p>
            <a:r>
              <a:rPr lang="en-IE" sz="3200" dirty="0"/>
              <a:t>Some example questions:</a:t>
            </a:r>
          </a:p>
          <a:p>
            <a:r>
              <a:rPr lang="en-IE" sz="3200" dirty="0"/>
              <a:t>1- What type of encryption used on Wi-Fi?</a:t>
            </a:r>
          </a:p>
          <a:p>
            <a:r>
              <a:rPr lang="en-IE" sz="3200" dirty="0"/>
              <a:t>2- Have you upgrade your IoT devices? 	</a:t>
            </a:r>
          </a:p>
        </p:txBody>
      </p:sp>
      <p:sp>
        <p:nvSpPr>
          <p:cNvPr id="73" name="TextBox 72">
            <a:extLst>
              <a:ext uri="{FF2B5EF4-FFF2-40B4-BE49-F238E27FC236}">
                <a16:creationId xmlns:a16="http://schemas.microsoft.com/office/drawing/2014/main" id="{16BB1278-05E4-4A3C-9634-D03243CC257D}"/>
              </a:ext>
            </a:extLst>
          </p:cNvPr>
          <p:cNvSpPr txBox="1"/>
          <p:nvPr/>
        </p:nvSpPr>
        <p:spPr>
          <a:xfrm>
            <a:off x="823454" y="17783535"/>
            <a:ext cx="4365512" cy="646331"/>
          </a:xfrm>
          <a:prstGeom prst="rect">
            <a:avLst/>
          </a:prstGeom>
          <a:noFill/>
        </p:spPr>
        <p:txBody>
          <a:bodyPr wrap="square" rtlCol="0">
            <a:spAutoFit/>
          </a:bodyPr>
          <a:lstStyle/>
          <a:p>
            <a:pPr algn="ctr"/>
            <a:r>
              <a:rPr lang="en-IE" sz="3600" b="1" dirty="0">
                <a:solidFill>
                  <a:srgbClr val="D31245"/>
                </a:solidFill>
              </a:rPr>
              <a:t>Online Survey:</a:t>
            </a:r>
          </a:p>
        </p:txBody>
      </p:sp>
      <p:pic>
        <p:nvPicPr>
          <p:cNvPr id="25" name="Picture 24">
            <a:extLst>
              <a:ext uri="{FF2B5EF4-FFF2-40B4-BE49-F238E27FC236}">
                <a16:creationId xmlns:a16="http://schemas.microsoft.com/office/drawing/2014/main" id="{5A3580AC-F325-4078-9DC7-2E2BFE53059B}"/>
              </a:ext>
            </a:extLst>
          </p:cNvPr>
          <p:cNvPicPr>
            <a:picLocks noChangeAspect="1"/>
          </p:cNvPicPr>
          <p:nvPr/>
        </p:nvPicPr>
        <p:blipFill>
          <a:blip r:embed="rId20"/>
          <a:stretch>
            <a:fillRect/>
          </a:stretch>
        </p:blipFill>
        <p:spPr>
          <a:xfrm>
            <a:off x="11730101" y="18363664"/>
            <a:ext cx="8201025" cy="38789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6102</TotalTime>
  <Words>427</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payam ismaili</cp:lastModifiedBy>
  <cp:revision>271</cp:revision>
  <cp:lastPrinted>2013-07-03T14:42:25Z</cp:lastPrinted>
  <dcterms:created xsi:type="dcterms:W3CDTF">2013-06-26T20:37:14Z</dcterms:created>
  <dcterms:modified xsi:type="dcterms:W3CDTF">2020-03-29T02:33:22Z</dcterms:modified>
</cp:coreProperties>
</file>