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18"/>
  </p:notesMasterIdLst>
  <p:sldIdLst>
    <p:sldId id="256" r:id="rId2"/>
    <p:sldId id="257" r:id="rId3"/>
    <p:sldId id="258" r:id="rId4"/>
    <p:sldId id="259" r:id="rId5"/>
    <p:sldId id="262" r:id="rId6"/>
    <p:sldId id="260" r:id="rId7"/>
    <p:sldId id="261" r:id="rId8"/>
    <p:sldId id="272" r:id="rId9"/>
    <p:sldId id="264" r:id="rId10"/>
    <p:sldId id="265" r:id="rId11"/>
    <p:sldId id="266" r:id="rId12"/>
    <p:sldId id="268" r:id="rId13"/>
    <p:sldId id="269" r:id="rId14"/>
    <p:sldId id="271" r:id="rId15"/>
    <p:sldId id="270" r:id="rId16"/>
    <p:sldId id="263" r:id="rId17"/>
  </p:sldIdLst>
  <p:sldSz cx="9144000" cy="5143500" type="screen16x9"/>
  <p:notesSz cx="6858000" cy="9144000"/>
  <p:embeddedFontLst>
    <p:embeddedFont>
      <p:font typeface="Barlow Light" panose="00000400000000000000" pitchFamily="2" charset="0"/>
      <p:regular r:id="rId19"/>
      <p:bold r:id="rId20"/>
      <p:italic r:id="rId21"/>
      <p:boldItalic r:id="rId22"/>
    </p:embeddedFont>
    <p:embeddedFont>
      <p:font typeface="Raleway SemiBold"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590a6187b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g2590a6187b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0D32B2A-33FC-4CD7-513E-1EA29BE08A69}"/>
            </a:ext>
          </a:extLst>
        </p:cNvPr>
        <p:cNvGrpSpPr/>
        <p:nvPr/>
      </p:nvGrpSpPr>
      <p:grpSpPr>
        <a:xfrm>
          <a:off x="0" y="0"/>
          <a:ext cx="0" cy="0"/>
          <a:chOff x="0" y="0"/>
          <a:chExt cx="0" cy="0"/>
        </a:xfrm>
      </p:grpSpPr>
      <p:sp>
        <p:nvSpPr>
          <p:cNvPr id="86" name="Google Shape;86;g230c105d42a_0_5:notes">
            <a:extLst>
              <a:ext uri="{FF2B5EF4-FFF2-40B4-BE49-F238E27FC236}">
                <a16:creationId xmlns:a16="http://schemas.microsoft.com/office/drawing/2014/main" id="{ADB21146-CA25-9D65-30E9-EF20782C48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a:extLst>
              <a:ext uri="{FF2B5EF4-FFF2-40B4-BE49-F238E27FC236}">
                <a16:creationId xmlns:a16="http://schemas.microsoft.com/office/drawing/2014/main" id="{182A888E-8EFD-8F4E-0567-2CF5328594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extLst>
      <p:ext uri="{BB962C8B-B14F-4D97-AF65-F5344CB8AC3E}">
        <p14:creationId xmlns:p14="http://schemas.microsoft.com/office/powerpoint/2010/main" val="148104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4FA7D0AE-5100-0F01-8578-7B478022512F}"/>
            </a:ext>
          </a:extLst>
        </p:cNvPr>
        <p:cNvGrpSpPr/>
        <p:nvPr/>
      </p:nvGrpSpPr>
      <p:grpSpPr>
        <a:xfrm>
          <a:off x="0" y="0"/>
          <a:ext cx="0" cy="0"/>
          <a:chOff x="0" y="0"/>
          <a:chExt cx="0" cy="0"/>
        </a:xfrm>
      </p:grpSpPr>
      <p:sp>
        <p:nvSpPr>
          <p:cNvPr id="86" name="Google Shape;86;g230c105d42a_0_5:notes">
            <a:extLst>
              <a:ext uri="{FF2B5EF4-FFF2-40B4-BE49-F238E27FC236}">
                <a16:creationId xmlns:a16="http://schemas.microsoft.com/office/drawing/2014/main" id="{EA43C2FD-2F31-C725-3837-58FE47FAC0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a:extLst>
              <a:ext uri="{FF2B5EF4-FFF2-40B4-BE49-F238E27FC236}">
                <a16:creationId xmlns:a16="http://schemas.microsoft.com/office/drawing/2014/main" id="{7D9BA939-00A0-C47B-5EF2-EDCC525D481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extLst>
      <p:ext uri="{BB962C8B-B14F-4D97-AF65-F5344CB8AC3E}">
        <p14:creationId xmlns:p14="http://schemas.microsoft.com/office/powerpoint/2010/main" val="768768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B2CFACD-BEA0-3D58-C1AC-3B0513CE7374}"/>
            </a:ext>
          </a:extLst>
        </p:cNvPr>
        <p:cNvGrpSpPr/>
        <p:nvPr/>
      </p:nvGrpSpPr>
      <p:grpSpPr>
        <a:xfrm>
          <a:off x="0" y="0"/>
          <a:ext cx="0" cy="0"/>
          <a:chOff x="0" y="0"/>
          <a:chExt cx="0" cy="0"/>
        </a:xfrm>
      </p:grpSpPr>
      <p:sp>
        <p:nvSpPr>
          <p:cNvPr id="86" name="Google Shape;86;g230c105d42a_0_5:notes">
            <a:extLst>
              <a:ext uri="{FF2B5EF4-FFF2-40B4-BE49-F238E27FC236}">
                <a16:creationId xmlns:a16="http://schemas.microsoft.com/office/drawing/2014/main" id="{BEFA097D-2A14-9A14-4606-F3FE7B07E1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a:extLst>
              <a:ext uri="{FF2B5EF4-FFF2-40B4-BE49-F238E27FC236}">
                <a16:creationId xmlns:a16="http://schemas.microsoft.com/office/drawing/2014/main" id="{3042CFC7-0C53-D3BB-7460-EE71E502C70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extLst>
      <p:ext uri="{BB962C8B-B14F-4D97-AF65-F5344CB8AC3E}">
        <p14:creationId xmlns:p14="http://schemas.microsoft.com/office/powerpoint/2010/main" val="353741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B987086-8395-9478-4E1C-0D6E714EF695}"/>
            </a:ext>
          </a:extLst>
        </p:cNvPr>
        <p:cNvGrpSpPr/>
        <p:nvPr/>
      </p:nvGrpSpPr>
      <p:grpSpPr>
        <a:xfrm>
          <a:off x="0" y="0"/>
          <a:ext cx="0" cy="0"/>
          <a:chOff x="0" y="0"/>
          <a:chExt cx="0" cy="0"/>
        </a:xfrm>
      </p:grpSpPr>
      <p:sp>
        <p:nvSpPr>
          <p:cNvPr id="86" name="Google Shape;86;g230c105d42a_0_5:notes">
            <a:extLst>
              <a:ext uri="{FF2B5EF4-FFF2-40B4-BE49-F238E27FC236}">
                <a16:creationId xmlns:a16="http://schemas.microsoft.com/office/drawing/2014/main" id="{A926B184-5A31-7BDF-6B62-2539F721D8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a:extLst>
              <a:ext uri="{FF2B5EF4-FFF2-40B4-BE49-F238E27FC236}">
                <a16:creationId xmlns:a16="http://schemas.microsoft.com/office/drawing/2014/main" id="{32CB67EC-48A8-5680-7F50-7B1C14137A3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extLst>
      <p:ext uri="{BB962C8B-B14F-4D97-AF65-F5344CB8AC3E}">
        <p14:creationId xmlns:p14="http://schemas.microsoft.com/office/powerpoint/2010/main" val="3515527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B987086-8395-9478-4E1C-0D6E714EF695}"/>
            </a:ext>
          </a:extLst>
        </p:cNvPr>
        <p:cNvGrpSpPr/>
        <p:nvPr/>
      </p:nvGrpSpPr>
      <p:grpSpPr>
        <a:xfrm>
          <a:off x="0" y="0"/>
          <a:ext cx="0" cy="0"/>
          <a:chOff x="0" y="0"/>
          <a:chExt cx="0" cy="0"/>
        </a:xfrm>
      </p:grpSpPr>
      <p:sp>
        <p:nvSpPr>
          <p:cNvPr id="86" name="Google Shape;86;g230c105d42a_0_5:notes">
            <a:extLst>
              <a:ext uri="{FF2B5EF4-FFF2-40B4-BE49-F238E27FC236}">
                <a16:creationId xmlns:a16="http://schemas.microsoft.com/office/drawing/2014/main" id="{A926B184-5A31-7BDF-6B62-2539F721D8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a:extLst>
              <a:ext uri="{FF2B5EF4-FFF2-40B4-BE49-F238E27FC236}">
                <a16:creationId xmlns:a16="http://schemas.microsoft.com/office/drawing/2014/main" id="{32CB67EC-48A8-5680-7F50-7B1C14137A3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extLst>
      <p:ext uri="{BB962C8B-B14F-4D97-AF65-F5344CB8AC3E}">
        <p14:creationId xmlns:p14="http://schemas.microsoft.com/office/powerpoint/2010/main" val="900335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A6402AD-AE27-EFB9-6FF5-773F774BE7EA}"/>
            </a:ext>
          </a:extLst>
        </p:cNvPr>
        <p:cNvGrpSpPr/>
        <p:nvPr/>
      </p:nvGrpSpPr>
      <p:grpSpPr>
        <a:xfrm>
          <a:off x="0" y="0"/>
          <a:ext cx="0" cy="0"/>
          <a:chOff x="0" y="0"/>
          <a:chExt cx="0" cy="0"/>
        </a:xfrm>
      </p:grpSpPr>
      <p:sp>
        <p:nvSpPr>
          <p:cNvPr id="86" name="Google Shape;86;g230c105d42a_0_5:notes">
            <a:extLst>
              <a:ext uri="{FF2B5EF4-FFF2-40B4-BE49-F238E27FC236}">
                <a16:creationId xmlns:a16="http://schemas.microsoft.com/office/drawing/2014/main" id="{4462BC50-5EA6-1753-6FD6-E01EBA749A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a:extLst>
              <a:ext uri="{FF2B5EF4-FFF2-40B4-BE49-F238E27FC236}">
                <a16:creationId xmlns:a16="http://schemas.microsoft.com/office/drawing/2014/main" id="{094FEAD2-27EE-C6FF-9209-E99D9E370C4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extLst>
      <p:ext uri="{BB962C8B-B14F-4D97-AF65-F5344CB8AC3E}">
        <p14:creationId xmlns:p14="http://schemas.microsoft.com/office/powerpoint/2010/main" val="428356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0c105d42a_2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230c105d42a_2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590a6187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g2590a6187b3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9aa647e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259aa647e7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30c105d42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9aa647e7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59aa647e7c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ab101ed3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25ab101ed3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CA96E350-E48F-AE87-1109-35D5E69F4124}"/>
            </a:ext>
          </a:extLst>
        </p:cNvPr>
        <p:cNvGrpSpPr/>
        <p:nvPr/>
      </p:nvGrpSpPr>
      <p:grpSpPr>
        <a:xfrm>
          <a:off x="0" y="0"/>
          <a:ext cx="0" cy="0"/>
          <a:chOff x="0" y="0"/>
          <a:chExt cx="0" cy="0"/>
        </a:xfrm>
      </p:grpSpPr>
      <p:sp>
        <p:nvSpPr>
          <p:cNvPr id="86" name="Google Shape;86;g230c105d42a_0_5:notes">
            <a:extLst>
              <a:ext uri="{FF2B5EF4-FFF2-40B4-BE49-F238E27FC236}">
                <a16:creationId xmlns:a16="http://schemas.microsoft.com/office/drawing/2014/main" id="{BC53AB4C-A678-E549-7368-6EC6BC538F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a:extLst>
              <a:ext uri="{FF2B5EF4-FFF2-40B4-BE49-F238E27FC236}">
                <a16:creationId xmlns:a16="http://schemas.microsoft.com/office/drawing/2014/main" id="{8FF26C26-733E-8782-0F3B-DF091BC1CC7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extLst>
      <p:ext uri="{BB962C8B-B14F-4D97-AF65-F5344CB8AC3E}">
        <p14:creationId xmlns:p14="http://schemas.microsoft.com/office/powerpoint/2010/main" val="29947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CA96E350-E48F-AE87-1109-35D5E69F4124}"/>
            </a:ext>
          </a:extLst>
        </p:cNvPr>
        <p:cNvGrpSpPr/>
        <p:nvPr/>
      </p:nvGrpSpPr>
      <p:grpSpPr>
        <a:xfrm>
          <a:off x="0" y="0"/>
          <a:ext cx="0" cy="0"/>
          <a:chOff x="0" y="0"/>
          <a:chExt cx="0" cy="0"/>
        </a:xfrm>
      </p:grpSpPr>
      <p:sp>
        <p:nvSpPr>
          <p:cNvPr id="86" name="Google Shape;86;g230c105d42a_0_5:notes">
            <a:extLst>
              <a:ext uri="{FF2B5EF4-FFF2-40B4-BE49-F238E27FC236}">
                <a16:creationId xmlns:a16="http://schemas.microsoft.com/office/drawing/2014/main" id="{BC53AB4C-A678-E549-7368-6EC6BC538F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30c105d42a_0_5:notes">
            <a:extLst>
              <a:ext uri="{FF2B5EF4-FFF2-40B4-BE49-F238E27FC236}">
                <a16:creationId xmlns:a16="http://schemas.microsoft.com/office/drawing/2014/main" id="{8FF26C26-733E-8782-0F3B-DF091BC1CC7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800"/>
          </a:p>
        </p:txBody>
      </p:sp>
    </p:spTree>
    <p:extLst>
      <p:ext uri="{BB962C8B-B14F-4D97-AF65-F5344CB8AC3E}">
        <p14:creationId xmlns:p14="http://schemas.microsoft.com/office/powerpoint/2010/main" val="1976659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9" name="Google Shape;19;p2"/>
          <p:cNvSpPr/>
          <p:nvPr/>
        </p:nvSpPr>
        <p:spPr>
          <a:xfrm rot="-5400000">
            <a:off x="8671650" y="4690101"/>
            <a:ext cx="441900" cy="502800"/>
          </a:xfrm>
          <a:prstGeom prst="triangle">
            <a:avLst>
              <a:gd name="adj" fmla="val 0"/>
            </a:avLst>
          </a:prstGeom>
          <a:gradFill>
            <a:gsLst>
              <a:gs pos="0">
                <a:srgbClr val="FF8F8F"/>
              </a:gs>
              <a:gs pos="100000">
                <a:srgbClr val="E9335A"/>
              </a:gs>
            </a:gsLst>
            <a:path path="circle">
              <a:fillToRect l="50000" t="50000" r="50000" b="50000"/>
            </a:path>
            <a:tileRect/>
          </a:gra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2" name="Google Shape;22;p3"/>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23" name="Google Shape;23;p3"/>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3"/>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25" name="Google Shape;25;p3"/>
          <p:cNvSpPr/>
          <p:nvPr/>
        </p:nvSpPr>
        <p:spPr>
          <a:xfrm rot="5400000">
            <a:off x="-303300" y="2166905"/>
            <a:ext cx="1416300" cy="809700"/>
          </a:xfrm>
          <a:prstGeom prst="triangle">
            <a:avLst>
              <a:gd name="adj" fmla="val 50000"/>
            </a:avLst>
          </a:prstGeom>
          <a:gradFill>
            <a:gsLst>
              <a:gs pos="0">
                <a:srgbClr val="FF8F8F"/>
              </a:gs>
              <a:gs pos="100000">
                <a:srgbClr val="E9335A"/>
              </a:gs>
            </a:gsLst>
            <a:path path="circle">
              <a:fillToRect l="50000" t="50000" r="50000" b="50000"/>
            </a:path>
            <a:tileRect/>
          </a:gra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4"/>
          <p:cNvSpPr/>
          <p:nvPr/>
        </p:nvSpPr>
        <p:spPr>
          <a:xfrm rot="-5400000">
            <a:off x="8671650" y="4690101"/>
            <a:ext cx="441900" cy="502800"/>
          </a:xfrm>
          <a:prstGeom prst="triangle">
            <a:avLst>
              <a:gd name="adj" fmla="val 0"/>
            </a:avLst>
          </a:prstGeom>
          <a:gradFill>
            <a:gsLst>
              <a:gs pos="0">
                <a:srgbClr val="FF8F8F"/>
              </a:gs>
              <a:gs pos="100000">
                <a:srgbClr val="E9335A"/>
              </a:gs>
            </a:gsLst>
            <a:path path="circle">
              <a:fillToRect l="50000" t="50000" r="50000" b="50000"/>
            </a:path>
            <a:tileRect/>
          </a:gra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0" name="Google Shape;30;p4"/>
          <p:cNvSpPr txBox="1">
            <a:spLocks noGrp="1"/>
          </p:cNvSpPr>
          <p:nvPr>
            <p:ph type="body" idx="1"/>
          </p:nvPr>
        </p:nvSpPr>
        <p:spPr>
          <a:xfrm>
            <a:off x="457200" y="1995750"/>
            <a:ext cx="5640900" cy="26409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55600" algn="l">
              <a:lnSpc>
                <a:spcPct val="110000"/>
              </a:lnSpc>
              <a:spcBef>
                <a:spcPts val="600"/>
              </a:spcBef>
              <a:spcAft>
                <a:spcPts val="0"/>
              </a:spcAft>
              <a:buSzPts val="2000"/>
              <a:buChar char="▹"/>
              <a:defRPr/>
            </a:lvl4pPr>
            <a:lvl5pPr marL="2286000" lvl="4" indent="-355600" algn="l">
              <a:lnSpc>
                <a:spcPct val="110000"/>
              </a:lnSpc>
              <a:spcBef>
                <a:spcPts val="600"/>
              </a:spcBef>
              <a:spcAft>
                <a:spcPts val="0"/>
              </a:spcAft>
              <a:buSzPts val="2000"/>
              <a:buChar char="▹"/>
              <a:defRPr/>
            </a:lvl5pPr>
            <a:lvl6pPr marL="2743200" lvl="5" indent="-355600" algn="l">
              <a:lnSpc>
                <a:spcPct val="110000"/>
              </a:lnSpc>
              <a:spcBef>
                <a:spcPts val="600"/>
              </a:spcBef>
              <a:spcAft>
                <a:spcPts val="0"/>
              </a:spcAft>
              <a:buSzPts val="2000"/>
              <a:buChar char="▹"/>
              <a:defRPr/>
            </a:lvl6pPr>
            <a:lvl7pPr marL="3200400" lvl="6" indent="-355600" algn="l">
              <a:lnSpc>
                <a:spcPct val="110000"/>
              </a:lnSpc>
              <a:spcBef>
                <a:spcPts val="600"/>
              </a:spcBef>
              <a:spcAft>
                <a:spcPts val="0"/>
              </a:spcAft>
              <a:buSzPts val="2000"/>
              <a:buChar char="▹"/>
              <a:defRPr/>
            </a:lvl7pPr>
            <a:lvl8pPr marL="3657600" lvl="7" indent="-355600" algn="l">
              <a:lnSpc>
                <a:spcPct val="110000"/>
              </a:lnSpc>
              <a:spcBef>
                <a:spcPts val="600"/>
              </a:spcBef>
              <a:spcAft>
                <a:spcPts val="0"/>
              </a:spcAft>
              <a:buSzPts val="2000"/>
              <a:buChar char="▹"/>
              <a:defRPr/>
            </a:lvl8pPr>
            <a:lvl9pPr marL="4114800" lvl="8" indent="-355600" algn="l">
              <a:lnSpc>
                <a:spcPct val="110000"/>
              </a:lnSpc>
              <a:spcBef>
                <a:spcPts val="600"/>
              </a:spcBef>
              <a:spcAft>
                <a:spcPts val="0"/>
              </a:spcAft>
              <a:buSzPts val="2000"/>
              <a:buChar char="▹"/>
              <a:defRPr/>
            </a:lvl9pPr>
          </a:lstStyle>
          <a:p>
            <a:endParaRPr/>
          </a:p>
        </p:txBody>
      </p:sp>
      <p:pic>
        <p:nvPicPr>
          <p:cNvPr id="31" name="Google Shape;31;p4"/>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32" name="Google Shape;32;p4"/>
          <p:cNvSpPr/>
          <p:nvPr/>
        </p:nvSpPr>
        <p:spPr>
          <a:xfrm rot="5400000">
            <a:off x="-131400" y="251450"/>
            <a:ext cx="613800" cy="351000"/>
          </a:xfrm>
          <a:prstGeom prst="triangle">
            <a:avLst>
              <a:gd name="adj" fmla="val 50000"/>
            </a:avLst>
          </a:prstGeom>
          <a:gradFill>
            <a:gsLst>
              <a:gs pos="0">
                <a:srgbClr val="FF8F8F"/>
              </a:gs>
              <a:gs pos="100000">
                <a:srgbClr val="E9335A"/>
              </a:gs>
            </a:gsLst>
            <a:path path="circle">
              <a:fillToRect l="50000" t="50000" r="50000" b="50000"/>
            </a:path>
            <a:tileRect/>
          </a:gra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35" name="Google Shape;35;p5"/>
          <p:cNvSpPr/>
          <p:nvPr/>
        </p:nvSpPr>
        <p:spPr>
          <a:xfrm rot="5400000">
            <a:off x="-303300" y="2166905"/>
            <a:ext cx="1416300" cy="809700"/>
          </a:xfrm>
          <a:prstGeom prst="triangle">
            <a:avLst>
              <a:gd name="adj" fmla="val 50000"/>
            </a:avLst>
          </a:prstGeom>
          <a:gradFill>
            <a:gsLst>
              <a:gs pos="0">
                <a:srgbClr val="FF8F8F"/>
              </a:gs>
              <a:gs pos="100000">
                <a:srgbClr val="E9335A"/>
              </a:gs>
            </a:gsLst>
            <a:path path="circle">
              <a:fillToRect l="50000" t="50000" r="50000" b="50000"/>
            </a:path>
            <a:tileRect/>
          </a:gra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5"/>
          <p:cNvPicPr preferRelativeResize="0"/>
          <p:nvPr/>
        </p:nvPicPr>
        <p:blipFill rotWithShape="1">
          <a:blip r:embed="rId2">
            <a:alphaModFix/>
          </a:blip>
          <a:srcRect/>
          <a:stretch/>
        </p:blipFill>
        <p:spPr>
          <a:xfrm>
            <a:off x="69266" y="4773038"/>
            <a:ext cx="1269600" cy="272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6"/>
          <p:cNvSpPr/>
          <p:nvPr/>
        </p:nvSpPr>
        <p:spPr>
          <a:xfrm rot="-5400000">
            <a:off x="8671650" y="4690101"/>
            <a:ext cx="441900" cy="502800"/>
          </a:xfrm>
          <a:prstGeom prst="triangle">
            <a:avLst>
              <a:gd name="adj" fmla="val 0"/>
            </a:avLst>
          </a:prstGeom>
          <a:gradFill>
            <a:gsLst>
              <a:gs pos="0">
                <a:srgbClr val="FF8F8F"/>
              </a:gs>
              <a:gs pos="100000">
                <a:srgbClr val="E9335A"/>
              </a:gs>
            </a:gsLst>
            <a:path path="circle">
              <a:fillToRect l="50000" t="50000" r="50000" b="50000"/>
            </a:path>
            <a:tileRect/>
          </a:gra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 name="Google Shape;39;p6"/>
          <p:cNvPicPr preferRelativeResize="0"/>
          <p:nvPr/>
        </p:nvPicPr>
        <p:blipFill rotWithShape="1">
          <a:blip r:embed="rId2">
            <a:alphaModFix/>
          </a:blip>
          <a:srcRect/>
          <a:stretch/>
        </p:blipFill>
        <p:spPr>
          <a:xfrm>
            <a:off x="69266" y="4773038"/>
            <a:ext cx="1269600" cy="272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sp>
        <p:nvSpPr>
          <p:cNvPr id="41" name="Google Shape;41;p7"/>
          <p:cNvSpPr/>
          <p:nvPr/>
        </p:nvSpPr>
        <p:spPr>
          <a:xfrm rot="-5400000">
            <a:off x="8671650" y="4690101"/>
            <a:ext cx="441900" cy="502800"/>
          </a:xfrm>
          <a:prstGeom prst="triangle">
            <a:avLst>
              <a:gd name="adj" fmla="val 0"/>
            </a:avLst>
          </a:prstGeom>
          <a:gradFill>
            <a:gsLst>
              <a:gs pos="0">
                <a:srgbClr val="FF8F8F"/>
              </a:gs>
              <a:gs pos="100000">
                <a:srgbClr val="E9335A"/>
              </a:gs>
            </a:gsLst>
            <a:path path="circle">
              <a:fillToRect l="50000" t="50000" r="50000" b="50000"/>
            </a:path>
            <a:tileRect/>
          </a:gra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7"/>
          <p:cNvSpPr txBox="1">
            <a:spLocks noGrp="1"/>
          </p:cNvSpPr>
          <p:nvPr>
            <p:ph type="body" idx="1"/>
          </p:nvPr>
        </p:nvSpPr>
        <p:spPr>
          <a:xfrm>
            <a:off x="457200" y="1995750"/>
            <a:ext cx="2682600" cy="26790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sz="1800"/>
            </a:lvl1pPr>
            <a:lvl2pPr marL="914400" lvl="1" indent="-342900" algn="l">
              <a:lnSpc>
                <a:spcPct val="110000"/>
              </a:lnSpc>
              <a:spcBef>
                <a:spcPts val="6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42900" algn="l">
              <a:lnSpc>
                <a:spcPct val="110000"/>
              </a:lnSpc>
              <a:spcBef>
                <a:spcPts val="600"/>
              </a:spcBef>
              <a:spcAft>
                <a:spcPts val="0"/>
              </a:spcAft>
              <a:buSzPts val="1800"/>
              <a:buChar char="▹"/>
              <a:defRPr sz="1800"/>
            </a:lvl5pPr>
            <a:lvl6pPr marL="2743200" lvl="5" indent="-342900" algn="l">
              <a:lnSpc>
                <a:spcPct val="110000"/>
              </a:lnSpc>
              <a:spcBef>
                <a:spcPts val="600"/>
              </a:spcBef>
              <a:spcAft>
                <a:spcPts val="0"/>
              </a:spcAft>
              <a:buSzPts val="1800"/>
              <a:buChar char="▹"/>
              <a:defRPr sz="1800"/>
            </a:lvl6pPr>
            <a:lvl7pPr marL="3200400" lvl="6" indent="-342900" algn="l">
              <a:lnSpc>
                <a:spcPct val="110000"/>
              </a:lnSpc>
              <a:spcBef>
                <a:spcPts val="600"/>
              </a:spcBef>
              <a:spcAft>
                <a:spcPts val="0"/>
              </a:spcAft>
              <a:buSzPts val="1800"/>
              <a:buChar char="▹"/>
              <a:defRPr sz="1800"/>
            </a:lvl7pPr>
            <a:lvl8pPr marL="3657600" lvl="7" indent="-342900" algn="l">
              <a:lnSpc>
                <a:spcPct val="110000"/>
              </a:lnSpc>
              <a:spcBef>
                <a:spcPts val="600"/>
              </a:spcBef>
              <a:spcAft>
                <a:spcPts val="0"/>
              </a:spcAft>
              <a:buSzPts val="1800"/>
              <a:buChar char="▹"/>
              <a:defRPr sz="1800"/>
            </a:lvl8pPr>
            <a:lvl9pPr marL="4114800" lvl="8" indent="-342900" algn="l">
              <a:lnSpc>
                <a:spcPct val="110000"/>
              </a:lnSpc>
              <a:spcBef>
                <a:spcPts val="600"/>
              </a:spcBef>
              <a:spcAft>
                <a:spcPts val="0"/>
              </a:spcAft>
              <a:buSzPts val="1800"/>
              <a:buChar char="▹"/>
              <a:defRPr sz="1800"/>
            </a:lvl9pPr>
          </a:lstStyle>
          <a:p>
            <a:endParaRPr/>
          </a:p>
        </p:txBody>
      </p:sp>
      <p:sp>
        <p:nvSpPr>
          <p:cNvPr id="43" name="Google Shape;43;p7"/>
          <p:cNvSpPr txBox="1">
            <a:spLocks noGrp="1"/>
          </p:cNvSpPr>
          <p:nvPr>
            <p:ph type="body" idx="2"/>
          </p:nvPr>
        </p:nvSpPr>
        <p:spPr>
          <a:xfrm>
            <a:off x="3415578" y="1995750"/>
            <a:ext cx="2682600" cy="26790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SzPts val="1800"/>
              <a:buChar char="▸"/>
              <a:defRPr sz="1800"/>
            </a:lvl1pPr>
            <a:lvl2pPr marL="914400" lvl="1" indent="-342900" algn="l">
              <a:lnSpc>
                <a:spcPct val="110000"/>
              </a:lnSpc>
              <a:spcBef>
                <a:spcPts val="600"/>
              </a:spcBef>
              <a:spcAft>
                <a:spcPts val="0"/>
              </a:spcAft>
              <a:buSzPts val="1800"/>
              <a:buChar char="▹"/>
              <a:defRPr sz="1800"/>
            </a:lvl2pPr>
            <a:lvl3pPr marL="1371600" lvl="2" indent="-342900" algn="l">
              <a:lnSpc>
                <a:spcPct val="110000"/>
              </a:lnSpc>
              <a:spcBef>
                <a:spcPts val="600"/>
              </a:spcBef>
              <a:spcAft>
                <a:spcPts val="0"/>
              </a:spcAft>
              <a:buSzPts val="1800"/>
              <a:buChar char="▹"/>
              <a:defRPr sz="1800"/>
            </a:lvl3pPr>
            <a:lvl4pPr marL="1828800" lvl="3" indent="-342900" algn="l">
              <a:lnSpc>
                <a:spcPct val="110000"/>
              </a:lnSpc>
              <a:spcBef>
                <a:spcPts val="600"/>
              </a:spcBef>
              <a:spcAft>
                <a:spcPts val="0"/>
              </a:spcAft>
              <a:buSzPts val="1800"/>
              <a:buChar char="▹"/>
              <a:defRPr sz="1800"/>
            </a:lvl4pPr>
            <a:lvl5pPr marL="2286000" lvl="4" indent="-342900" algn="l">
              <a:lnSpc>
                <a:spcPct val="110000"/>
              </a:lnSpc>
              <a:spcBef>
                <a:spcPts val="600"/>
              </a:spcBef>
              <a:spcAft>
                <a:spcPts val="0"/>
              </a:spcAft>
              <a:buSzPts val="1800"/>
              <a:buChar char="▹"/>
              <a:defRPr sz="1800"/>
            </a:lvl5pPr>
            <a:lvl6pPr marL="2743200" lvl="5" indent="-342900" algn="l">
              <a:lnSpc>
                <a:spcPct val="110000"/>
              </a:lnSpc>
              <a:spcBef>
                <a:spcPts val="600"/>
              </a:spcBef>
              <a:spcAft>
                <a:spcPts val="0"/>
              </a:spcAft>
              <a:buSzPts val="1800"/>
              <a:buChar char="▹"/>
              <a:defRPr sz="1800"/>
            </a:lvl6pPr>
            <a:lvl7pPr marL="3200400" lvl="6" indent="-342900" algn="l">
              <a:lnSpc>
                <a:spcPct val="110000"/>
              </a:lnSpc>
              <a:spcBef>
                <a:spcPts val="600"/>
              </a:spcBef>
              <a:spcAft>
                <a:spcPts val="0"/>
              </a:spcAft>
              <a:buSzPts val="1800"/>
              <a:buChar char="▹"/>
              <a:defRPr sz="1800"/>
            </a:lvl7pPr>
            <a:lvl8pPr marL="3657600" lvl="7" indent="-342900" algn="l">
              <a:lnSpc>
                <a:spcPct val="110000"/>
              </a:lnSpc>
              <a:spcBef>
                <a:spcPts val="600"/>
              </a:spcBef>
              <a:spcAft>
                <a:spcPts val="0"/>
              </a:spcAft>
              <a:buSzPts val="1800"/>
              <a:buChar char="▹"/>
              <a:defRPr sz="1800"/>
            </a:lvl8pPr>
            <a:lvl9pPr marL="4114800" lvl="8" indent="-342900" algn="l">
              <a:lnSpc>
                <a:spcPct val="110000"/>
              </a:lnSpc>
              <a:spcBef>
                <a:spcPts val="600"/>
              </a:spcBef>
              <a:spcAft>
                <a:spcPts val="0"/>
              </a:spcAft>
              <a:buSzPts val="1800"/>
              <a:buChar char="▹"/>
              <a:defRPr sz="1800"/>
            </a:lvl9pPr>
          </a:lstStyle>
          <a:p>
            <a:endParaRPr/>
          </a:p>
        </p:txBody>
      </p:sp>
      <p:sp>
        <p:nvSpPr>
          <p:cNvPr id="44" name="Google Shape;44;p7"/>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pic>
        <p:nvPicPr>
          <p:cNvPr id="46" name="Google Shape;46;p7"/>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7" name="Google Shape;47;p7"/>
          <p:cNvSpPr/>
          <p:nvPr/>
        </p:nvSpPr>
        <p:spPr>
          <a:xfrm rot="5400000">
            <a:off x="-137575" y="261875"/>
            <a:ext cx="642300" cy="366900"/>
          </a:xfrm>
          <a:prstGeom prst="triangle">
            <a:avLst>
              <a:gd name="adj" fmla="val 50000"/>
            </a:avLst>
          </a:prstGeom>
          <a:gradFill>
            <a:gsLst>
              <a:gs pos="0">
                <a:srgbClr val="FF8F8F"/>
              </a:gs>
              <a:gs pos="100000">
                <a:srgbClr val="E9335A"/>
              </a:gs>
            </a:gsLst>
            <a:path path="circle">
              <a:fillToRect l="50000" t="50000" r="50000" b="50000"/>
            </a:path>
            <a:tileRect/>
          </a:gra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8">
            <a:alphaModFix/>
          </a:blip>
          <a:srcRect/>
          <a:stretch/>
        </p:blipFill>
        <p:spPr>
          <a:xfrm>
            <a:off x="8458200" y="0"/>
            <a:ext cx="685800" cy="685800"/>
          </a:xfrm>
          <a:prstGeom prst="rect">
            <a:avLst/>
          </a:prstGeom>
          <a:noFill/>
          <a:ln>
            <a:noFill/>
          </a:ln>
        </p:spPr>
      </p:pic>
      <p:pic>
        <p:nvPicPr>
          <p:cNvPr id="10" name="Google Shape;10;p1"/>
          <p:cNvPicPr preferRelativeResize="0"/>
          <p:nvPr/>
        </p:nvPicPr>
        <p:blipFill rotWithShape="1">
          <a:blip r:embed="rId9">
            <a:alphaModFix amt="7000"/>
          </a:blip>
          <a:srcRect/>
          <a:stretch/>
        </p:blipFill>
        <p:spPr>
          <a:xfrm rot="-1669274">
            <a:off x="1500743" y="1996847"/>
            <a:ext cx="5797785" cy="1364007"/>
          </a:xfrm>
          <a:prstGeom prst="rect">
            <a:avLst/>
          </a:prstGeom>
          <a:noFill/>
          <a:ln>
            <a:noFill/>
          </a:ln>
        </p:spPr>
      </p:pic>
      <p:pic>
        <p:nvPicPr>
          <p:cNvPr id="11" name="Google Shape;11;p1"/>
          <p:cNvPicPr preferRelativeResize="0"/>
          <p:nvPr/>
        </p:nvPicPr>
        <p:blipFill rotWithShape="1">
          <a:blip r:embed="rId9">
            <a:alphaModFix amt="7000"/>
          </a:blip>
          <a:srcRect/>
          <a:stretch/>
        </p:blipFill>
        <p:spPr>
          <a:xfrm rot="-1669271">
            <a:off x="6663919" y="4005794"/>
            <a:ext cx="2493427" cy="586610"/>
          </a:xfrm>
          <a:prstGeom prst="rect">
            <a:avLst/>
          </a:prstGeom>
          <a:noFill/>
          <a:ln>
            <a:noFill/>
          </a:ln>
        </p:spPr>
      </p:pic>
      <p:pic>
        <p:nvPicPr>
          <p:cNvPr id="12" name="Google Shape;12;p1"/>
          <p:cNvPicPr preferRelativeResize="0"/>
          <p:nvPr/>
        </p:nvPicPr>
        <p:blipFill rotWithShape="1">
          <a:blip r:embed="rId9">
            <a:alphaModFix amt="7000"/>
          </a:blip>
          <a:srcRect/>
          <a:stretch/>
        </p:blipFill>
        <p:spPr>
          <a:xfrm rot="-1669271">
            <a:off x="6616340" y="2316994"/>
            <a:ext cx="2493427" cy="586610"/>
          </a:xfrm>
          <a:prstGeom prst="rect">
            <a:avLst/>
          </a:prstGeom>
          <a:noFill/>
          <a:ln>
            <a:noFill/>
          </a:ln>
        </p:spPr>
      </p:pic>
      <p:pic>
        <p:nvPicPr>
          <p:cNvPr id="13" name="Google Shape;13;p1"/>
          <p:cNvPicPr preferRelativeResize="0"/>
          <p:nvPr/>
        </p:nvPicPr>
        <p:blipFill rotWithShape="1">
          <a:blip r:embed="rId9">
            <a:alphaModFix amt="7000"/>
          </a:blip>
          <a:srcRect/>
          <a:stretch/>
        </p:blipFill>
        <p:spPr>
          <a:xfrm rot="-1669271">
            <a:off x="27370" y="2023225"/>
            <a:ext cx="2493427" cy="586610"/>
          </a:xfrm>
          <a:prstGeom prst="rect">
            <a:avLst/>
          </a:prstGeom>
          <a:noFill/>
          <a:ln>
            <a:noFill/>
          </a:ln>
        </p:spPr>
      </p:pic>
      <p:pic>
        <p:nvPicPr>
          <p:cNvPr id="14" name="Google Shape;14;p1"/>
          <p:cNvPicPr preferRelativeResize="0"/>
          <p:nvPr/>
        </p:nvPicPr>
        <p:blipFill rotWithShape="1">
          <a:blip r:embed="rId9">
            <a:alphaModFix amt="7000"/>
          </a:blip>
          <a:srcRect/>
          <a:stretch/>
        </p:blipFill>
        <p:spPr>
          <a:xfrm rot="-1669271">
            <a:off x="2928867" y="551095"/>
            <a:ext cx="2493427" cy="586610"/>
          </a:xfrm>
          <a:prstGeom prst="rect">
            <a:avLst/>
          </a:prstGeom>
          <a:noFill/>
          <a:ln>
            <a:noFill/>
          </a:ln>
        </p:spPr>
      </p:pic>
      <p:pic>
        <p:nvPicPr>
          <p:cNvPr id="15" name="Google Shape;15;p1"/>
          <p:cNvPicPr preferRelativeResize="0"/>
          <p:nvPr/>
        </p:nvPicPr>
        <p:blipFill rotWithShape="1">
          <a:blip r:embed="rId9">
            <a:alphaModFix amt="7000"/>
          </a:blip>
          <a:srcRect/>
          <a:stretch/>
        </p:blipFill>
        <p:spPr>
          <a:xfrm rot="-1669271">
            <a:off x="-13346" y="551095"/>
            <a:ext cx="2493427" cy="586610"/>
          </a:xfrm>
          <a:prstGeom prst="rect">
            <a:avLst/>
          </a:prstGeom>
          <a:noFill/>
          <a:ln>
            <a:noFill/>
          </a:ln>
        </p:spPr>
      </p:pic>
      <p:pic>
        <p:nvPicPr>
          <p:cNvPr id="16" name="Google Shape;16;p1"/>
          <p:cNvPicPr preferRelativeResize="0"/>
          <p:nvPr/>
        </p:nvPicPr>
        <p:blipFill rotWithShape="1">
          <a:blip r:embed="rId9">
            <a:alphaModFix amt="7000"/>
          </a:blip>
          <a:srcRect/>
          <a:stretch/>
        </p:blipFill>
        <p:spPr>
          <a:xfrm rot="-1669271">
            <a:off x="3357150" y="4005794"/>
            <a:ext cx="2493427" cy="58661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CI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mongodb.com" TargetMode="External"/><Relationship Id="rId7" Type="http://schemas.openxmlformats.org/officeDocument/2006/relationships/hyperlink" Target="https://account.mongodb.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marketplace.visualstudio.com/items?itemName=mongodb.mongodb-vscode" TargetMode="External"/><Relationship Id="rId5" Type="http://schemas.openxmlformats.org/officeDocument/2006/relationships/hyperlink" Target="https://www.mongodb.com/try/download/compass" TargetMode="External"/><Relationship Id="rId4" Type="http://schemas.openxmlformats.org/officeDocument/2006/relationships/hyperlink" Target="https://www.mongodb.com/try/download/communi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8"/>
          <p:cNvSpPr txBox="1"/>
          <p:nvPr/>
        </p:nvSpPr>
        <p:spPr>
          <a:xfrm>
            <a:off x="946200" y="2094600"/>
            <a:ext cx="80766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000" b="1"/>
              <a:t>Non-Relational Databases</a:t>
            </a:r>
            <a:endParaRPr sz="5000" b="1"/>
          </a:p>
        </p:txBody>
      </p:sp>
      <p:pic>
        <p:nvPicPr>
          <p:cNvPr id="53" name="Google Shape;53;p8"/>
          <p:cNvPicPr preferRelativeResize="0"/>
          <p:nvPr/>
        </p:nvPicPr>
        <p:blipFill>
          <a:blip r:embed="rId3">
            <a:alphaModFix/>
          </a:blip>
          <a:stretch>
            <a:fillRect/>
          </a:stretch>
        </p:blipFill>
        <p:spPr>
          <a:xfrm>
            <a:off x="2136138" y="174775"/>
            <a:ext cx="4871723" cy="1919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C1EE6AFF-8594-BEBB-B062-3E930842B0B4}"/>
            </a:ext>
          </a:extLst>
        </p:cNvPr>
        <p:cNvGrpSpPr/>
        <p:nvPr/>
      </p:nvGrpSpPr>
      <p:grpSpPr>
        <a:xfrm>
          <a:off x="0" y="0"/>
          <a:ext cx="0" cy="0"/>
          <a:chOff x="0" y="0"/>
          <a:chExt cx="0" cy="0"/>
        </a:xfrm>
      </p:grpSpPr>
      <p:sp>
        <p:nvSpPr>
          <p:cNvPr id="89" name="Google Shape;89;p14">
            <a:extLst>
              <a:ext uri="{FF2B5EF4-FFF2-40B4-BE49-F238E27FC236}">
                <a16:creationId xmlns:a16="http://schemas.microsoft.com/office/drawing/2014/main" id="{36A4292B-ABCD-E760-A0D6-9A13AE4A58EA}"/>
              </a:ext>
            </a:extLst>
          </p:cNvPr>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t>Mongoose</a:t>
            </a:r>
            <a:endParaRPr sz="2800" b="1" dirty="0"/>
          </a:p>
          <a:p>
            <a:pPr marL="0" lvl="0" indent="0" algn="l" rtl="0">
              <a:spcBef>
                <a:spcPts val="0"/>
              </a:spcBef>
              <a:spcAft>
                <a:spcPts val="0"/>
              </a:spcAft>
              <a:buNone/>
            </a:pPr>
            <a:endParaRPr sz="4000" b="1" dirty="0"/>
          </a:p>
        </p:txBody>
      </p:sp>
      <p:sp>
        <p:nvSpPr>
          <p:cNvPr id="9" name="Metin kutusu 8">
            <a:extLst>
              <a:ext uri="{FF2B5EF4-FFF2-40B4-BE49-F238E27FC236}">
                <a16:creationId xmlns:a16="http://schemas.microsoft.com/office/drawing/2014/main" id="{0DD1F81A-BE0C-DB27-169F-E2C17A8182EE}"/>
              </a:ext>
            </a:extLst>
          </p:cNvPr>
          <p:cNvSpPr txBox="1"/>
          <p:nvPr/>
        </p:nvSpPr>
        <p:spPr>
          <a:xfrm>
            <a:off x="952500" y="1268270"/>
            <a:ext cx="7429499" cy="738664"/>
          </a:xfrm>
          <a:prstGeom prst="rect">
            <a:avLst/>
          </a:prstGeom>
          <a:noFill/>
        </p:spPr>
        <p:txBody>
          <a:bodyPr wrap="square">
            <a:spAutoFit/>
          </a:bodyPr>
          <a:lstStyle/>
          <a:p>
            <a:r>
              <a:rPr lang="en-US" dirty="0"/>
              <a:t>The first time you call require(‘mongoose’), it is creating an instance of the Mongoose class and returning it. On subsequent calls, it will return the same instance that was created and returned to you the first time because of how module import/export works in ES6.</a:t>
            </a:r>
          </a:p>
        </p:txBody>
      </p:sp>
      <p:sp>
        <p:nvSpPr>
          <p:cNvPr id="11" name="Rectangle 6">
            <a:extLst>
              <a:ext uri="{FF2B5EF4-FFF2-40B4-BE49-F238E27FC236}">
                <a16:creationId xmlns:a16="http://schemas.microsoft.com/office/drawing/2014/main" id="{19B27D4D-9B67-45A0-8E11-F3CBCE02A872}"/>
              </a:ext>
            </a:extLst>
          </p:cNvPr>
          <p:cNvSpPr>
            <a:spLocks noChangeArrowheads="1"/>
          </p:cNvSpPr>
          <p:nvPr/>
        </p:nvSpPr>
        <p:spPr bwMode="auto">
          <a:xfrm>
            <a:off x="1101437" y="952056"/>
            <a:ext cx="252152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77AA"/>
                </a:solidFill>
                <a:latin typeface="+mn-lt"/>
              </a:rPr>
              <a:t>const</a:t>
            </a:r>
            <a:r>
              <a:rPr kumimoji="0" lang="en-US" altLang="en-US" sz="1000" b="0" i="0" u="none" strike="noStrike" cap="none" normalizeH="0" baseline="0" dirty="0">
                <a:ln>
                  <a:noFill/>
                </a:ln>
                <a:solidFill>
                  <a:srgbClr val="000000"/>
                </a:solidFill>
                <a:effectLst/>
                <a:latin typeface="+mn-lt"/>
              </a:rPr>
              <a:t> mongoose </a:t>
            </a:r>
            <a:r>
              <a:rPr kumimoji="0" lang="en-US" altLang="en-US" sz="1000" b="0" i="0" u="none" strike="noStrike" cap="none" normalizeH="0" baseline="0" dirty="0">
                <a:ln>
                  <a:noFill/>
                </a:ln>
                <a:solidFill>
                  <a:srgbClr val="9A6E3A"/>
                </a:solidFill>
                <a:effectLst/>
                <a:latin typeface="+mn-lt"/>
              </a:rPr>
              <a:t>=</a:t>
            </a:r>
            <a:r>
              <a:rPr kumimoji="0" lang="en-US" altLang="en-US" sz="1000" b="0" i="0" u="none" strike="noStrike" cap="none" normalizeH="0" baseline="0" dirty="0">
                <a:ln>
                  <a:noFill/>
                </a:ln>
                <a:solidFill>
                  <a:srgbClr val="000000"/>
                </a:solidFill>
                <a:effectLst/>
                <a:latin typeface="+mn-lt"/>
              </a:rPr>
              <a:t> </a:t>
            </a:r>
            <a:r>
              <a:rPr kumimoji="0" lang="en-US" altLang="en-US" sz="1000" b="0" i="0" u="none" strike="noStrike" cap="none" normalizeH="0" baseline="0" dirty="0">
                <a:ln>
                  <a:noFill/>
                </a:ln>
                <a:solidFill>
                  <a:srgbClr val="DD4A68"/>
                </a:solidFill>
                <a:effectLst/>
                <a:latin typeface="+mn-lt"/>
              </a:rPr>
              <a:t>require</a:t>
            </a:r>
            <a:r>
              <a:rPr kumimoji="0" lang="en-US" altLang="en-US" sz="1000" b="0" i="0" u="none" strike="noStrike" cap="none" normalizeH="0" baseline="0" dirty="0">
                <a:ln>
                  <a:noFill/>
                </a:ln>
                <a:solidFill>
                  <a:srgbClr val="999999"/>
                </a:solidFill>
                <a:effectLst/>
                <a:latin typeface="+mn-lt"/>
              </a:rPr>
              <a:t>(</a:t>
            </a:r>
            <a:r>
              <a:rPr kumimoji="0" lang="en-US" altLang="en-US" sz="1000" b="0" i="0" u="none" strike="noStrike" cap="none" normalizeH="0" baseline="0" dirty="0">
                <a:ln>
                  <a:noFill/>
                </a:ln>
                <a:solidFill>
                  <a:srgbClr val="669900"/>
                </a:solidFill>
                <a:effectLst/>
                <a:latin typeface="+mn-lt"/>
              </a:rPr>
              <a:t>'mongoose'</a:t>
            </a:r>
            <a:r>
              <a:rPr kumimoji="0" lang="en-US" altLang="en-US" sz="1000" b="0" i="0" u="none" strike="noStrike" cap="none" normalizeH="0" baseline="0" dirty="0">
                <a:ln>
                  <a:noFill/>
                </a:ln>
                <a:solidFill>
                  <a:srgbClr val="999999"/>
                </a:solidFill>
                <a:effectLst/>
                <a:latin typeface="+mn-lt"/>
              </a:rPr>
              <a:t>);</a:t>
            </a:r>
            <a:r>
              <a:rPr kumimoji="0" lang="en-US" altLang="en-US" sz="600" b="0" i="0" u="none" strike="noStrike" cap="none" normalizeH="0" baseline="0" dirty="0">
                <a:ln>
                  <a:noFill/>
                </a:ln>
                <a:solidFill>
                  <a:schemeClr val="tx1"/>
                </a:solidFill>
                <a:effectLst/>
                <a:latin typeface="+mn-lt"/>
              </a:rPr>
              <a:t> </a:t>
            </a:r>
            <a:endParaRPr kumimoji="0" lang="en-US" altLang="en-US" sz="1800" b="0" i="0" u="none" strike="noStrike" cap="none" normalizeH="0" baseline="0" dirty="0">
              <a:ln>
                <a:noFill/>
              </a:ln>
              <a:solidFill>
                <a:schemeClr val="tx1"/>
              </a:solidFill>
              <a:effectLst/>
              <a:latin typeface="+mn-lt"/>
            </a:endParaRPr>
          </a:p>
        </p:txBody>
      </p:sp>
      <p:pic>
        <p:nvPicPr>
          <p:cNvPr id="2056" name="Picture 8" descr="Image">
            <a:extLst>
              <a:ext uri="{FF2B5EF4-FFF2-40B4-BE49-F238E27FC236}">
                <a16:creationId xmlns:a16="http://schemas.microsoft.com/office/drawing/2014/main" id="{0ECBBE95-19F7-D3C3-FF63-C764AC0D3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9" y="2348344"/>
            <a:ext cx="4301837" cy="1914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01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D33340CE-4A3E-ADA9-B5C4-204492844308}"/>
            </a:ext>
          </a:extLst>
        </p:cNvPr>
        <p:cNvGrpSpPr/>
        <p:nvPr/>
      </p:nvGrpSpPr>
      <p:grpSpPr>
        <a:xfrm>
          <a:off x="0" y="0"/>
          <a:ext cx="0" cy="0"/>
          <a:chOff x="0" y="0"/>
          <a:chExt cx="0" cy="0"/>
        </a:xfrm>
      </p:grpSpPr>
      <p:sp>
        <p:nvSpPr>
          <p:cNvPr id="89" name="Google Shape;89;p14">
            <a:extLst>
              <a:ext uri="{FF2B5EF4-FFF2-40B4-BE49-F238E27FC236}">
                <a16:creationId xmlns:a16="http://schemas.microsoft.com/office/drawing/2014/main" id="{D6CD57FC-0B3E-4DC5-1C82-E9C1C4423D98}"/>
              </a:ext>
            </a:extLst>
          </p:cNvPr>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t>Scheme</a:t>
            </a:r>
            <a:endParaRPr sz="2800" b="1" dirty="0"/>
          </a:p>
          <a:p>
            <a:pPr marL="0" lvl="0" indent="0" algn="l" rtl="0">
              <a:spcBef>
                <a:spcPts val="0"/>
              </a:spcBef>
              <a:spcAft>
                <a:spcPts val="0"/>
              </a:spcAft>
              <a:buNone/>
            </a:pPr>
            <a:endParaRPr sz="4000" b="1" dirty="0"/>
          </a:p>
        </p:txBody>
      </p:sp>
      <p:sp>
        <p:nvSpPr>
          <p:cNvPr id="5" name="Metin kutusu 4">
            <a:extLst>
              <a:ext uri="{FF2B5EF4-FFF2-40B4-BE49-F238E27FC236}">
                <a16:creationId xmlns:a16="http://schemas.microsoft.com/office/drawing/2014/main" id="{27444610-F48F-0455-3D66-4BE5D22DB533}"/>
              </a:ext>
            </a:extLst>
          </p:cNvPr>
          <p:cNvSpPr txBox="1"/>
          <p:nvPr/>
        </p:nvSpPr>
        <p:spPr>
          <a:xfrm>
            <a:off x="900545" y="588322"/>
            <a:ext cx="7412182" cy="2031325"/>
          </a:xfrm>
          <a:prstGeom prst="rect">
            <a:avLst/>
          </a:prstGeom>
          <a:noFill/>
        </p:spPr>
        <p:txBody>
          <a:bodyPr wrap="square">
            <a:spAutoFit/>
          </a:bodyPr>
          <a:lstStyle/>
          <a:p>
            <a:pPr algn="ctr"/>
            <a:r>
              <a:rPr lang="en-US" b="1" dirty="0" err="1"/>
              <a:t>Şema</a:t>
            </a:r>
            <a:r>
              <a:rPr lang="en-US" b="1" dirty="0"/>
              <a:t> (Scheme)</a:t>
            </a:r>
          </a:p>
          <a:p>
            <a:r>
              <a:rPr lang="en-US" b="1" dirty="0" err="1"/>
              <a:t>Tanımı</a:t>
            </a:r>
            <a:r>
              <a:rPr lang="en-US" b="1" dirty="0"/>
              <a:t>:</a:t>
            </a:r>
            <a:r>
              <a:rPr lang="en-US" dirty="0"/>
              <a:t> </a:t>
            </a:r>
            <a:r>
              <a:rPr lang="en-US" dirty="0" err="1"/>
              <a:t>Şema</a:t>
            </a:r>
            <a:r>
              <a:rPr lang="en-US" dirty="0"/>
              <a:t>, </a:t>
            </a:r>
            <a:r>
              <a:rPr lang="en-US" dirty="0" err="1"/>
              <a:t>bir</a:t>
            </a:r>
            <a:r>
              <a:rPr lang="en-US" dirty="0"/>
              <a:t> MongoDB </a:t>
            </a:r>
            <a:r>
              <a:rPr lang="en-US" dirty="0" err="1"/>
              <a:t>koleksiyonundaki</a:t>
            </a:r>
            <a:r>
              <a:rPr lang="en-US" dirty="0"/>
              <a:t> </a:t>
            </a:r>
            <a:r>
              <a:rPr lang="en-US" dirty="0" err="1"/>
              <a:t>belgelerin</a:t>
            </a:r>
            <a:r>
              <a:rPr lang="en-US" dirty="0"/>
              <a:t> </a:t>
            </a:r>
            <a:r>
              <a:rPr lang="en-US" dirty="0" err="1"/>
              <a:t>yapısını</a:t>
            </a:r>
            <a:r>
              <a:rPr lang="en-US" dirty="0"/>
              <a:t> (</a:t>
            </a:r>
            <a:r>
              <a:rPr lang="en-US" dirty="0" err="1"/>
              <a:t>alan</a:t>
            </a:r>
            <a:r>
              <a:rPr lang="en-US" dirty="0"/>
              <a:t> </a:t>
            </a:r>
            <a:r>
              <a:rPr lang="en-US" dirty="0" err="1"/>
              <a:t>adları</a:t>
            </a:r>
            <a:r>
              <a:rPr lang="en-US" dirty="0"/>
              <a:t>, </a:t>
            </a:r>
            <a:r>
              <a:rPr lang="en-US" dirty="0" err="1"/>
              <a:t>veri</a:t>
            </a:r>
            <a:r>
              <a:rPr lang="en-US" dirty="0"/>
              <a:t> </a:t>
            </a:r>
            <a:r>
              <a:rPr lang="en-US" dirty="0" err="1"/>
              <a:t>türleri</a:t>
            </a:r>
            <a:r>
              <a:rPr lang="en-US" dirty="0"/>
              <a:t>, </a:t>
            </a:r>
            <a:r>
              <a:rPr lang="en-US" dirty="0" err="1"/>
              <a:t>doğrulama</a:t>
            </a:r>
            <a:r>
              <a:rPr lang="en-US" dirty="0"/>
              <a:t> </a:t>
            </a:r>
            <a:r>
              <a:rPr lang="en-US" dirty="0" err="1"/>
              <a:t>kuralları</a:t>
            </a:r>
            <a:r>
              <a:rPr lang="en-US" dirty="0"/>
              <a:t>) </a:t>
            </a:r>
            <a:r>
              <a:rPr lang="en-US" dirty="0" err="1"/>
              <a:t>tanımlayan</a:t>
            </a:r>
            <a:r>
              <a:rPr lang="en-US" dirty="0"/>
              <a:t> </a:t>
            </a:r>
            <a:r>
              <a:rPr lang="en-US" dirty="0" err="1"/>
              <a:t>bir</a:t>
            </a:r>
            <a:r>
              <a:rPr lang="en-US" dirty="0"/>
              <a:t> </a:t>
            </a:r>
            <a:r>
              <a:rPr lang="en-US" dirty="0" err="1"/>
              <a:t>şablondur</a:t>
            </a:r>
            <a:r>
              <a:rPr lang="en-US" dirty="0"/>
              <a:t>.</a:t>
            </a:r>
          </a:p>
          <a:p>
            <a:r>
              <a:rPr lang="en-US" b="1" dirty="0" err="1"/>
              <a:t>Görevi</a:t>
            </a:r>
            <a:r>
              <a:rPr lang="en-US" b="1" dirty="0"/>
              <a:t>:</a:t>
            </a:r>
            <a:r>
              <a:rPr lang="en-US" dirty="0"/>
              <a:t> </a:t>
            </a:r>
            <a:r>
              <a:rPr lang="en-US" dirty="0" err="1"/>
              <a:t>Belgelerin</a:t>
            </a:r>
            <a:r>
              <a:rPr lang="en-US" dirty="0"/>
              <a:t> </a:t>
            </a:r>
            <a:r>
              <a:rPr lang="en-US" dirty="0" err="1"/>
              <a:t>şeklinin</a:t>
            </a:r>
            <a:r>
              <a:rPr lang="en-US" dirty="0"/>
              <a:t> </a:t>
            </a:r>
            <a:r>
              <a:rPr lang="en-US" dirty="0" err="1"/>
              <a:t>nasıl</a:t>
            </a:r>
            <a:r>
              <a:rPr lang="en-US" dirty="0"/>
              <a:t> </a:t>
            </a:r>
            <a:r>
              <a:rPr lang="en-US" dirty="0" err="1"/>
              <a:t>olması</a:t>
            </a:r>
            <a:r>
              <a:rPr lang="en-US" dirty="0"/>
              <a:t> </a:t>
            </a:r>
            <a:r>
              <a:rPr lang="en-US" dirty="0" err="1"/>
              <a:t>gerektiğini</a:t>
            </a:r>
            <a:r>
              <a:rPr lang="en-US" dirty="0"/>
              <a:t> </a:t>
            </a:r>
            <a:r>
              <a:rPr lang="en-US" dirty="0" err="1"/>
              <a:t>belirtir</a:t>
            </a:r>
            <a:r>
              <a:rPr lang="en-US" dirty="0"/>
              <a:t> </a:t>
            </a:r>
            <a:r>
              <a:rPr lang="en-US" dirty="0" err="1"/>
              <a:t>ve</a:t>
            </a:r>
            <a:r>
              <a:rPr lang="en-US" dirty="0"/>
              <a:t> </a:t>
            </a:r>
            <a:r>
              <a:rPr lang="en-US" dirty="0" err="1"/>
              <a:t>veri</a:t>
            </a:r>
            <a:r>
              <a:rPr lang="en-US" dirty="0"/>
              <a:t> </a:t>
            </a:r>
            <a:r>
              <a:rPr lang="en-US" dirty="0" err="1"/>
              <a:t>doğrulama</a:t>
            </a:r>
            <a:r>
              <a:rPr lang="en-US" dirty="0"/>
              <a:t> (validation) </a:t>
            </a:r>
            <a:r>
              <a:rPr lang="en-US" dirty="0" err="1"/>
              <a:t>kurallarını</a:t>
            </a:r>
            <a:r>
              <a:rPr lang="en-US" dirty="0"/>
              <a:t> </a:t>
            </a:r>
            <a:r>
              <a:rPr lang="en-US" dirty="0" err="1"/>
              <a:t>sağlar</a:t>
            </a:r>
            <a:r>
              <a:rPr lang="en-US" dirty="0"/>
              <a:t>.</a:t>
            </a:r>
          </a:p>
          <a:p>
            <a:r>
              <a:rPr lang="en-US" dirty="0" err="1"/>
              <a:t>Bağımsızdır</a:t>
            </a:r>
            <a:r>
              <a:rPr lang="en-US" dirty="0"/>
              <a:t>: </a:t>
            </a:r>
            <a:r>
              <a:rPr lang="en-US" dirty="0" err="1"/>
              <a:t>Şema</a:t>
            </a:r>
            <a:r>
              <a:rPr lang="en-US" dirty="0"/>
              <a:t>, </a:t>
            </a:r>
            <a:r>
              <a:rPr lang="en-US" dirty="0" err="1"/>
              <a:t>tek</a:t>
            </a:r>
            <a:r>
              <a:rPr lang="en-US" dirty="0"/>
              <a:t> </a:t>
            </a:r>
            <a:r>
              <a:rPr lang="en-US" dirty="0" err="1"/>
              <a:t>başına</a:t>
            </a:r>
            <a:r>
              <a:rPr lang="en-US" dirty="0"/>
              <a:t> </a:t>
            </a:r>
            <a:r>
              <a:rPr lang="en-US" dirty="0" err="1"/>
              <a:t>bir</a:t>
            </a:r>
            <a:r>
              <a:rPr lang="en-US" dirty="0"/>
              <a:t> </a:t>
            </a:r>
            <a:r>
              <a:rPr lang="en-US" dirty="0" err="1"/>
              <a:t>koleksiyona</a:t>
            </a:r>
            <a:r>
              <a:rPr lang="en-US" dirty="0"/>
              <a:t> </a:t>
            </a:r>
            <a:r>
              <a:rPr lang="en-US" dirty="0" err="1"/>
              <a:t>erişim</a:t>
            </a:r>
            <a:r>
              <a:rPr lang="en-US" dirty="0"/>
              <a:t> </a:t>
            </a:r>
            <a:r>
              <a:rPr lang="en-US" dirty="0" err="1"/>
              <a:t>veya</a:t>
            </a:r>
            <a:r>
              <a:rPr lang="en-US" dirty="0"/>
              <a:t> </a:t>
            </a:r>
            <a:r>
              <a:rPr lang="en-US" dirty="0" err="1"/>
              <a:t>sorgulama</a:t>
            </a:r>
            <a:r>
              <a:rPr lang="en-US" dirty="0"/>
              <a:t> </a:t>
            </a:r>
            <a:r>
              <a:rPr lang="en-US" dirty="0" err="1"/>
              <a:t>yapamaz</a:t>
            </a:r>
            <a:r>
              <a:rPr lang="en-US" dirty="0"/>
              <a:t>.</a:t>
            </a:r>
          </a:p>
          <a:p>
            <a:r>
              <a:rPr lang="en-US" dirty="0">
                <a:solidFill>
                  <a:schemeClr val="accent2"/>
                </a:solidFill>
              </a:rPr>
              <a:t>const </a:t>
            </a:r>
            <a:r>
              <a:rPr lang="en-US" dirty="0" err="1">
                <a:solidFill>
                  <a:schemeClr val="accent2"/>
                </a:solidFill>
              </a:rPr>
              <a:t>emailSchema</a:t>
            </a:r>
            <a:r>
              <a:rPr lang="en-US" dirty="0">
                <a:solidFill>
                  <a:schemeClr val="accent2"/>
                </a:solidFill>
              </a:rPr>
              <a:t> = new </a:t>
            </a:r>
            <a:r>
              <a:rPr lang="en-US" dirty="0" err="1">
                <a:solidFill>
                  <a:schemeClr val="accent2"/>
                </a:solidFill>
              </a:rPr>
              <a:t>mongoose.Schema</a:t>
            </a:r>
            <a:r>
              <a:rPr lang="en-US" dirty="0">
                <a:solidFill>
                  <a:schemeClr val="accent2"/>
                </a:solidFill>
              </a:rPr>
              <a:t>({</a:t>
            </a:r>
          </a:p>
          <a:p>
            <a:r>
              <a:rPr lang="en-US" dirty="0">
                <a:solidFill>
                  <a:schemeClr val="accent2"/>
                </a:solidFill>
              </a:rPr>
              <a:t>  email: String</a:t>
            </a:r>
          </a:p>
          <a:p>
            <a:r>
              <a:rPr lang="en-US" dirty="0">
                <a:solidFill>
                  <a:schemeClr val="accent2"/>
                </a:solidFill>
              </a:rPr>
              <a:t>});</a:t>
            </a:r>
          </a:p>
        </p:txBody>
      </p:sp>
      <p:sp>
        <p:nvSpPr>
          <p:cNvPr id="8" name="Metin kutusu 7">
            <a:extLst>
              <a:ext uri="{FF2B5EF4-FFF2-40B4-BE49-F238E27FC236}">
                <a16:creationId xmlns:a16="http://schemas.microsoft.com/office/drawing/2014/main" id="{AA26E180-9326-AC99-82C1-152281E4ABA4}"/>
              </a:ext>
            </a:extLst>
          </p:cNvPr>
          <p:cNvSpPr txBox="1"/>
          <p:nvPr/>
        </p:nvSpPr>
        <p:spPr>
          <a:xfrm>
            <a:off x="831273" y="2619647"/>
            <a:ext cx="7412182" cy="2246769"/>
          </a:xfrm>
          <a:prstGeom prst="rect">
            <a:avLst/>
          </a:prstGeom>
          <a:noFill/>
        </p:spPr>
        <p:txBody>
          <a:bodyPr wrap="square">
            <a:spAutoFit/>
          </a:bodyPr>
          <a:lstStyle/>
          <a:p>
            <a:pPr algn="l" fontAlgn="base"/>
            <a:r>
              <a:rPr lang="en-US" b="0" i="0" dirty="0">
                <a:solidFill>
                  <a:srgbClr val="0A0A23"/>
                </a:solidFill>
                <a:effectLst/>
                <a:latin typeface="+mn-lt"/>
              </a:rPr>
              <a:t>The following </a:t>
            </a:r>
            <a:r>
              <a:rPr lang="en-US" b="1" i="0" dirty="0">
                <a:solidFill>
                  <a:srgbClr val="0A0A23"/>
                </a:solidFill>
                <a:effectLst/>
                <a:latin typeface="+mn-lt"/>
              </a:rPr>
              <a:t>Schema Types </a:t>
            </a:r>
            <a:r>
              <a:rPr lang="en-US" b="0" i="0" dirty="0">
                <a:solidFill>
                  <a:srgbClr val="0A0A23"/>
                </a:solidFill>
                <a:effectLst/>
                <a:latin typeface="+mn-lt"/>
              </a:rPr>
              <a:t>are permitted:</a:t>
            </a:r>
          </a:p>
          <a:p>
            <a:pPr algn="l" fontAlgn="base">
              <a:buFont typeface="Arial" panose="020B0604020202020204" pitchFamily="34" charset="0"/>
              <a:buChar char="•"/>
            </a:pPr>
            <a:r>
              <a:rPr lang="en-US" b="0" i="0" dirty="0">
                <a:solidFill>
                  <a:srgbClr val="0A0A23"/>
                </a:solidFill>
                <a:effectLst/>
                <a:latin typeface="+mn-lt"/>
              </a:rPr>
              <a:t>Array</a:t>
            </a:r>
          </a:p>
          <a:p>
            <a:pPr algn="l" fontAlgn="base">
              <a:buFont typeface="Arial" panose="020B0604020202020204" pitchFamily="34" charset="0"/>
              <a:buChar char="•"/>
            </a:pPr>
            <a:r>
              <a:rPr lang="en-US" b="0" i="0" dirty="0">
                <a:solidFill>
                  <a:schemeClr val="accent2"/>
                </a:solidFill>
                <a:effectLst/>
                <a:latin typeface="+mn-lt"/>
              </a:rPr>
              <a:t>Boolean</a:t>
            </a:r>
          </a:p>
          <a:p>
            <a:pPr algn="l" fontAlgn="base">
              <a:buFont typeface="Arial" panose="020B0604020202020204" pitchFamily="34" charset="0"/>
              <a:buChar char="•"/>
            </a:pPr>
            <a:r>
              <a:rPr lang="en-US" b="0" i="0" dirty="0">
                <a:solidFill>
                  <a:srgbClr val="0A0A23"/>
                </a:solidFill>
                <a:effectLst/>
                <a:latin typeface="+mn-lt"/>
              </a:rPr>
              <a:t>Buffer</a:t>
            </a:r>
          </a:p>
          <a:p>
            <a:pPr algn="l" fontAlgn="base">
              <a:buFont typeface="Arial" panose="020B0604020202020204" pitchFamily="34" charset="0"/>
              <a:buChar char="•"/>
            </a:pPr>
            <a:r>
              <a:rPr lang="en-US" b="0" i="0" dirty="0">
                <a:solidFill>
                  <a:schemeClr val="accent2"/>
                </a:solidFill>
                <a:effectLst/>
                <a:latin typeface="+mn-lt"/>
              </a:rPr>
              <a:t>Date</a:t>
            </a:r>
          </a:p>
          <a:p>
            <a:pPr algn="l" fontAlgn="base">
              <a:buFont typeface="Arial" panose="020B0604020202020204" pitchFamily="34" charset="0"/>
              <a:buChar char="•"/>
            </a:pPr>
            <a:r>
              <a:rPr lang="en-US" b="0" i="0" dirty="0">
                <a:solidFill>
                  <a:srgbClr val="0A0A23"/>
                </a:solidFill>
                <a:effectLst/>
                <a:latin typeface="+mn-lt"/>
              </a:rPr>
              <a:t>Mixed (A generic / flexible data type)</a:t>
            </a:r>
          </a:p>
          <a:p>
            <a:pPr algn="l" fontAlgn="base">
              <a:buFont typeface="Arial" panose="020B0604020202020204" pitchFamily="34" charset="0"/>
              <a:buChar char="•"/>
            </a:pPr>
            <a:r>
              <a:rPr lang="en-US" b="0" i="0" dirty="0">
                <a:solidFill>
                  <a:schemeClr val="accent2"/>
                </a:solidFill>
                <a:effectLst/>
                <a:latin typeface="+mn-lt"/>
              </a:rPr>
              <a:t>Number</a:t>
            </a:r>
          </a:p>
          <a:p>
            <a:pPr algn="l" fontAlgn="base">
              <a:buFont typeface="Arial" panose="020B0604020202020204" pitchFamily="34" charset="0"/>
              <a:buChar char="•"/>
            </a:pPr>
            <a:r>
              <a:rPr lang="en-US" b="0" i="0" dirty="0" err="1">
                <a:solidFill>
                  <a:srgbClr val="0A0A23"/>
                </a:solidFill>
                <a:effectLst/>
                <a:latin typeface="+mn-lt"/>
              </a:rPr>
              <a:t>ObjectId</a:t>
            </a:r>
            <a:endParaRPr lang="en-US" b="0" i="0" dirty="0">
              <a:solidFill>
                <a:srgbClr val="0A0A23"/>
              </a:solidFill>
              <a:effectLst/>
              <a:latin typeface="+mn-lt"/>
            </a:endParaRPr>
          </a:p>
          <a:p>
            <a:pPr algn="l" fontAlgn="base">
              <a:buFont typeface="Arial" panose="020B0604020202020204" pitchFamily="34" charset="0"/>
              <a:buChar char="•"/>
            </a:pPr>
            <a:r>
              <a:rPr lang="en-US" b="0" i="0" dirty="0">
                <a:solidFill>
                  <a:schemeClr val="accent2"/>
                </a:solidFill>
                <a:effectLst/>
                <a:latin typeface="+mn-lt"/>
              </a:rPr>
              <a:t>String</a:t>
            </a:r>
          </a:p>
          <a:p>
            <a:pPr algn="ctr"/>
            <a:endParaRPr lang="en-US" dirty="0"/>
          </a:p>
        </p:txBody>
      </p:sp>
    </p:spTree>
    <p:extLst>
      <p:ext uri="{BB962C8B-B14F-4D97-AF65-F5344CB8AC3E}">
        <p14:creationId xmlns:p14="http://schemas.microsoft.com/office/powerpoint/2010/main" val="242595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F742A14A-9920-41D0-4624-02B08FCABFDF}"/>
            </a:ext>
          </a:extLst>
        </p:cNvPr>
        <p:cNvGrpSpPr/>
        <p:nvPr/>
      </p:nvGrpSpPr>
      <p:grpSpPr>
        <a:xfrm>
          <a:off x="0" y="0"/>
          <a:ext cx="0" cy="0"/>
          <a:chOff x="0" y="0"/>
          <a:chExt cx="0" cy="0"/>
        </a:xfrm>
      </p:grpSpPr>
      <p:sp>
        <p:nvSpPr>
          <p:cNvPr id="89" name="Google Shape;89;p14">
            <a:extLst>
              <a:ext uri="{FF2B5EF4-FFF2-40B4-BE49-F238E27FC236}">
                <a16:creationId xmlns:a16="http://schemas.microsoft.com/office/drawing/2014/main" id="{4FB8C514-A661-DA8F-3001-DE314E5DF10E}"/>
              </a:ext>
            </a:extLst>
          </p:cNvPr>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fontAlgn="base"/>
            <a:r>
              <a:rPr lang="en-US" sz="2800" b="1" dirty="0" err="1"/>
              <a:t>ObjectId</a:t>
            </a:r>
            <a:endParaRPr lang="en-US" sz="2800" b="1" dirty="0"/>
          </a:p>
        </p:txBody>
      </p:sp>
      <p:sp>
        <p:nvSpPr>
          <p:cNvPr id="5" name="Metin kutusu 4">
            <a:extLst>
              <a:ext uri="{FF2B5EF4-FFF2-40B4-BE49-F238E27FC236}">
                <a16:creationId xmlns:a16="http://schemas.microsoft.com/office/drawing/2014/main" id="{0EAFF811-BCF4-17E6-FDB2-406659F1894D}"/>
              </a:ext>
            </a:extLst>
          </p:cNvPr>
          <p:cNvSpPr txBox="1"/>
          <p:nvPr/>
        </p:nvSpPr>
        <p:spPr>
          <a:xfrm>
            <a:off x="900545" y="588322"/>
            <a:ext cx="7412182" cy="4185761"/>
          </a:xfrm>
          <a:prstGeom prst="rect">
            <a:avLst/>
          </a:prstGeom>
          <a:noFill/>
        </p:spPr>
        <p:txBody>
          <a:bodyPr wrap="square">
            <a:spAutoFit/>
          </a:bodyPr>
          <a:lstStyle/>
          <a:p>
            <a:pPr algn="l" fontAlgn="base"/>
            <a:r>
              <a:rPr lang="en-US" b="0" i="0" dirty="0" err="1">
                <a:solidFill>
                  <a:srgbClr val="0A0A23"/>
                </a:solidFill>
                <a:effectLst/>
                <a:latin typeface="+mn-lt"/>
              </a:rPr>
              <a:t>MongoDB'nin</a:t>
            </a:r>
            <a:r>
              <a:rPr lang="en-US" b="0" i="0" dirty="0">
                <a:solidFill>
                  <a:srgbClr val="0A0A23"/>
                </a:solidFill>
                <a:effectLst/>
                <a:latin typeface="+mn-lt"/>
              </a:rPr>
              <a:t> </a:t>
            </a:r>
            <a:r>
              <a:rPr lang="en-US" b="0" i="0" dirty="0" err="1">
                <a:solidFill>
                  <a:srgbClr val="0A0A23"/>
                </a:solidFill>
                <a:effectLst/>
                <a:latin typeface="+mn-lt"/>
              </a:rPr>
              <a:t>varsayılan</a:t>
            </a:r>
            <a:r>
              <a:rPr lang="en-US" b="0" i="0" dirty="0">
                <a:solidFill>
                  <a:srgbClr val="0A0A23"/>
                </a:solidFill>
                <a:effectLst/>
                <a:latin typeface="+mn-lt"/>
              </a:rPr>
              <a:t> </a:t>
            </a:r>
            <a:r>
              <a:rPr lang="en-US" b="0" i="0" dirty="0" err="1">
                <a:solidFill>
                  <a:srgbClr val="0A0A23"/>
                </a:solidFill>
                <a:effectLst/>
                <a:latin typeface="+mn-lt"/>
              </a:rPr>
              <a:t>olarak</a:t>
            </a:r>
            <a:r>
              <a:rPr lang="en-US" b="0" i="0" dirty="0">
                <a:solidFill>
                  <a:srgbClr val="0A0A23"/>
                </a:solidFill>
                <a:effectLst/>
                <a:latin typeface="+mn-lt"/>
              </a:rPr>
              <a:t> </a:t>
            </a:r>
            <a:r>
              <a:rPr lang="en-US" b="0" i="0" dirty="0" err="1">
                <a:solidFill>
                  <a:srgbClr val="0A0A23"/>
                </a:solidFill>
                <a:effectLst/>
                <a:latin typeface="+mn-lt"/>
              </a:rPr>
              <a:t>kullandığı</a:t>
            </a:r>
            <a:r>
              <a:rPr lang="en-US" b="0" i="0" dirty="0">
                <a:solidFill>
                  <a:srgbClr val="0A0A23"/>
                </a:solidFill>
                <a:effectLst/>
                <a:latin typeface="+mn-lt"/>
              </a:rPr>
              <a:t> </a:t>
            </a:r>
            <a:r>
              <a:rPr lang="en-US" b="0" i="0" dirty="0" err="1">
                <a:solidFill>
                  <a:srgbClr val="0A0A23"/>
                </a:solidFill>
                <a:effectLst/>
                <a:latin typeface="+mn-lt"/>
              </a:rPr>
              <a:t>ObjectId</a:t>
            </a:r>
            <a:r>
              <a:rPr lang="en-US" b="0" i="0" dirty="0">
                <a:solidFill>
                  <a:srgbClr val="0A0A23"/>
                </a:solidFill>
                <a:effectLst/>
                <a:latin typeface="+mn-lt"/>
              </a:rPr>
              <a:t> </a:t>
            </a:r>
            <a:r>
              <a:rPr lang="en-US" b="0" i="0" dirty="0" err="1">
                <a:solidFill>
                  <a:srgbClr val="0A0A23"/>
                </a:solidFill>
                <a:effectLst/>
                <a:latin typeface="+mn-lt"/>
              </a:rPr>
              <a:t>türü</a:t>
            </a:r>
            <a:r>
              <a:rPr lang="en-US" b="0" i="0" dirty="0">
                <a:solidFill>
                  <a:srgbClr val="0A0A23"/>
                </a:solidFill>
                <a:effectLst/>
                <a:latin typeface="+mn-lt"/>
              </a:rPr>
              <a:t>, hexadecimal (</a:t>
            </a:r>
            <a:r>
              <a:rPr lang="en-US" b="0" i="0" dirty="0" err="1">
                <a:solidFill>
                  <a:srgbClr val="0A0A23"/>
                </a:solidFill>
                <a:effectLst/>
                <a:latin typeface="+mn-lt"/>
              </a:rPr>
              <a:t>onaltılık</a:t>
            </a:r>
            <a:r>
              <a:rPr lang="en-US" b="0" i="0" dirty="0">
                <a:solidFill>
                  <a:srgbClr val="0A0A23"/>
                </a:solidFill>
                <a:effectLst/>
                <a:latin typeface="+mn-lt"/>
              </a:rPr>
              <a:t>) </a:t>
            </a:r>
            <a:r>
              <a:rPr lang="en-US" b="0" i="0" dirty="0" err="1">
                <a:solidFill>
                  <a:srgbClr val="0A0A23"/>
                </a:solidFill>
                <a:effectLst/>
                <a:latin typeface="+mn-lt"/>
              </a:rPr>
              <a:t>formatta</a:t>
            </a:r>
            <a:r>
              <a:rPr lang="en-US" b="0" i="0" dirty="0">
                <a:solidFill>
                  <a:srgbClr val="0A0A23"/>
                </a:solidFill>
                <a:effectLst/>
                <a:latin typeface="+mn-lt"/>
              </a:rPr>
              <a:t> </a:t>
            </a:r>
            <a:r>
              <a:rPr lang="en-US" b="0" i="0" dirty="0" err="1">
                <a:solidFill>
                  <a:srgbClr val="0A0A23"/>
                </a:solidFill>
                <a:effectLst/>
                <a:latin typeface="+mn-lt"/>
              </a:rPr>
              <a:t>bir</a:t>
            </a:r>
            <a:r>
              <a:rPr lang="en-US" b="0" i="0" dirty="0">
                <a:solidFill>
                  <a:srgbClr val="0A0A23"/>
                </a:solidFill>
                <a:effectLst/>
                <a:latin typeface="+mn-lt"/>
              </a:rPr>
              <a:t> </a:t>
            </a:r>
            <a:r>
              <a:rPr lang="en-US" b="0" i="0" dirty="0" err="1">
                <a:solidFill>
                  <a:srgbClr val="0A0A23"/>
                </a:solidFill>
                <a:effectLst/>
                <a:latin typeface="+mn-lt"/>
              </a:rPr>
              <a:t>diziyi</a:t>
            </a:r>
            <a:r>
              <a:rPr lang="en-US" b="0" i="0" dirty="0">
                <a:solidFill>
                  <a:srgbClr val="0A0A23"/>
                </a:solidFill>
                <a:effectLst/>
                <a:latin typeface="+mn-lt"/>
              </a:rPr>
              <a:t> </a:t>
            </a:r>
            <a:r>
              <a:rPr lang="en-US" b="0" i="0" dirty="0" err="1">
                <a:solidFill>
                  <a:srgbClr val="0A0A23"/>
                </a:solidFill>
                <a:effectLst/>
                <a:latin typeface="+mn-lt"/>
              </a:rPr>
              <a:t>temsil</a:t>
            </a:r>
            <a:r>
              <a:rPr lang="en-US" b="0" i="0" dirty="0">
                <a:solidFill>
                  <a:srgbClr val="0A0A23"/>
                </a:solidFill>
                <a:effectLst/>
                <a:latin typeface="+mn-lt"/>
              </a:rPr>
              <a:t> </a:t>
            </a:r>
            <a:r>
              <a:rPr lang="en-US" b="0" i="0" dirty="0" err="1">
                <a:solidFill>
                  <a:srgbClr val="0A0A23"/>
                </a:solidFill>
                <a:effectLst/>
                <a:latin typeface="+mn-lt"/>
              </a:rPr>
              <a:t>eder</a:t>
            </a:r>
            <a:r>
              <a:rPr lang="en-US" b="0" i="0" dirty="0">
                <a:solidFill>
                  <a:srgbClr val="0A0A23"/>
                </a:solidFill>
                <a:effectLst/>
                <a:latin typeface="+mn-lt"/>
              </a:rPr>
              <a:t>. </a:t>
            </a:r>
            <a:r>
              <a:rPr lang="en-US" b="0" i="0" dirty="0" err="1">
                <a:solidFill>
                  <a:srgbClr val="0A0A23"/>
                </a:solidFill>
                <a:effectLst/>
                <a:latin typeface="+mn-lt"/>
              </a:rPr>
              <a:t>Ancak</a:t>
            </a:r>
            <a:r>
              <a:rPr lang="en-US" b="0" i="0" dirty="0">
                <a:solidFill>
                  <a:srgbClr val="0A0A23"/>
                </a:solidFill>
                <a:effectLst/>
                <a:latin typeface="+mn-lt"/>
              </a:rPr>
              <a:t>, </a:t>
            </a:r>
            <a:r>
              <a:rPr lang="en-US" b="0" i="0" dirty="0" err="1">
                <a:solidFill>
                  <a:srgbClr val="0A0A23"/>
                </a:solidFill>
                <a:effectLst/>
                <a:latin typeface="+mn-lt"/>
              </a:rPr>
              <a:t>aslında</a:t>
            </a:r>
            <a:r>
              <a:rPr lang="en-US" b="0" i="0" dirty="0">
                <a:solidFill>
                  <a:srgbClr val="0A0A23"/>
                </a:solidFill>
                <a:effectLst/>
                <a:latin typeface="+mn-lt"/>
              </a:rPr>
              <a:t> </a:t>
            </a:r>
            <a:r>
              <a:rPr lang="en-US" b="0" i="0" dirty="0" err="1">
                <a:solidFill>
                  <a:srgbClr val="0A0A23"/>
                </a:solidFill>
                <a:effectLst/>
                <a:latin typeface="+mn-lt"/>
              </a:rPr>
              <a:t>bu</a:t>
            </a:r>
            <a:r>
              <a:rPr lang="en-US" b="0" i="0" dirty="0">
                <a:solidFill>
                  <a:srgbClr val="0A0A23"/>
                </a:solidFill>
                <a:effectLst/>
                <a:latin typeface="+mn-lt"/>
              </a:rPr>
              <a:t> </a:t>
            </a:r>
            <a:r>
              <a:rPr lang="en-US" b="0" i="0" dirty="0" err="1">
                <a:solidFill>
                  <a:srgbClr val="0A0A23"/>
                </a:solidFill>
                <a:effectLst/>
                <a:latin typeface="+mn-lt"/>
              </a:rPr>
              <a:t>değer</a:t>
            </a:r>
            <a:r>
              <a:rPr lang="en-US" b="0" i="0" dirty="0">
                <a:solidFill>
                  <a:srgbClr val="0A0A23"/>
                </a:solidFill>
                <a:effectLst/>
                <a:latin typeface="+mn-lt"/>
              </a:rPr>
              <a:t> </a:t>
            </a:r>
            <a:r>
              <a:rPr lang="en-US" b="0" i="0" dirty="0" err="1">
                <a:solidFill>
                  <a:srgbClr val="0A0A23"/>
                </a:solidFill>
                <a:effectLst/>
                <a:latin typeface="+mn-lt"/>
              </a:rPr>
              <a:t>bir</a:t>
            </a:r>
            <a:r>
              <a:rPr lang="en-US" b="0" i="0" dirty="0">
                <a:solidFill>
                  <a:srgbClr val="0A0A23"/>
                </a:solidFill>
                <a:effectLst/>
                <a:latin typeface="+mn-lt"/>
              </a:rPr>
              <a:t> 12 </a:t>
            </a:r>
            <a:r>
              <a:rPr lang="en-US" b="0" i="0" dirty="0" err="1">
                <a:solidFill>
                  <a:srgbClr val="0A0A23"/>
                </a:solidFill>
                <a:effectLst/>
                <a:latin typeface="+mn-lt"/>
              </a:rPr>
              <a:t>baytlık</a:t>
            </a:r>
            <a:r>
              <a:rPr lang="en-US" b="0" i="0" dirty="0">
                <a:solidFill>
                  <a:srgbClr val="0A0A23"/>
                </a:solidFill>
                <a:effectLst/>
                <a:latin typeface="+mn-lt"/>
              </a:rPr>
              <a:t> (12-byte) binary </a:t>
            </a:r>
            <a:r>
              <a:rPr lang="en-US" b="0" i="0" dirty="0" err="1">
                <a:solidFill>
                  <a:srgbClr val="0A0A23"/>
                </a:solidFill>
                <a:effectLst/>
                <a:latin typeface="+mn-lt"/>
              </a:rPr>
              <a:t>veridir</a:t>
            </a:r>
            <a:r>
              <a:rPr lang="en-US" b="0" i="0" dirty="0">
                <a:solidFill>
                  <a:srgbClr val="0A0A23"/>
                </a:solidFill>
                <a:effectLst/>
                <a:latin typeface="+mn-lt"/>
              </a:rPr>
              <a:t> </a:t>
            </a:r>
            <a:r>
              <a:rPr lang="en-US" b="0" i="0" dirty="0" err="1">
                <a:solidFill>
                  <a:srgbClr val="0A0A23"/>
                </a:solidFill>
                <a:effectLst/>
                <a:latin typeface="+mn-lt"/>
              </a:rPr>
              <a:t>ve</a:t>
            </a:r>
            <a:r>
              <a:rPr lang="en-US" b="0" i="0" dirty="0">
                <a:solidFill>
                  <a:srgbClr val="0A0A23"/>
                </a:solidFill>
                <a:effectLst/>
                <a:latin typeface="+mn-lt"/>
              </a:rPr>
              <a:t> </a:t>
            </a:r>
            <a:r>
              <a:rPr lang="en-US" b="0" i="0" dirty="0" err="1">
                <a:solidFill>
                  <a:srgbClr val="0A0A23"/>
                </a:solidFill>
                <a:effectLst/>
                <a:latin typeface="+mn-lt"/>
              </a:rPr>
              <a:t>genellikle</a:t>
            </a:r>
            <a:r>
              <a:rPr lang="en-US" b="0" i="0" dirty="0">
                <a:solidFill>
                  <a:srgbClr val="0A0A23"/>
                </a:solidFill>
                <a:effectLst/>
                <a:latin typeface="+mn-lt"/>
              </a:rPr>
              <a:t> </a:t>
            </a:r>
            <a:r>
              <a:rPr lang="en-US" b="0" i="0" dirty="0" err="1">
                <a:solidFill>
                  <a:srgbClr val="0A0A23"/>
                </a:solidFill>
                <a:effectLst/>
                <a:latin typeface="+mn-lt"/>
              </a:rPr>
              <a:t>okunabilirlik</a:t>
            </a:r>
            <a:r>
              <a:rPr lang="en-US" b="0" i="0" dirty="0">
                <a:solidFill>
                  <a:srgbClr val="0A0A23"/>
                </a:solidFill>
                <a:effectLst/>
                <a:latin typeface="+mn-lt"/>
              </a:rPr>
              <a:t> </a:t>
            </a:r>
            <a:r>
              <a:rPr lang="en-US" b="0" i="0" dirty="0" err="1">
                <a:solidFill>
                  <a:srgbClr val="0A0A23"/>
                </a:solidFill>
                <a:effectLst/>
                <a:latin typeface="+mn-lt"/>
              </a:rPr>
              <a:t>için</a:t>
            </a:r>
            <a:r>
              <a:rPr lang="en-US" b="0" i="0" dirty="0">
                <a:solidFill>
                  <a:srgbClr val="0A0A23"/>
                </a:solidFill>
                <a:effectLst/>
                <a:latin typeface="+mn-lt"/>
              </a:rPr>
              <a:t> 24 </a:t>
            </a:r>
            <a:r>
              <a:rPr lang="en-US" b="0" i="0" dirty="0" err="1">
                <a:solidFill>
                  <a:srgbClr val="0A0A23"/>
                </a:solidFill>
                <a:effectLst/>
                <a:latin typeface="+mn-lt"/>
              </a:rPr>
              <a:t>karakterlik</a:t>
            </a:r>
            <a:r>
              <a:rPr lang="en-US" b="0" i="0" dirty="0">
                <a:solidFill>
                  <a:srgbClr val="0A0A23"/>
                </a:solidFill>
                <a:effectLst/>
                <a:latin typeface="+mn-lt"/>
              </a:rPr>
              <a:t> </a:t>
            </a:r>
            <a:r>
              <a:rPr lang="en-US" b="0" i="0" dirty="0" err="1">
                <a:solidFill>
                  <a:srgbClr val="0A0A23"/>
                </a:solidFill>
                <a:effectLst/>
                <a:latin typeface="+mn-lt"/>
              </a:rPr>
              <a:t>bir</a:t>
            </a:r>
            <a:r>
              <a:rPr lang="en-US" b="0" i="0" dirty="0">
                <a:solidFill>
                  <a:srgbClr val="0A0A23"/>
                </a:solidFill>
                <a:effectLst/>
                <a:latin typeface="+mn-lt"/>
              </a:rPr>
              <a:t> hexadecimal string </a:t>
            </a:r>
            <a:r>
              <a:rPr lang="en-US" b="0" i="0" dirty="0" err="1">
                <a:solidFill>
                  <a:srgbClr val="0A0A23"/>
                </a:solidFill>
                <a:effectLst/>
                <a:latin typeface="+mn-lt"/>
              </a:rPr>
              <a:t>olarak</a:t>
            </a:r>
            <a:r>
              <a:rPr lang="en-US" b="0" i="0" dirty="0">
                <a:solidFill>
                  <a:srgbClr val="0A0A23"/>
                </a:solidFill>
                <a:effectLst/>
                <a:latin typeface="+mn-lt"/>
              </a:rPr>
              <a:t> </a:t>
            </a:r>
            <a:r>
              <a:rPr lang="en-US" b="0" i="0" dirty="0" err="1">
                <a:solidFill>
                  <a:srgbClr val="0A0A23"/>
                </a:solidFill>
                <a:effectLst/>
                <a:latin typeface="+mn-lt"/>
              </a:rPr>
              <a:t>görüntülenir</a:t>
            </a:r>
            <a:r>
              <a:rPr lang="en-US" b="0" i="0" dirty="0">
                <a:solidFill>
                  <a:srgbClr val="0A0A23"/>
                </a:solidFill>
                <a:effectLst/>
                <a:latin typeface="+mn-lt"/>
              </a:rPr>
              <a:t>.</a:t>
            </a:r>
          </a:p>
          <a:p>
            <a:pPr algn="l" fontAlgn="base"/>
            <a:endParaRPr lang="en-US" b="0" i="0" dirty="0">
              <a:solidFill>
                <a:srgbClr val="0A0A23"/>
              </a:solidFill>
              <a:effectLst/>
              <a:latin typeface="+mn-lt"/>
            </a:endParaRPr>
          </a:p>
          <a:p>
            <a:pPr algn="l" fontAlgn="base"/>
            <a:r>
              <a:rPr lang="en-US" b="1" i="0" dirty="0" err="1">
                <a:solidFill>
                  <a:srgbClr val="0A0A23"/>
                </a:solidFill>
                <a:effectLst/>
                <a:latin typeface="+mn-lt"/>
              </a:rPr>
              <a:t>ObjectId'in</a:t>
            </a:r>
            <a:r>
              <a:rPr lang="en-US" b="1" i="0" dirty="0">
                <a:solidFill>
                  <a:srgbClr val="0A0A23"/>
                </a:solidFill>
                <a:effectLst/>
                <a:latin typeface="+mn-lt"/>
              </a:rPr>
              <a:t> </a:t>
            </a:r>
            <a:r>
              <a:rPr lang="en-US" b="1" i="0" dirty="0" err="1">
                <a:solidFill>
                  <a:srgbClr val="0A0A23"/>
                </a:solidFill>
                <a:effectLst/>
                <a:latin typeface="+mn-lt"/>
              </a:rPr>
              <a:t>Yapısı</a:t>
            </a:r>
            <a:endParaRPr lang="en-US" b="1" i="0" dirty="0">
              <a:solidFill>
                <a:srgbClr val="0A0A23"/>
              </a:solidFill>
              <a:effectLst/>
              <a:latin typeface="+mn-lt"/>
            </a:endParaRPr>
          </a:p>
          <a:p>
            <a:pPr algn="l" fontAlgn="base"/>
            <a:r>
              <a:rPr lang="en-US" b="0" i="0" dirty="0" err="1">
                <a:solidFill>
                  <a:srgbClr val="0A0A23"/>
                </a:solidFill>
                <a:effectLst/>
                <a:latin typeface="+mn-lt"/>
              </a:rPr>
              <a:t>MongoDB'de</a:t>
            </a:r>
            <a:r>
              <a:rPr lang="en-US" b="0" i="0" dirty="0">
                <a:solidFill>
                  <a:srgbClr val="0A0A23"/>
                </a:solidFill>
                <a:effectLst/>
                <a:latin typeface="+mn-lt"/>
              </a:rPr>
              <a:t> her </a:t>
            </a:r>
            <a:r>
              <a:rPr lang="en-US" b="0" i="0" dirty="0" err="1">
                <a:solidFill>
                  <a:srgbClr val="0A0A23"/>
                </a:solidFill>
                <a:effectLst/>
                <a:latin typeface="+mn-lt"/>
              </a:rPr>
              <a:t>belgeye</a:t>
            </a:r>
            <a:r>
              <a:rPr lang="en-US" b="0" i="0" dirty="0">
                <a:solidFill>
                  <a:srgbClr val="0A0A23"/>
                </a:solidFill>
                <a:effectLst/>
                <a:latin typeface="+mn-lt"/>
              </a:rPr>
              <a:t> </a:t>
            </a:r>
            <a:r>
              <a:rPr lang="en-US" b="0" i="0" dirty="0" err="1">
                <a:solidFill>
                  <a:srgbClr val="0A0A23"/>
                </a:solidFill>
                <a:effectLst/>
                <a:latin typeface="+mn-lt"/>
              </a:rPr>
              <a:t>otomatik</a:t>
            </a:r>
            <a:r>
              <a:rPr lang="en-US" b="0" i="0" dirty="0">
                <a:solidFill>
                  <a:srgbClr val="0A0A23"/>
                </a:solidFill>
                <a:effectLst/>
                <a:latin typeface="+mn-lt"/>
              </a:rPr>
              <a:t> </a:t>
            </a:r>
            <a:r>
              <a:rPr lang="en-US" b="0" i="0" dirty="0" err="1">
                <a:solidFill>
                  <a:srgbClr val="0A0A23"/>
                </a:solidFill>
                <a:effectLst/>
                <a:latin typeface="+mn-lt"/>
              </a:rPr>
              <a:t>olarak</a:t>
            </a:r>
            <a:r>
              <a:rPr lang="en-US" b="0" i="0" dirty="0">
                <a:solidFill>
                  <a:srgbClr val="0A0A23"/>
                </a:solidFill>
                <a:effectLst/>
                <a:latin typeface="+mn-lt"/>
              </a:rPr>
              <a:t> </a:t>
            </a:r>
            <a:r>
              <a:rPr lang="en-US" b="0" i="0" dirty="0" err="1">
                <a:solidFill>
                  <a:srgbClr val="0A0A23"/>
                </a:solidFill>
                <a:effectLst/>
                <a:latin typeface="+mn-lt"/>
              </a:rPr>
              <a:t>bir</a:t>
            </a:r>
            <a:r>
              <a:rPr lang="en-US" b="0" i="0" dirty="0">
                <a:solidFill>
                  <a:srgbClr val="0A0A23"/>
                </a:solidFill>
                <a:effectLst/>
                <a:latin typeface="+mn-lt"/>
              </a:rPr>
              <a:t> _id </a:t>
            </a:r>
            <a:r>
              <a:rPr lang="en-US" b="0" i="0" dirty="0" err="1">
                <a:solidFill>
                  <a:srgbClr val="0A0A23"/>
                </a:solidFill>
                <a:effectLst/>
                <a:latin typeface="+mn-lt"/>
              </a:rPr>
              <a:t>alanı</a:t>
            </a:r>
            <a:r>
              <a:rPr lang="en-US" b="0" i="0" dirty="0">
                <a:solidFill>
                  <a:srgbClr val="0A0A23"/>
                </a:solidFill>
                <a:effectLst/>
                <a:latin typeface="+mn-lt"/>
              </a:rPr>
              <a:t> </a:t>
            </a:r>
            <a:r>
              <a:rPr lang="en-US" b="0" i="0" dirty="0" err="1">
                <a:solidFill>
                  <a:srgbClr val="0A0A23"/>
                </a:solidFill>
                <a:effectLst/>
                <a:latin typeface="+mn-lt"/>
              </a:rPr>
              <a:t>atanır</a:t>
            </a:r>
            <a:r>
              <a:rPr lang="en-US" b="0" i="0" dirty="0">
                <a:solidFill>
                  <a:srgbClr val="0A0A23"/>
                </a:solidFill>
                <a:effectLst/>
                <a:latin typeface="+mn-lt"/>
              </a:rPr>
              <a:t> </a:t>
            </a:r>
            <a:r>
              <a:rPr lang="en-US" b="0" i="0" dirty="0" err="1">
                <a:solidFill>
                  <a:srgbClr val="0A0A23"/>
                </a:solidFill>
                <a:effectLst/>
                <a:latin typeface="+mn-lt"/>
              </a:rPr>
              <a:t>ve</a:t>
            </a:r>
            <a:r>
              <a:rPr lang="en-US" b="0" i="0" dirty="0">
                <a:solidFill>
                  <a:srgbClr val="0A0A23"/>
                </a:solidFill>
                <a:effectLst/>
                <a:latin typeface="+mn-lt"/>
              </a:rPr>
              <a:t> </a:t>
            </a:r>
            <a:r>
              <a:rPr lang="en-US" b="0" i="0" dirty="0" err="1">
                <a:solidFill>
                  <a:srgbClr val="0A0A23"/>
                </a:solidFill>
                <a:effectLst/>
                <a:latin typeface="+mn-lt"/>
              </a:rPr>
              <a:t>bunun</a:t>
            </a:r>
            <a:r>
              <a:rPr lang="en-US" b="0" i="0" dirty="0">
                <a:solidFill>
                  <a:srgbClr val="0A0A23"/>
                </a:solidFill>
                <a:effectLst/>
                <a:latin typeface="+mn-lt"/>
              </a:rPr>
              <a:t> </a:t>
            </a:r>
            <a:r>
              <a:rPr lang="en-US" b="0" i="0" dirty="0" err="1">
                <a:solidFill>
                  <a:srgbClr val="0A0A23"/>
                </a:solidFill>
                <a:effectLst/>
                <a:latin typeface="+mn-lt"/>
              </a:rPr>
              <a:t>varsayılan</a:t>
            </a:r>
            <a:r>
              <a:rPr lang="en-US" b="0" i="0" dirty="0">
                <a:solidFill>
                  <a:srgbClr val="0A0A23"/>
                </a:solidFill>
                <a:effectLst/>
                <a:latin typeface="+mn-lt"/>
              </a:rPr>
              <a:t> </a:t>
            </a:r>
            <a:r>
              <a:rPr lang="en-US" b="0" i="0" dirty="0" err="1">
                <a:solidFill>
                  <a:srgbClr val="0A0A23"/>
                </a:solidFill>
                <a:effectLst/>
                <a:latin typeface="+mn-lt"/>
              </a:rPr>
              <a:t>değeri</a:t>
            </a:r>
            <a:r>
              <a:rPr lang="en-US" b="0" i="0" dirty="0">
                <a:solidFill>
                  <a:srgbClr val="0A0A23"/>
                </a:solidFill>
                <a:effectLst/>
                <a:latin typeface="+mn-lt"/>
              </a:rPr>
              <a:t> </a:t>
            </a:r>
            <a:r>
              <a:rPr lang="en-US" b="0" i="0" dirty="0" err="1">
                <a:solidFill>
                  <a:srgbClr val="0A0A23"/>
                </a:solidFill>
                <a:effectLst/>
                <a:latin typeface="+mn-lt"/>
              </a:rPr>
              <a:t>ObjectId</a:t>
            </a:r>
            <a:r>
              <a:rPr lang="en-US" b="0" i="0" dirty="0">
                <a:solidFill>
                  <a:srgbClr val="0A0A23"/>
                </a:solidFill>
                <a:effectLst/>
                <a:latin typeface="+mn-lt"/>
              </a:rPr>
              <a:t> </a:t>
            </a:r>
            <a:r>
              <a:rPr lang="en-US" b="0" i="0" dirty="0" err="1">
                <a:solidFill>
                  <a:srgbClr val="0A0A23"/>
                </a:solidFill>
                <a:effectLst/>
                <a:latin typeface="+mn-lt"/>
              </a:rPr>
              <a:t>türündedir</a:t>
            </a:r>
            <a:r>
              <a:rPr lang="en-US" b="0" i="0" dirty="0">
                <a:solidFill>
                  <a:srgbClr val="0A0A23"/>
                </a:solidFill>
                <a:effectLst/>
                <a:latin typeface="+mn-lt"/>
              </a:rPr>
              <a:t>. Bu </a:t>
            </a:r>
            <a:r>
              <a:rPr lang="en-US" b="0" i="0" dirty="0" err="1">
                <a:solidFill>
                  <a:srgbClr val="0A0A23"/>
                </a:solidFill>
                <a:effectLst/>
                <a:latin typeface="+mn-lt"/>
              </a:rPr>
              <a:t>ObjectId</a:t>
            </a:r>
            <a:r>
              <a:rPr lang="en-US" b="0" i="0" dirty="0">
                <a:solidFill>
                  <a:srgbClr val="0A0A23"/>
                </a:solidFill>
                <a:effectLst/>
                <a:latin typeface="+mn-lt"/>
              </a:rPr>
              <a:t> </a:t>
            </a:r>
            <a:r>
              <a:rPr lang="en-US" b="0" i="0" dirty="0" err="1">
                <a:solidFill>
                  <a:srgbClr val="0A0A23"/>
                </a:solidFill>
                <a:effectLst/>
                <a:latin typeface="+mn-lt"/>
              </a:rPr>
              <a:t>şu</a:t>
            </a:r>
            <a:r>
              <a:rPr lang="en-US" b="0" i="0" dirty="0">
                <a:solidFill>
                  <a:srgbClr val="0A0A23"/>
                </a:solidFill>
                <a:effectLst/>
                <a:latin typeface="+mn-lt"/>
              </a:rPr>
              <a:t> </a:t>
            </a:r>
            <a:r>
              <a:rPr lang="en-US" b="0" i="0" dirty="0" err="1">
                <a:solidFill>
                  <a:srgbClr val="0A0A23"/>
                </a:solidFill>
                <a:effectLst/>
                <a:latin typeface="+mn-lt"/>
              </a:rPr>
              <a:t>bileşenlerden</a:t>
            </a:r>
            <a:r>
              <a:rPr lang="en-US" b="0" i="0" dirty="0">
                <a:solidFill>
                  <a:srgbClr val="0A0A23"/>
                </a:solidFill>
                <a:effectLst/>
                <a:latin typeface="+mn-lt"/>
              </a:rPr>
              <a:t> </a:t>
            </a:r>
            <a:r>
              <a:rPr lang="en-US" b="0" i="0" dirty="0" err="1">
                <a:solidFill>
                  <a:srgbClr val="0A0A23"/>
                </a:solidFill>
                <a:effectLst/>
                <a:latin typeface="+mn-lt"/>
              </a:rPr>
              <a:t>oluşur</a:t>
            </a:r>
            <a:r>
              <a:rPr lang="en-US" b="0" i="0" dirty="0">
                <a:solidFill>
                  <a:srgbClr val="0A0A23"/>
                </a:solidFill>
                <a:effectLst/>
                <a:latin typeface="+mn-lt"/>
              </a:rPr>
              <a:t>:</a:t>
            </a:r>
          </a:p>
          <a:p>
            <a:pPr algn="l" fontAlgn="base"/>
            <a:endParaRPr lang="en-US" b="0" i="0" dirty="0">
              <a:solidFill>
                <a:srgbClr val="0A0A23"/>
              </a:solidFill>
              <a:effectLst/>
              <a:latin typeface="+mn-lt"/>
            </a:endParaRPr>
          </a:p>
          <a:p>
            <a:pPr algn="l" fontAlgn="base"/>
            <a:r>
              <a:rPr lang="en-US" b="1" i="0" dirty="0">
                <a:solidFill>
                  <a:srgbClr val="0A0A23"/>
                </a:solidFill>
                <a:effectLst/>
                <a:latin typeface="+mn-lt"/>
              </a:rPr>
              <a:t>Timestamp (4 byte): </a:t>
            </a:r>
            <a:r>
              <a:rPr lang="en-US" b="0" i="0" dirty="0" err="1">
                <a:solidFill>
                  <a:srgbClr val="0A0A23"/>
                </a:solidFill>
                <a:effectLst/>
                <a:latin typeface="+mn-lt"/>
              </a:rPr>
              <a:t>Belgenin</a:t>
            </a:r>
            <a:r>
              <a:rPr lang="en-US" b="0" i="0" dirty="0">
                <a:solidFill>
                  <a:srgbClr val="0A0A23"/>
                </a:solidFill>
                <a:effectLst/>
                <a:latin typeface="+mn-lt"/>
              </a:rPr>
              <a:t> </a:t>
            </a:r>
            <a:r>
              <a:rPr lang="en-US" b="0" i="0" dirty="0" err="1">
                <a:solidFill>
                  <a:srgbClr val="0A0A23"/>
                </a:solidFill>
                <a:effectLst/>
                <a:latin typeface="+mn-lt"/>
              </a:rPr>
              <a:t>oluşturulduğu</a:t>
            </a:r>
            <a:r>
              <a:rPr lang="en-US" b="0" i="0" dirty="0">
                <a:solidFill>
                  <a:srgbClr val="0A0A23"/>
                </a:solidFill>
                <a:effectLst/>
                <a:latin typeface="+mn-lt"/>
              </a:rPr>
              <a:t> Unix zaman </a:t>
            </a:r>
            <a:r>
              <a:rPr lang="en-US" b="0" i="0" dirty="0" err="1">
                <a:solidFill>
                  <a:srgbClr val="0A0A23"/>
                </a:solidFill>
                <a:effectLst/>
                <a:latin typeface="+mn-lt"/>
              </a:rPr>
              <a:t>damgasını</a:t>
            </a:r>
            <a:r>
              <a:rPr lang="en-US" b="0" i="0" dirty="0">
                <a:solidFill>
                  <a:srgbClr val="0A0A23"/>
                </a:solidFill>
                <a:effectLst/>
                <a:latin typeface="+mn-lt"/>
              </a:rPr>
              <a:t> (</a:t>
            </a:r>
            <a:r>
              <a:rPr lang="en-US" b="0" i="0" dirty="0" err="1">
                <a:solidFill>
                  <a:srgbClr val="0A0A23"/>
                </a:solidFill>
                <a:effectLst/>
                <a:latin typeface="+mn-lt"/>
              </a:rPr>
              <a:t>saniye</a:t>
            </a:r>
            <a:r>
              <a:rPr lang="en-US" b="0" i="0" dirty="0">
                <a:solidFill>
                  <a:srgbClr val="0A0A23"/>
                </a:solidFill>
                <a:effectLst/>
                <a:latin typeface="+mn-lt"/>
              </a:rPr>
              <a:t> </a:t>
            </a:r>
            <a:r>
              <a:rPr lang="en-US" b="0" i="0" dirty="0" err="1">
                <a:solidFill>
                  <a:srgbClr val="0A0A23"/>
                </a:solidFill>
                <a:effectLst/>
                <a:latin typeface="+mn-lt"/>
              </a:rPr>
              <a:t>cinsinden</a:t>
            </a:r>
            <a:r>
              <a:rPr lang="en-US" b="0" i="0" dirty="0">
                <a:solidFill>
                  <a:srgbClr val="0A0A23"/>
                </a:solidFill>
                <a:effectLst/>
                <a:latin typeface="+mn-lt"/>
              </a:rPr>
              <a:t>) </a:t>
            </a:r>
            <a:r>
              <a:rPr lang="en-US" b="0" i="0" dirty="0" err="1">
                <a:solidFill>
                  <a:srgbClr val="0A0A23"/>
                </a:solidFill>
                <a:effectLst/>
                <a:latin typeface="+mn-lt"/>
              </a:rPr>
              <a:t>içerir</a:t>
            </a:r>
            <a:r>
              <a:rPr lang="en-US" b="0" i="0" dirty="0">
                <a:solidFill>
                  <a:srgbClr val="0A0A23"/>
                </a:solidFill>
                <a:effectLst/>
                <a:latin typeface="+mn-lt"/>
              </a:rPr>
              <a:t>.</a:t>
            </a:r>
          </a:p>
          <a:p>
            <a:pPr algn="l" fontAlgn="base"/>
            <a:r>
              <a:rPr lang="en-US" b="1" i="0" dirty="0" err="1">
                <a:solidFill>
                  <a:srgbClr val="0A0A23"/>
                </a:solidFill>
                <a:effectLst/>
                <a:latin typeface="+mn-lt"/>
              </a:rPr>
              <a:t>Makine</a:t>
            </a:r>
            <a:r>
              <a:rPr lang="en-US" b="1" i="0" dirty="0">
                <a:solidFill>
                  <a:srgbClr val="0A0A23"/>
                </a:solidFill>
                <a:effectLst/>
                <a:latin typeface="+mn-lt"/>
              </a:rPr>
              <a:t> </a:t>
            </a:r>
            <a:r>
              <a:rPr lang="en-US" b="1" i="0" dirty="0" err="1">
                <a:solidFill>
                  <a:srgbClr val="0A0A23"/>
                </a:solidFill>
                <a:effectLst/>
                <a:latin typeface="+mn-lt"/>
              </a:rPr>
              <a:t>Kimliği</a:t>
            </a:r>
            <a:r>
              <a:rPr lang="en-US" b="1" dirty="0">
                <a:solidFill>
                  <a:srgbClr val="0A0A23"/>
                </a:solidFill>
                <a:latin typeface="+mn-lt"/>
              </a:rPr>
              <a:t> (</a:t>
            </a:r>
            <a:r>
              <a:rPr lang="en-US" b="1" i="0" dirty="0">
                <a:solidFill>
                  <a:srgbClr val="0A0A23"/>
                </a:solidFill>
                <a:effectLst/>
                <a:latin typeface="+mn-lt"/>
              </a:rPr>
              <a:t>3 byte)</a:t>
            </a:r>
            <a:r>
              <a:rPr lang="en-US" b="0" i="0" dirty="0">
                <a:solidFill>
                  <a:srgbClr val="0A0A23"/>
                </a:solidFill>
                <a:effectLst/>
                <a:latin typeface="+mn-lt"/>
              </a:rPr>
              <a:t>: </a:t>
            </a:r>
            <a:r>
              <a:rPr lang="en-US" b="0" i="0" dirty="0" err="1">
                <a:solidFill>
                  <a:srgbClr val="0A0A23"/>
                </a:solidFill>
                <a:effectLst/>
                <a:latin typeface="+mn-lt"/>
              </a:rPr>
              <a:t>Sunucunun</a:t>
            </a:r>
            <a:r>
              <a:rPr lang="en-US" b="0" i="0" dirty="0">
                <a:solidFill>
                  <a:srgbClr val="0A0A23"/>
                </a:solidFill>
                <a:effectLst/>
                <a:latin typeface="+mn-lt"/>
              </a:rPr>
              <a:t> </a:t>
            </a:r>
            <a:r>
              <a:rPr lang="en-US" b="0" i="0" dirty="0" err="1">
                <a:solidFill>
                  <a:srgbClr val="0A0A23"/>
                </a:solidFill>
                <a:effectLst/>
                <a:latin typeface="+mn-lt"/>
              </a:rPr>
              <a:t>benzersiz</a:t>
            </a:r>
            <a:r>
              <a:rPr lang="en-US" b="0" i="0" dirty="0">
                <a:solidFill>
                  <a:srgbClr val="0A0A23"/>
                </a:solidFill>
                <a:effectLst/>
                <a:latin typeface="+mn-lt"/>
              </a:rPr>
              <a:t> </a:t>
            </a:r>
            <a:r>
              <a:rPr lang="en-US" b="0" i="0" dirty="0" err="1">
                <a:solidFill>
                  <a:srgbClr val="0A0A23"/>
                </a:solidFill>
                <a:effectLst/>
                <a:latin typeface="+mn-lt"/>
              </a:rPr>
              <a:t>makine</a:t>
            </a:r>
            <a:r>
              <a:rPr lang="en-US" b="0" i="0" dirty="0">
                <a:solidFill>
                  <a:srgbClr val="0A0A23"/>
                </a:solidFill>
                <a:effectLst/>
                <a:latin typeface="+mn-lt"/>
              </a:rPr>
              <a:t> </a:t>
            </a:r>
            <a:r>
              <a:rPr lang="en-US" b="0" i="0" dirty="0" err="1">
                <a:solidFill>
                  <a:srgbClr val="0A0A23"/>
                </a:solidFill>
                <a:effectLst/>
                <a:latin typeface="+mn-lt"/>
              </a:rPr>
              <a:t>kimliği</a:t>
            </a:r>
            <a:r>
              <a:rPr lang="en-US" b="0" i="0" dirty="0">
                <a:solidFill>
                  <a:srgbClr val="0A0A23"/>
                </a:solidFill>
                <a:effectLst/>
                <a:latin typeface="+mn-lt"/>
              </a:rPr>
              <a:t> </a:t>
            </a:r>
            <a:r>
              <a:rPr lang="en-US" b="0" i="0" dirty="0" err="1">
                <a:solidFill>
                  <a:srgbClr val="0A0A23"/>
                </a:solidFill>
                <a:effectLst/>
                <a:latin typeface="+mn-lt"/>
              </a:rPr>
              <a:t>veya</a:t>
            </a:r>
            <a:r>
              <a:rPr lang="en-US" b="0" i="0" dirty="0">
                <a:solidFill>
                  <a:srgbClr val="0A0A23"/>
                </a:solidFill>
                <a:effectLst/>
                <a:latin typeface="+mn-lt"/>
              </a:rPr>
              <a:t> hash </a:t>
            </a:r>
            <a:r>
              <a:rPr lang="en-US" b="0" i="0" dirty="0" err="1">
                <a:solidFill>
                  <a:srgbClr val="0A0A23"/>
                </a:solidFill>
                <a:effectLst/>
                <a:latin typeface="+mn-lt"/>
              </a:rPr>
              <a:t>değeri</a:t>
            </a:r>
            <a:r>
              <a:rPr lang="en-US" b="0" i="0" dirty="0">
                <a:solidFill>
                  <a:srgbClr val="0A0A23"/>
                </a:solidFill>
                <a:effectLst/>
                <a:latin typeface="+mn-lt"/>
              </a:rPr>
              <a:t>.</a:t>
            </a:r>
          </a:p>
          <a:p>
            <a:pPr algn="l" fontAlgn="base"/>
            <a:r>
              <a:rPr lang="en-US" b="1" i="0" dirty="0" err="1">
                <a:solidFill>
                  <a:srgbClr val="0A0A23"/>
                </a:solidFill>
                <a:effectLst/>
                <a:latin typeface="+mn-lt"/>
              </a:rPr>
              <a:t>İşlem</a:t>
            </a:r>
            <a:r>
              <a:rPr lang="en-US" b="1" i="0" dirty="0">
                <a:solidFill>
                  <a:srgbClr val="0A0A23"/>
                </a:solidFill>
                <a:effectLst/>
                <a:latin typeface="+mn-lt"/>
              </a:rPr>
              <a:t> </a:t>
            </a:r>
            <a:r>
              <a:rPr lang="en-US" b="1" i="0" dirty="0" err="1">
                <a:solidFill>
                  <a:srgbClr val="0A0A23"/>
                </a:solidFill>
                <a:effectLst/>
                <a:latin typeface="+mn-lt"/>
              </a:rPr>
              <a:t>Kimliği</a:t>
            </a:r>
            <a:r>
              <a:rPr lang="en-US" b="1" dirty="0">
                <a:solidFill>
                  <a:srgbClr val="0A0A23"/>
                </a:solidFill>
                <a:latin typeface="+mn-lt"/>
              </a:rPr>
              <a:t> (</a:t>
            </a:r>
            <a:r>
              <a:rPr lang="en-US" b="1" i="0" dirty="0">
                <a:solidFill>
                  <a:srgbClr val="0A0A23"/>
                </a:solidFill>
                <a:effectLst/>
                <a:latin typeface="+mn-lt"/>
              </a:rPr>
              <a:t>2 byte):</a:t>
            </a:r>
            <a:r>
              <a:rPr lang="en-US" dirty="0">
                <a:solidFill>
                  <a:srgbClr val="0A0A23"/>
                </a:solidFill>
                <a:latin typeface="+mn-lt"/>
              </a:rPr>
              <a:t> </a:t>
            </a:r>
            <a:r>
              <a:rPr lang="en-US" b="0" i="0" dirty="0" err="1">
                <a:solidFill>
                  <a:srgbClr val="0A0A23"/>
                </a:solidFill>
                <a:effectLst/>
                <a:latin typeface="+mn-lt"/>
              </a:rPr>
              <a:t>İşlem</a:t>
            </a:r>
            <a:r>
              <a:rPr lang="en-US" b="0" i="0" dirty="0">
                <a:solidFill>
                  <a:srgbClr val="0A0A23"/>
                </a:solidFill>
                <a:effectLst/>
                <a:latin typeface="+mn-lt"/>
              </a:rPr>
              <a:t> </a:t>
            </a:r>
            <a:r>
              <a:rPr lang="en-US" b="0" i="0" dirty="0" err="1">
                <a:solidFill>
                  <a:srgbClr val="0A0A23"/>
                </a:solidFill>
                <a:effectLst/>
                <a:latin typeface="+mn-lt"/>
              </a:rPr>
              <a:t>ID'sini</a:t>
            </a:r>
            <a:r>
              <a:rPr lang="en-US" b="0" i="0" dirty="0">
                <a:solidFill>
                  <a:srgbClr val="0A0A23"/>
                </a:solidFill>
                <a:effectLst/>
                <a:latin typeface="+mn-lt"/>
              </a:rPr>
              <a:t> </a:t>
            </a:r>
            <a:r>
              <a:rPr lang="en-US" b="0" i="0" dirty="0" err="1">
                <a:solidFill>
                  <a:srgbClr val="0A0A23"/>
                </a:solidFill>
                <a:effectLst/>
                <a:latin typeface="+mn-lt"/>
              </a:rPr>
              <a:t>içerir</a:t>
            </a:r>
            <a:r>
              <a:rPr lang="en-US" b="0" i="0" dirty="0">
                <a:solidFill>
                  <a:srgbClr val="0A0A23"/>
                </a:solidFill>
                <a:effectLst/>
                <a:latin typeface="+mn-lt"/>
              </a:rPr>
              <a:t> (</a:t>
            </a:r>
            <a:r>
              <a:rPr lang="en-US" b="0" i="0" dirty="0" err="1">
                <a:solidFill>
                  <a:srgbClr val="0A0A23"/>
                </a:solidFill>
                <a:effectLst/>
                <a:latin typeface="+mn-lt"/>
              </a:rPr>
              <a:t>aynı</a:t>
            </a:r>
            <a:r>
              <a:rPr lang="en-US" b="0" i="0" dirty="0">
                <a:solidFill>
                  <a:srgbClr val="0A0A23"/>
                </a:solidFill>
                <a:effectLst/>
                <a:latin typeface="+mn-lt"/>
              </a:rPr>
              <a:t> </a:t>
            </a:r>
            <a:r>
              <a:rPr lang="en-US" b="0" i="0" dirty="0" err="1">
                <a:solidFill>
                  <a:srgbClr val="0A0A23"/>
                </a:solidFill>
                <a:effectLst/>
                <a:latin typeface="+mn-lt"/>
              </a:rPr>
              <a:t>makinedeki</a:t>
            </a:r>
            <a:r>
              <a:rPr lang="en-US" b="0" i="0" dirty="0">
                <a:solidFill>
                  <a:srgbClr val="0A0A23"/>
                </a:solidFill>
                <a:effectLst/>
                <a:latin typeface="+mn-lt"/>
              </a:rPr>
              <a:t> </a:t>
            </a:r>
            <a:r>
              <a:rPr lang="en-US" b="0" i="0" dirty="0" err="1">
                <a:solidFill>
                  <a:srgbClr val="0A0A23"/>
                </a:solidFill>
                <a:effectLst/>
                <a:latin typeface="+mn-lt"/>
              </a:rPr>
              <a:t>aynı</a:t>
            </a:r>
            <a:r>
              <a:rPr lang="en-US" b="0" i="0" dirty="0">
                <a:solidFill>
                  <a:srgbClr val="0A0A23"/>
                </a:solidFill>
                <a:effectLst/>
                <a:latin typeface="+mn-lt"/>
              </a:rPr>
              <a:t> </a:t>
            </a:r>
            <a:r>
              <a:rPr lang="en-US" b="0" i="0" dirty="0" err="1">
                <a:solidFill>
                  <a:srgbClr val="0A0A23"/>
                </a:solidFill>
                <a:effectLst/>
                <a:latin typeface="+mn-lt"/>
              </a:rPr>
              <a:t>işlem</a:t>
            </a:r>
            <a:r>
              <a:rPr lang="en-US" b="0" i="0" dirty="0">
                <a:solidFill>
                  <a:srgbClr val="0A0A23"/>
                </a:solidFill>
                <a:effectLst/>
                <a:latin typeface="+mn-lt"/>
              </a:rPr>
              <a:t> </a:t>
            </a:r>
            <a:r>
              <a:rPr lang="en-US" b="0" i="0" dirty="0" err="1">
                <a:solidFill>
                  <a:srgbClr val="0A0A23"/>
                </a:solidFill>
                <a:effectLst/>
                <a:latin typeface="+mn-lt"/>
              </a:rPr>
              <a:t>içindeki</a:t>
            </a:r>
            <a:r>
              <a:rPr lang="en-US" b="0" i="0" dirty="0">
                <a:solidFill>
                  <a:srgbClr val="0A0A23"/>
                </a:solidFill>
                <a:effectLst/>
                <a:latin typeface="+mn-lt"/>
              </a:rPr>
              <a:t> </a:t>
            </a:r>
            <a:r>
              <a:rPr lang="en-US" b="0" i="0" dirty="0" err="1">
                <a:solidFill>
                  <a:srgbClr val="0A0A23"/>
                </a:solidFill>
                <a:effectLst/>
                <a:latin typeface="+mn-lt"/>
              </a:rPr>
              <a:t>çakışmaları</a:t>
            </a:r>
            <a:r>
              <a:rPr lang="en-US" b="0" i="0" dirty="0">
                <a:solidFill>
                  <a:srgbClr val="0A0A23"/>
                </a:solidFill>
                <a:effectLst/>
                <a:latin typeface="+mn-lt"/>
              </a:rPr>
              <a:t> </a:t>
            </a:r>
            <a:r>
              <a:rPr lang="en-US" b="0" i="0" dirty="0" err="1">
                <a:solidFill>
                  <a:srgbClr val="0A0A23"/>
                </a:solidFill>
                <a:effectLst/>
                <a:latin typeface="+mn-lt"/>
              </a:rPr>
              <a:t>önler</a:t>
            </a:r>
            <a:r>
              <a:rPr lang="en-US" b="0" i="0" dirty="0">
                <a:solidFill>
                  <a:srgbClr val="0A0A23"/>
                </a:solidFill>
                <a:effectLst/>
                <a:latin typeface="+mn-lt"/>
              </a:rPr>
              <a:t>).</a:t>
            </a:r>
          </a:p>
          <a:p>
            <a:pPr algn="l" fontAlgn="base"/>
            <a:r>
              <a:rPr lang="en-US" b="1" i="0" dirty="0" err="1">
                <a:solidFill>
                  <a:srgbClr val="0A0A23"/>
                </a:solidFill>
                <a:effectLst/>
                <a:latin typeface="+mn-lt"/>
              </a:rPr>
              <a:t>Sayıcı</a:t>
            </a:r>
            <a:r>
              <a:rPr lang="en-US" b="1" i="0" dirty="0">
                <a:solidFill>
                  <a:srgbClr val="0A0A23"/>
                </a:solidFill>
                <a:effectLst/>
                <a:latin typeface="+mn-lt"/>
              </a:rPr>
              <a:t> </a:t>
            </a:r>
            <a:r>
              <a:rPr lang="en-US" b="1" i="0" dirty="0" err="1">
                <a:solidFill>
                  <a:srgbClr val="0A0A23"/>
                </a:solidFill>
                <a:effectLst/>
                <a:latin typeface="+mn-lt"/>
              </a:rPr>
              <a:t>Değer</a:t>
            </a:r>
            <a:r>
              <a:rPr lang="en-US" b="1" dirty="0">
                <a:solidFill>
                  <a:srgbClr val="0A0A23"/>
                </a:solidFill>
                <a:latin typeface="+mn-lt"/>
              </a:rPr>
              <a:t> (</a:t>
            </a:r>
            <a:r>
              <a:rPr lang="en-US" b="1" i="0" dirty="0">
                <a:solidFill>
                  <a:srgbClr val="0A0A23"/>
                </a:solidFill>
                <a:effectLst/>
                <a:latin typeface="+mn-lt"/>
              </a:rPr>
              <a:t>3 byte):</a:t>
            </a:r>
            <a:r>
              <a:rPr lang="en-US" b="0" i="0" dirty="0">
                <a:solidFill>
                  <a:srgbClr val="0A0A23"/>
                </a:solidFill>
                <a:effectLst/>
                <a:latin typeface="+mn-lt"/>
              </a:rPr>
              <a:t>	</a:t>
            </a:r>
            <a:r>
              <a:rPr lang="en-US" b="0" i="0" dirty="0" err="1">
                <a:solidFill>
                  <a:srgbClr val="0A0A23"/>
                </a:solidFill>
                <a:effectLst/>
                <a:latin typeface="+mn-lt"/>
              </a:rPr>
              <a:t>Benzersizliği</a:t>
            </a:r>
            <a:r>
              <a:rPr lang="en-US" b="0" i="0" dirty="0">
                <a:solidFill>
                  <a:srgbClr val="0A0A23"/>
                </a:solidFill>
                <a:effectLst/>
                <a:latin typeface="+mn-lt"/>
              </a:rPr>
              <a:t> </a:t>
            </a:r>
            <a:r>
              <a:rPr lang="en-US" b="0" i="0" dirty="0" err="1">
                <a:solidFill>
                  <a:srgbClr val="0A0A23"/>
                </a:solidFill>
                <a:effectLst/>
                <a:latin typeface="+mn-lt"/>
              </a:rPr>
              <a:t>sağlamak</a:t>
            </a:r>
            <a:r>
              <a:rPr lang="en-US" b="0" i="0" dirty="0">
                <a:solidFill>
                  <a:srgbClr val="0A0A23"/>
                </a:solidFill>
                <a:effectLst/>
                <a:latin typeface="+mn-lt"/>
              </a:rPr>
              <a:t> </a:t>
            </a:r>
            <a:r>
              <a:rPr lang="en-US" b="0" i="0" dirty="0" err="1">
                <a:solidFill>
                  <a:srgbClr val="0A0A23"/>
                </a:solidFill>
                <a:effectLst/>
                <a:latin typeface="+mn-lt"/>
              </a:rPr>
              <a:t>için</a:t>
            </a:r>
            <a:r>
              <a:rPr lang="en-US" b="0" i="0" dirty="0">
                <a:solidFill>
                  <a:srgbClr val="0A0A23"/>
                </a:solidFill>
                <a:effectLst/>
                <a:latin typeface="+mn-lt"/>
              </a:rPr>
              <a:t> her </a:t>
            </a:r>
            <a:r>
              <a:rPr lang="en-US" b="0" i="0" dirty="0" err="1">
                <a:solidFill>
                  <a:srgbClr val="0A0A23"/>
                </a:solidFill>
                <a:effectLst/>
                <a:latin typeface="+mn-lt"/>
              </a:rPr>
              <a:t>belge</a:t>
            </a:r>
            <a:r>
              <a:rPr lang="en-US" b="0" i="0" dirty="0">
                <a:solidFill>
                  <a:srgbClr val="0A0A23"/>
                </a:solidFill>
                <a:effectLst/>
                <a:latin typeface="+mn-lt"/>
              </a:rPr>
              <a:t> </a:t>
            </a:r>
            <a:r>
              <a:rPr lang="en-US" b="0" i="0" dirty="0" err="1">
                <a:solidFill>
                  <a:srgbClr val="0A0A23"/>
                </a:solidFill>
                <a:effectLst/>
                <a:latin typeface="+mn-lt"/>
              </a:rPr>
              <a:t>için</a:t>
            </a:r>
            <a:r>
              <a:rPr lang="en-US" b="0" i="0" dirty="0">
                <a:solidFill>
                  <a:srgbClr val="0A0A23"/>
                </a:solidFill>
                <a:effectLst/>
                <a:latin typeface="+mn-lt"/>
              </a:rPr>
              <a:t> </a:t>
            </a:r>
            <a:r>
              <a:rPr lang="en-US" b="0" i="0" dirty="0" err="1">
                <a:solidFill>
                  <a:srgbClr val="0A0A23"/>
                </a:solidFill>
                <a:effectLst/>
                <a:latin typeface="+mn-lt"/>
              </a:rPr>
              <a:t>artan</a:t>
            </a:r>
            <a:r>
              <a:rPr lang="en-US" b="0" i="0" dirty="0">
                <a:solidFill>
                  <a:srgbClr val="0A0A23"/>
                </a:solidFill>
                <a:effectLst/>
                <a:latin typeface="+mn-lt"/>
              </a:rPr>
              <a:t> </a:t>
            </a:r>
            <a:r>
              <a:rPr lang="en-US" b="0" i="0" dirty="0" err="1">
                <a:solidFill>
                  <a:srgbClr val="0A0A23"/>
                </a:solidFill>
                <a:effectLst/>
                <a:latin typeface="+mn-lt"/>
              </a:rPr>
              <a:t>bir</a:t>
            </a:r>
            <a:r>
              <a:rPr lang="en-US" b="0" i="0" dirty="0">
                <a:solidFill>
                  <a:srgbClr val="0A0A23"/>
                </a:solidFill>
                <a:effectLst/>
                <a:latin typeface="+mn-lt"/>
              </a:rPr>
              <a:t> </a:t>
            </a:r>
            <a:r>
              <a:rPr lang="en-US" b="0" i="0" dirty="0" err="1">
                <a:solidFill>
                  <a:srgbClr val="0A0A23"/>
                </a:solidFill>
                <a:effectLst/>
                <a:latin typeface="+mn-lt"/>
              </a:rPr>
              <a:t>sayaç</a:t>
            </a:r>
            <a:r>
              <a:rPr lang="en-US" b="0" i="0" dirty="0">
                <a:solidFill>
                  <a:srgbClr val="0A0A23"/>
                </a:solidFill>
                <a:effectLst/>
                <a:latin typeface="+mn-lt"/>
              </a:rPr>
              <a:t>.</a:t>
            </a:r>
          </a:p>
          <a:p>
            <a:pPr algn="l" fontAlgn="base"/>
            <a:r>
              <a:rPr lang="en-US" b="0" i="0" dirty="0">
                <a:solidFill>
                  <a:srgbClr val="0A0A23"/>
                </a:solidFill>
                <a:effectLst/>
                <a:latin typeface="+mn-lt"/>
              </a:rPr>
              <a:t>Bu 12 </a:t>
            </a:r>
            <a:r>
              <a:rPr lang="en-US" b="0" i="0" dirty="0" err="1">
                <a:solidFill>
                  <a:srgbClr val="0A0A23"/>
                </a:solidFill>
                <a:effectLst/>
                <a:latin typeface="+mn-lt"/>
              </a:rPr>
              <a:t>baytlık</a:t>
            </a:r>
            <a:r>
              <a:rPr lang="en-US" b="0" i="0" dirty="0">
                <a:solidFill>
                  <a:srgbClr val="0A0A23"/>
                </a:solidFill>
                <a:effectLst/>
                <a:latin typeface="+mn-lt"/>
              </a:rPr>
              <a:t> </a:t>
            </a:r>
            <a:r>
              <a:rPr lang="en-US" b="0" i="0" dirty="0" err="1">
                <a:solidFill>
                  <a:srgbClr val="0A0A23"/>
                </a:solidFill>
                <a:effectLst/>
                <a:latin typeface="+mn-lt"/>
              </a:rPr>
              <a:t>değer</a:t>
            </a:r>
            <a:r>
              <a:rPr lang="en-US" b="0" i="0" dirty="0">
                <a:solidFill>
                  <a:srgbClr val="0A0A23"/>
                </a:solidFill>
                <a:effectLst/>
                <a:latin typeface="+mn-lt"/>
              </a:rPr>
              <a:t>, hexadecimal </a:t>
            </a:r>
            <a:r>
              <a:rPr lang="en-US" b="0" i="0" dirty="0" err="1">
                <a:solidFill>
                  <a:srgbClr val="0A0A23"/>
                </a:solidFill>
                <a:effectLst/>
                <a:latin typeface="+mn-lt"/>
              </a:rPr>
              <a:t>olarak</a:t>
            </a:r>
            <a:r>
              <a:rPr lang="en-US" b="0" i="0" dirty="0">
                <a:solidFill>
                  <a:srgbClr val="0A0A23"/>
                </a:solidFill>
                <a:effectLst/>
                <a:latin typeface="+mn-lt"/>
              </a:rPr>
              <a:t> 24 </a:t>
            </a:r>
            <a:r>
              <a:rPr lang="en-US" b="0" i="0" dirty="0" err="1">
                <a:solidFill>
                  <a:srgbClr val="0A0A23"/>
                </a:solidFill>
                <a:effectLst/>
                <a:latin typeface="+mn-lt"/>
              </a:rPr>
              <a:t>karakterlik</a:t>
            </a:r>
            <a:r>
              <a:rPr lang="en-US" b="0" i="0" dirty="0">
                <a:solidFill>
                  <a:srgbClr val="0A0A23"/>
                </a:solidFill>
                <a:effectLst/>
                <a:latin typeface="+mn-lt"/>
              </a:rPr>
              <a:t> </a:t>
            </a:r>
            <a:r>
              <a:rPr lang="en-US" b="0" i="0" dirty="0" err="1">
                <a:solidFill>
                  <a:srgbClr val="0A0A23"/>
                </a:solidFill>
                <a:effectLst/>
                <a:latin typeface="+mn-lt"/>
              </a:rPr>
              <a:t>bir</a:t>
            </a:r>
            <a:r>
              <a:rPr lang="en-US" b="0" i="0" dirty="0">
                <a:solidFill>
                  <a:srgbClr val="0A0A23"/>
                </a:solidFill>
                <a:effectLst/>
                <a:latin typeface="+mn-lt"/>
              </a:rPr>
              <a:t> </a:t>
            </a:r>
            <a:r>
              <a:rPr lang="en-US" b="0" i="0" dirty="0" err="1">
                <a:solidFill>
                  <a:srgbClr val="0A0A23"/>
                </a:solidFill>
                <a:effectLst/>
                <a:latin typeface="+mn-lt"/>
              </a:rPr>
              <a:t>stringe</a:t>
            </a:r>
            <a:r>
              <a:rPr lang="en-US" b="0" i="0" dirty="0">
                <a:solidFill>
                  <a:srgbClr val="0A0A23"/>
                </a:solidFill>
                <a:effectLst/>
                <a:latin typeface="+mn-lt"/>
              </a:rPr>
              <a:t> </a:t>
            </a:r>
            <a:r>
              <a:rPr lang="en-US" b="0" i="0" dirty="0" err="1">
                <a:solidFill>
                  <a:srgbClr val="0A0A23"/>
                </a:solidFill>
                <a:effectLst/>
                <a:latin typeface="+mn-lt"/>
              </a:rPr>
              <a:t>dönüştürülerek</a:t>
            </a:r>
            <a:r>
              <a:rPr lang="en-US" b="0" i="0" dirty="0">
                <a:solidFill>
                  <a:srgbClr val="0A0A23"/>
                </a:solidFill>
                <a:effectLst/>
                <a:latin typeface="+mn-lt"/>
              </a:rPr>
              <a:t> </a:t>
            </a:r>
            <a:r>
              <a:rPr lang="en-US" b="0" i="0" dirty="0" err="1">
                <a:solidFill>
                  <a:srgbClr val="0A0A23"/>
                </a:solidFill>
                <a:effectLst/>
                <a:latin typeface="+mn-lt"/>
              </a:rPr>
              <a:t>görüntülenir</a:t>
            </a:r>
            <a:r>
              <a:rPr lang="en-US" b="0" i="0" dirty="0">
                <a:solidFill>
                  <a:srgbClr val="0A0A23"/>
                </a:solidFill>
                <a:effectLst/>
                <a:latin typeface="+mn-lt"/>
              </a:rPr>
              <a:t>.</a:t>
            </a:r>
          </a:p>
          <a:p>
            <a:pPr algn="l" fontAlgn="base"/>
            <a:endParaRPr lang="en-US" b="0" i="0" dirty="0">
              <a:solidFill>
                <a:srgbClr val="0A0A23"/>
              </a:solidFill>
              <a:effectLst/>
              <a:latin typeface="+mn-lt"/>
            </a:endParaRPr>
          </a:p>
          <a:p>
            <a:pPr algn="l" fontAlgn="base"/>
            <a:r>
              <a:rPr lang="en-US" b="1" i="0" dirty="0" err="1">
                <a:solidFill>
                  <a:srgbClr val="0A0A23"/>
                </a:solidFill>
                <a:effectLst/>
                <a:latin typeface="+mn-lt"/>
              </a:rPr>
              <a:t>ObjectId</a:t>
            </a:r>
            <a:r>
              <a:rPr lang="en-US" b="1" i="0" dirty="0">
                <a:solidFill>
                  <a:srgbClr val="0A0A23"/>
                </a:solidFill>
                <a:effectLst/>
                <a:latin typeface="+mn-lt"/>
              </a:rPr>
              <a:t> validation</a:t>
            </a:r>
          </a:p>
          <a:p>
            <a:pPr algn="l" fontAlgn="base"/>
            <a:r>
              <a:rPr lang="en-US" b="0" i="0" dirty="0" err="1">
                <a:solidFill>
                  <a:srgbClr val="0A0A23"/>
                </a:solidFill>
                <a:effectLst/>
                <a:latin typeface="+mn-lt"/>
              </a:rPr>
              <a:t>mongoose.Types.ObjectId.isValid</a:t>
            </a:r>
            <a:r>
              <a:rPr lang="en-US" b="0" i="0" dirty="0">
                <a:solidFill>
                  <a:srgbClr val="0A0A23"/>
                </a:solidFill>
                <a:effectLst/>
                <a:latin typeface="+mn-lt"/>
              </a:rPr>
              <a:t>()</a:t>
            </a:r>
            <a:endParaRPr lang="en-US" dirty="0">
              <a:latin typeface="+mn-lt"/>
            </a:endParaRPr>
          </a:p>
        </p:txBody>
      </p:sp>
    </p:spTree>
    <p:extLst>
      <p:ext uri="{BB962C8B-B14F-4D97-AF65-F5344CB8AC3E}">
        <p14:creationId xmlns:p14="http://schemas.microsoft.com/office/powerpoint/2010/main" val="145747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E1CB065E-F3FC-2129-DD23-57F885919C5F}"/>
            </a:ext>
          </a:extLst>
        </p:cNvPr>
        <p:cNvGrpSpPr/>
        <p:nvPr/>
      </p:nvGrpSpPr>
      <p:grpSpPr>
        <a:xfrm>
          <a:off x="0" y="0"/>
          <a:ext cx="0" cy="0"/>
          <a:chOff x="0" y="0"/>
          <a:chExt cx="0" cy="0"/>
        </a:xfrm>
      </p:grpSpPr>
      <p:sp>
        <p:nvSpPr>
          <p:cNvPr id="89" name="Google Shape;89;p14">
            <a:extLst>
              <a:ext uri="{FF2B5EF4-FFF2-40B4-BE49-F238E27FC236}">
                <a16:creationId xmlns:a16="http://schemas.microsoft.com/office/drawing/2014/main" id="{167B8C5C-3EA2-5883-EF2F-144D77D3A26D}"/>
              </a:ext>
            </a:extLst>
          </p:cNvPr>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fontAlgn="base"/>
            <a:r>
              <a:rPr lang="en-US" sz="2800" b="1" dirty="0"/>
              <a:t>Model</a:t>
            </a:r>
          </a:p>
        </p:txBody>
      </p:sp>
      <p:sp>
        <p:nvSpPr>
          <p:cNvPr id="7" name="Metin kutusu 6">
            <a:extLst>
              <a:ext uri="{FF2B5EF4-FFF2-40B4-BE49-F238E27FC236}">
                <a16:creationId xmlns:a16="http://schemas.microsoft.com/office/drawing/2014/main" id="{E6F104F7-B63C-45E6-1C3D-CFD25CB25E22}"/>
              </a:ext>
            </a:extLst>
          </p:cNvPr>
          <p:cNvSpPr txBox="1"/>
          <p:nvPr/>
        </p:nvSpPr>
        <p:spPr>
          <a:xfrm>
            <a:off x="647701" y="504143"/>
            <a:ext cx="7422571" cy="2677656"/>
          </a:xfrm>
          <a:prstGeom prst="rect">
            <a:avLst/>
          </a:prstGeom>
          <a:noFill/>
        </p:spPr>
        <p:txBody>
          <a:bodyPr wrap="square">
            <a:spAutoFit/>
          </a:bodyPr>
          <a:lstStyle/>
          <a:p>
            <a:r>
              <a:rPr lang="en-US" b="1" dirty="0" err="1"/>
              <a:t>Tanımı</a:t>
            </a:r>
            <a:r>
              <a:rPr lang="en-US" b="1" dirty="0"/>
              <a:t>: </a:t>
            </a:r>
          </a:p>
          <a:p>
            <a:r>
              <a:rPr lang="en-US" dirty="0"/>
              <a:t>Model, </a:t>
            </a:r>
            <a:r>
              <a:rPr lang="en-US" dirty="0" err="1"/>
              <a:t>şemaya</a:t>
            </a:r>
            <a:r>
              <a:rPr lang="en-US" dirty="0"/>
              <a:t> </a:t>
            </a:r>
            <a:r>
              <a:rPr lang="en-US" dirty="0" err="1"/>
              <a:t>dayalı</a:t>
            </a:r>
            <a:r>
              <a:rPr lang="en-US" dirty="0"/>
              <a:t> </a:t>
            </a:r>
            <a:r>
              <a:rPr lang="en-US" dirty="0" err="1"/>
              <a:t>olarak</a:t>
            </a:r>
            <a:r>
              <a:rPr lang="en-US" dirty="0"/>
              <a:t> </a:t>
            </a:r>
            <a:r>
              <a:rPr lang="en-US" dirty="0" err="1"/>
              <a:t>oluşturulan</a:t>
            </a:r>
            <a:r>
              <a:rPr lang="en-US" dirty="0"/>
              <a:t> </a:t>
            </a:r>
            <a:r>
              <a:rPr lang="en-US" dirty="0" err="1"/>
              <a:t>ve</a:t>
            </a:r>
            <a:r>
              <a:rPr lang="en-US" dirty="0"/>
              <a:t> MongoDB </a:t>
            </a:r>
            <a:r>
              <a:rPr lang="en-US" dirty="0" err="1"/>
              <a:t>koleksiyonlarıyla</a:t>
            </a:r>
            <a:r>
              <a:rPr lang="en-US" dirty="0"/>
              <a:t> </a:t>
            </a:r>
            <a:r>
              <a:rPr lang="en-US" dirty="0" err="1"/>
              <a:t>etkileşim</a:t>
            </a:r>
            <a:r>
              <a:rPr lang="en-US" dirty="0"/>
              <a:t> </a:t>
            </a:r>
            <a:r>
              <a:rPr lang="en-US" dirty="0" err="1"/>
              <a:t>kuran</a:t>
            </a:r>
            <a:r>
              <a:rPr lang="en-US" dirty="0"/>
              <a:t> </a:t>
            </a:r>
            <a:r>
              <a:rPr lang="en-US" dirty="0" err="1"/>
              <a:t>bir</a:t>
            </a:r>
            <a:r>
              <a:rPr lang="en-US" dirty="0"/>
              <a:t> </a:t>
            </a:r>
            <a:r>
              <a:rPr lang="en-US" dirty="0" err="1"/>
              <a:t>arayüzdür</a:t>
            </a:r>
            <a:r>
              <a:rPr lang="en-US" dirty="0"/>
              <a:t>.</a:t>
            </a:r>
          </a:p>
          <a:p>
            <a:endParaRPr lang="en-US" dirty="0"/>
          </a:p>
          <a:p>
            <a:r>
              <a:rPr lang="en-US" b="1" dirty="0" err="1"/>
              <a:t>Görevi</a:t>
            </a:r>
            <a:r>
              <a:rPr lang="en-US" b="1" dirty="0"/>
              <a:t>: </a:t>
            </a:r>
          </a:p>
          <a:p>
            <a:r>
              <a:rPr lang="en-US" dirty="0" err="1"/>
              <a:t>Veritabanı</a:t>
            </a:r>
            <a:r>
              <a:rPr lang="en-US" dirty="0"/>
              <a:t> </a:t>
            </a:r>
            <a:r>
              <a:rPr lang="en-US" dirty="0" err="1"/>
              <a:t>işlemlerini</a:t>
            </a:r>
            <a:r>
              <a:rPr lang="en-US" dirty="0"/>
              <a:t> (CRUD: Create, Read, Update, Delete) </a:t>
            </a:r>
            <a:r>
              <a:rPr lang="en-US" dirty="0" err="1"/>
              <a:t>gerçekleştirmek</a:t>
            </a:r>
            <a:r>
              <a:rPr lang="en-US" dirty="0"/>
              <a:t> </a:t>
            </a:r>
            <a:r>
              <a:rPr lang="en-US" dirty="0" err="1"/>
              <a:t>için</a:t>
            </a:r>
            <a:r>
              <a:rPr lang="en-US" dirty="0"/>
              <a:t> </a:t>
            </a:r>
            <a:r>
              <a:rPr lang="en-US" dirty="0" err="1"/>
              <a:t>kullanılır</a:t>
            </a:r>
            <a:r>
              <a:rPr lang="en-US" dirty="0"/>
              <a:t>.</a:t>
            </a:r>
          </a:p>
          <a:p>
            <a:r>
              <a:rPr lang="en-US" dirty="0" err="1"/>
              <a:t>Bağımlıdır</a:t>
            </a:r>
            <a:r>
              <a:rPr lang="en-US" dirty="0"/>
              <a:t>: Bir </a:t>
            </a:r>
            <a:r>
              <a:rPr lang="en-US" dirty="0" err="1"/>
              <a:t>şemaya</a:t>
            </a:r>
            <a:r>
              <a:rPr lang="en-US" dirty="0"/>
              <a:t> </a:t>
            </a:r>
            <a:r>
              <a:rPr lang="en-US" dirty="0" err="1"/>
              <a:t>dayalı</a:t>
            </a:r>
            <a:r>
              <a:rPr lang="en-US" dirty="0"/>
              <a:t> </a:t>
            </a:r>
            <a:r>
              <a:rPr lang="en-US" dirty="0" err="1"/>
              <a:t>olarak</a:t>
            </a:r>
            <a:r>
              <a:rPr lang="en-US" dirty="0"/>
              <a:t> </a:t>
            </a:r>
            <a:r>
              <a:rPr lang="en-US" dirty="0" err="1"/>
              <a:t>tanımlanır</a:t>
            </a:r>
            <a:r>
              <a:rPr lang="en-US" dirty="0"/>
              <a:t>.</a:t>
            </a:r>
          </a:p>
          <a:p>
            <a:endParaRPr lang="en-US" b="1" dirty="0"/>
          </a:p>
          <a:p>
            <a:r>
              <a:rPr lang="en-US" b="1" dirty="0"/>
              <a:t>Exporting a model</a:t>
            </a:r>
            <a:endParaRPr lang="en-US" dirty="0"/>
          </a:p>
          <a:p>
            <a:r>
              <a:rPr lang="en-US" dirty="0"/>
              <a:t>We need to call the model constructor on the Mongoose instance and pass it the name of the collection and a reference to the schema definition.</a:t>
            </a:r>
          </a:p>
          <a:p>
            <a:endParaRPr lang="en-US" dirty="0"/>
          </a:p>
        </p:txBody>
      </p:sp>
      <p:pic>
        <p:nvPicPr>
          <p:cNvPr id="9" name="Resim 8">
            <a:extLst>
              <a:ext uri="{FF2B5EF4-FFF2-40B4-BE49-F238E27FC236}">
                <a16:creationId xmlns:a16="http://schemas.microsoft.com/office/drawing/2014/main" id="{AD139B37-F36F-E246-32F4-8B6432E3CF0E}"/>
              </a:ext>
            </a:extLst>
          </p:cNvPr>
          <p:cNvPicPr>
            <a:picLocks noChangeAspect="1"/>
          </p:cNvPicPr>
          <p:nvPr/>
        </p:nvPicPr>
        <p:blipFill>
          <a:blip r:embed="rId3"/>
          <a:stretch>
            <a:fillRect/>
          </a:stretch>
        </p:blipFill>
        <p:spPr>
          <a:xfrm>
            <a:off x="734290" y="2896039"/>
            <a:ext cx="6820852" cy="1743318"/>
          </a:xfrm>
          <a:prstGeom prst="rect">
            <a:avLst/>
          </a:prstGeom>
        </p:spPr>
      </p:pic>
    </p:spTree>
    <p:extLst>
      <p:ext uri="{BB962C8B-B14F-4D97-AF65-F5344CB8AC3E}">
        <p14:creationId xmlns:p14="http://schemas.microsoft.com/office/powerpoint/2010/main" val="323609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E1CB065E-F3FC-2129-DD23-57F885919C5F}"/>
            </a:ext>
          </a:extLst>
        </p:cNvPr>
        <p:cNvGrpSpPr/>
        <p:nvPr/>
      </p:nvGrpSpPr>
      <p:grpSpPr>
        <a:xfrm>
          <a:off x="0" y="0"/>
          <a:ext cx="0" cy="0"/>
          <a:chOff x="0" y="0"/>
          <a:chExt cx="0" cy="0"/>
        </a:xfrm>
      </p:grpSpPr>
      <p:sp>
        <p:nvSpPr>
          <p:cNvPr id="89" name="Google Shape;89;p14">
            <a:extLst>
              <a:ext uri="{FF2B5EF4-FFF2-40B4-BE49-F238E27FC236}">
                <a16:creationId xmlns:a16="http://schemas.microsoft.com/office/drawing/2014/main" id="{167B8C5C-3EA2-5883-EF2F-144D77D3A26D}"/>
              </a:ext>
            </a:extLst>
          </p:cNvPr>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fontAlgn="base"/>
            <a:r>
              <a:rPr lang="en-US" sz="2800" b="1" dirty="0"/>
              <a:t>Model vs Scheme</a:t>
            </a:r>
          </a:p>
        </p:txBody>
      </p:sp>
      <p:pic>
        <p:nvPicPr>
          <p:cNvPr id="3" name="Resim 2">
            <a:extLst>
              <a:ext uri="{FF2B5EF4-FFF2-40B4-BE49-F238E27FC236}">
                <a16:creationId xmlns:a16="http://schemas.microsoft.com/office/drawing/2014/main" id="{C8923980-95F6-4E88-4B9D-FCC4D6B41CA0}"/>
              </a:ext>
            </a:extLst>
          </p:cNvPr>
          <p:cNvPicPr>
            <a:picLocks noChangeAspect="1"/>
          </p:cNvPicPr>
          <p:nvPr/>
        </p:nvPicPr>
        <p:blipFill>
          <a:blip r:embed="rId3"/>
          <a:stretch>
            <a:fillRect/>
          </a:stretch>
        </p:blipFill>
        <p:spPr>
          <a:xfrm>
            <a:off x="885825" y="1109662"/>
            <a:ext cx="7372350" cy="2924175"/>
          </a:xfrm>
          <a:prstGeom prst="rect">
            <a:avLst/>
          </a:prstGeom>
        </p:spPr>
      </p:pic>
    </p:spTree>
    <p:extLst>
      <p:ext uri="{BB962C8B-B14F-4D97-AF65-F5344CB8AC3E}">
        <p14:creationId xmlns:p14="http://schemas.microsoft.com/office/powerpoint/2010/main" val="370498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1F3B3EBB-5FBA-E2EE-6080-A6C1F88658EC}"/>
            </a:ext>
          </a:extLst>
        </p:cNvPr>
        <p:cNvGrpSpPr/>
        <p:nvPr/>
      </p:nvGrpSpPr>
      <p:grpSpPr>
        <a:xfrm>
          <a:off x="0" y="0"/>
          <a:ext cx="0" cy="0"/>
          <a:chOff x="0" y="0"/>
          <a:chExt cx="0" cy="0"/>
        </a:xfrm>
      </p:grpSpPr>
      <p:sp>
        <p:nvSpPr>
          <p:cNvPr id="89" name="Google Shape;89;p14">
            <a:extLst>
              <a:ext uri="{FF2B5EF4-FFF2-40B4-BE49-F238E27FC236}">
                <a16:creationId xmlns:a16="http://schemas.microsoft.com/office/drawing/2014/main" id="{1F2A4CF9-DF05-4B8A-C688-6AF16C634CCB}"/>
              </a:ext>
            </a:extLst>
          </p:cNvPr>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fontAlgn="base"/>
            <a:r>
              <a:rPr lang="en-US" sz="2800" b="1" dirty="0"/>
              <a:t>Sample</a:t>
            </a:r>
          </a:p>
        </p:txBody>
      </p:sp>
      <p:pic>
        <p:nvPicPr>
          <p:cNvPr id="3" name="Resim 2">
            <a:extLst>
              <a:ext uri="{FF2B5EF4-FFF2-40B4-BE49-F238E27FC236}">
                <a16:creationId xmlns:a16="http://schemas.microsoft.com/office/drawing/2014/main" id="{FC23E81A-7559-AA7D-54D5-C3BCF4BC5684}"/>
              </a:ext>
            </a:extLst>
          </p:cNvPr>
          <p:cNvPicPr>
            <a:picLocks noChangeAspect="1"/>
          </p:cNvPicPr>
          <p:nvPr/>
        </p:nvPicPr>
        <p:blipFill>
          <a:blip r:embed="rId3"/>
          <a:stretch>
            <a:fillRect/>
          </a:stretch>
        </p:blipFill>
        <p:spPr>
          <a:xfrm>
            <a:off x="840331" y="800400"/>
            <a:ext cx="6687483" cy="3458058"/>
          </a:xfrm>
          <a:prstGeom prst="rect">
            <a:avLst/>
          </a:prstGeom>
        </p:spPr>
      </p:pic>
    </p:spTree>
    <p:extLst>
      <p:ext uri="{BB962C8B-B14F-4D97-AF65-F5344CB8AC3E}">
        <p14:creationId xmlns:p14="http://schemas.microsoft.com/office/powerpoint/2010/main" val="81383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2361488" y="1670500"/>
            <a:ext cx="4421023" cy="180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p:nvPr/>
        </p:nvSpPr>
        <p:spPr>
          <a:xfrm>
            <a:off x="414375" y="800400"/>
            <a:ext cx="8451900" cy="3879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US" sz="2000" dirty="0"/>
              <a:t>Non-Relational Databases (NRDBs) are also known NoSQL </a:t>
            </a:r>
            <a:r>
              <a:rPr lang="en-US" sz="2000" dirty="0" err="1"/>
              <a:t>DBs.</a:t>
            </a:r>
            <a:endParaRPr sz="2000" dirty="0"/>
          </a:p>
          <a:p>
            <a:pPr marL="457200" lvl="0" indent="-355600" algn="l" rtl="0">
              <a:spcBef>
                <a:spcPts val="0"/>
              </a:spcBef>
              <a:spcAft>
                <a:spcPts val="0"/>
              </a:spcAft>
              <a:buSzPts val="2000"/>
              <a:buChar char="●"/>
            </a:pPr>
            <a:r>
              <a:rPr lang="en-US" sz="2000" dirty="0"/>
              <a:t>NoSQL means Not-Only-SQL.</a:t>
            </a:r>
            <a:endParaRPr sz="2000" dirty="0"/>
          </a:p>
          <a:p>
            <a:pPr marL="457200" lvl="0" indent="-355600" algn="l" rtl="0">
              <a:spcBef>
                <a:spcPts val="0"/>
              </a:spcBef>
              <a:spcAft>
                <a:spcPts val="0"/>
              </a:spcAft>
              <a:buSzPts val="2000"/>
              <a:buChar char="●"/>
            </a:pPr>
            <a:r>
              <a:rPr lang="en-US" sz="2000" dirty="0"/>
              <a:t>Positive Sides:</a:t>
            </a:r>
            <a:endParaRPr sz="2000" dirty="0"/>
          </a:p>
          <a:p>
            <a:pPr marL="914400" lvl="1" indent="-355600" algn="l" rtl="0">
              <a:spcBef>
                <a:spcPts val="0"/>
              </a:spcBef>
              <a:spcAft>
                <a:spcPts val="0"/>
              </a:spcAft>
              <a:buSzPts val="2000"/>
              <a:buChar char="○"/>
            </a:pPr>
            <a:r>
              <a:rPr lang="en-US" sz="2000" dirty="0"/>
              <a:t>Faster than RDBs at CRUD operations.</a:t>
            </a:r>
            <a:endParaRPr sz="2000" dirty="0"/>
          </a:p>
          <a:p>
            <a:pPr marL="914400" lvl="1" indent="-355600" algn="l" rtl="0">
              <a:spcBef>
                <a:spcPts val="0"/>
              </a:spcBef>
              <a:spcAft>
                <a:spcPts val="0"/>
              </a:spcAft>
              <a:buSzPts val="2000"/>
              <a:buChar char="○"/>
            </a:pPr>
            <a:r>
              <a:rPr lang="en-US" sz="2000" dirty="0"/>
              <a:t>Supporting </a:t>
            </a:r>
            <a:r>
              <a:rPr lang="en-US" sz="2000" dirty="0" err="1"/>
              <a:t>BigData</a:t>
            </a:r>
            <a:r>
              <a:rPr lang="en-US" sz="2000" dirty="0"/>
              <a:t>.</a:t>
            </a:r>
            <a:endParaRPr sz="2000" dirty="0"/>
          </a:p>
          <a:p>
            <a:pPr marL="914400" lvl="1" indent="-355600" algn="l" rtl="0">
              <a:spcBef>
                <a:spcPts val="0"/>
              </a:spcBef>
              <a:spcAft>
                <a:spcPts val="0"/>
              </a:spcAft>
              <a:buSzPts val="2000"/>
              <a:buChar char="○"/>
            </a:pPr>
            <a:r>
              <a:rPr lang="en-US" sz="2000" dirty="0"/>
              <a:t>Generally free and open-source.</a:t>
            </a:r>
            <a:endParaRPr sz="2000" dirty="0"/>
          </a:p>
          <a:p>
            <a:pPr marL="914400" lvl="1" indent="-355600" algn="l" rtl="0">
              <a:spcBef>
                <a:spcPts val="0"/>
              </a:spcBef>
              <a:spcAft>
                <a:spcPts val="0"/>
              </a:spcAft>
              <a:buSzPts val="2000"/>
              <a:buChar char="○"/>
            </a:pPr>
            <a:r>
              <a:rPr lang="en-US" sz="2000" dirty="0"/>
              <a:t>No relations, no strict rules.</a:t>
            </a:r>
            <a:endParaRPr sz="2000" dirty="0"/>
          </a:p>
          <a:p>
            <a:pPr marL="457200" lvl="0" indent="-355600" algn="l" rtl="0">
              <a:spcBef>
                <a:spcPts val="0"/>
              </a:spcBef>
              <a:spcAft>
                <a:spcPts val="0"/>
              </a:spcAft>
              <a:buSzPts val="2000"/>
              <a:buChar char="●"/>
            </a:pPr>
            <a:r>
              <a:rPr lang="en-US" sz="2000" dirty="0"/>
              <a:t>Negative Sides:</a:t>
            </a:r>
            <a:endParaRPr sz="2000" dirty="0"/>
          </a:p>
          <a:p>
            <a:pPr marL="914400" lvl="1" indent="-355600" algn="l" rtl="0">
              <a:spcBef>
                <a:spcPts val="0"/>
              </a:spcBef>
              <a:spcAft>
                <a:spcPts val="0"/>
              </a:spcAft>
              <a:buSzPts val="2000"/>
              <a:buChar char="○"/>
            </a:pPr>
            <a:r>
              <a:rPr lang="en-US" sz="2000" dirty="0"/>
              <a:t>Data is not in safe compared to RDBs.</a:t>
            </a:r>
            <a:endParaRPr sz="2000" dirty="0"/>
          </a:p>
          <a:p>
            <a:pPr marL="914400" lvl="1" indent="-355600" algn="l" rtl="0">
              <a:spcBef>
                <a:spcPts val="0"/>
              </a:spcBef>
              <a:spcAft>
                <a:spcPts val="0"/>
              </a:spcAft>
              <a:buSzPts val="2000"/>
              <a:buChar char="○"/>
            </a:pPr>
            <a:r>
              <a:rPr lang="en-US" sz="2000" dirty="0"/>
              <a:t>Not support transaction control and all </a:t>
            </a:r>
            <a:r>
              <a:rPr lang="en-US" sz="2000" u="sng" dirty="0">
                <a:solidFill>
                  <a:schemeClr val="hlink"/>
                </a:solidFill>
                <a:hlinkClick r:id="rId3"/>
              </a:rPr>
              <a:t>ACID</a:t>
            </a:r>
            <a:r>
              <a:rPr lang="en-US" sz="2000" dirty="0"/>
              <a:t> rules.</a:t>
            </a:r>
            <a:endParaRPr sz="2000" dirty="0"/>
          </a:p>
          <a:p>
            <a:pPr marL="914400" lvl="1" indent="-355600" algn="l" rtl="0">
              <a:spcBef>
                <a:spcPts val="0"/>
              </a:spcBef>
              <a:spcAft>
                <a:spcPts val="0"/>
              </a:spcAft>
              <a:buSzPts val="2000"/>
              <a:buChar char="○"/>
            </a:pPr>
            <a:r>
              <a:rPr lang="en-US" sz="2000" dirty="0"/>
              <a:t>No any </a:t>
            </a:r>
            <a:r>
              <a:rPr lang="en-US" sz="2000" dirty="0" err="1"/>
              <a:t>standart</a:t>
            </a:r>
            <a:r>
              <a:rPr lang="en-US" sz="2000" dirty="0"/>
              <a:t> like SQL. Each </a:t>
            </a:r>
            <a:r>
              <a:rPr lang="en-US" sz="2000" dirty="0" err="1"/>
              <a:t>db</a:t>
            </a:r>
            <a:r>
              <a:rPr lang="en-US" sz="2000" dirty="0"/>
              <a:t> has own code-style.</a:t>
            </a:r>
            <a:endParaRPr sz="2000" dirty="0"/>
          </a:p>
          <a:p>
            <a:pPr marL="914400" lvl="1" indent="-355600" algn="l" rtl="0">
              <a:spcBef>
                <a:spcPts val="0"/>
              </a:spcBef>
              <a:spcAft>
                <a:spcPts val="0"/>
              </a:spcAft>
              <a:buSzPts val="2000"/>
              <a:buChar char="○"/>
            </a:pPr>
            <a:r>
              <a:rPr lang="en-US" sz="2000" dirty="0"/>
              <a:t>No relations, no strict rules.</a:t>
            </a:r>
            <a:endParaRPr sz="2000" dirty="0"/>
          </a:p>
        </p:txBody>
      </p:sp>
      <p:sp>
        <p:nvSpPr>
          <p:cNvPr id="59" name="Google Shape;59;p9"/>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t>What is NoSQL?</a:t>
            </a:r>
            <a:endParaRPr sz="4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0"/>
          <p:cNvPicPr preferRelativeResize="0"/>
          <p:nvPr/>
        </p:nvPicPr>
        <p:blipFill>
          <a:blip r:embed="rId3">
            <a:alphaModFix/>
          </a:blip>
          <a:stretch>
            <a:fillRect/>
          </a:stretch>
        </p:blipFill>
        <p:spPr>
          <a:xfrm>
            <a:off x="1183063" y="800390"/>
            <a:ext cx="6777874" cy="3816775"/>
          </a:xfrm>
          <a:prstGeom prst="rect">
            <a:avLst/>
          </a:prstGeom>
          <a:noFill/>
          <a:ln>
            <a:noFill/>
          </a:ln>
        </p:spPr>
      </p:pic>
      <p:sp>
        <p:nvSpPr>
          <p:cNvPr id="65" name="Google Shape;65;p10"/>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t>Data Model Types</a:t>
            </a:r>
            <a:endParaRPr sz="4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1"/>
          <p:cNvPicPr preferRelativeResize="0"/>
          <p:nvPr/>
        </p:nvPicPr>
        <p:blipFill>
          <a:blip r:embed="rId3">
            <a:alphaModFix/>
          </a:blip>
          <a:stretch>
            <a:fillRect/>
          </a:stretch>
        </p:blipFill>
        <p:spPr>
          <a:xfrm>
            <a:off x="962073" y="1661075"/>
            <a:ext cx="7219874" cy="182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t>Let’s Start:</a:t>
            </a:r>
            <a:endParaRPr sz="4000" b="1"/>
          </a:p>
          <a:p>
            <a:pPr marL="0" lvl="0" indent="0" algn="l" rtl="0">
              <a:spcBef>
                <a:spcPts val="0"/>
              </a:spcBef>
              <a:spcAft>
                <a:spcPts val="0"/>
              </a:spcAft>
              <a:buNone/>
            </a:pPr>
            <a:endParaRPr sz="4000" b="1"/>
          </a:p>
        </p:txBody>
      </p:sp>
      <p:sp>
        <p:nvSpPr>
          <p:cNvPr id="90" name="Google Shape;90;p14"/>
          <p:cNvSpPr txBox="1"/>
          <p:nvPr/>
        </p:nvSpPr>
        <p:spPr>
          <a:xfrm>
            <a:off x="414375" y="800400"/>
            <a:ext cx="84519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u="sng">
                <a:solidFill>
                  <a:schemeClr val="hlink"/>
                </a:solidFill>
                <a:hlinkClick r:id="rId3"/>
              </a:rPr>
              <a:t>https://www.mongodb.com</a:t>
            </a:r>
            <a:r>
              <a:rPr lang="en-US" sz="2000"/>
              <a:t> </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US" sz="2000"/>
              <a:t>Install </a:t>
            </a:r>
            <a:r>
              <a:rPr lang="en-US" sz="2000" b="1"/>
              <a:t>MongoDB Community Server</a:t>
            </a:r>
            <a:r>
              <a:rPr lang="en-US" sz="2000"/>
              <a:t>:</a:t>
            </a:r>
            <a:br>
              <a:rPr lang="en-US" sz="2000"/>
            </a:br>
            <a:r>
              <a:rPr lang="en-US" sz="1500" u="sng">
                <a:solidFill>
                  <a:schemeClr val="hlink"/>
                </a:solidFill>
                <a:hlinkClick r:id="rId4"/>
              </a:rPr>
              <a:t>https://www.mongodb.com/try/download/community</a:t>
            </a:r>
            <a:r>
              <a:rPr lang="en-US" sz="1500"/>
              <a:t> </a:t>
            </a:r>
            <a:br>
              <a:rPr lang="en-US" sz="2000"/>
            </a:br>
            <a:endParaRPr sz="2000"/>
          </a:p>
          <a:p>
            <a:pPr marL="457200" lvl="0" indent="-355600" algn="l" rtl="0">
              <a:spcBef>
                <a:spcPts val="0"/>
              </a:spcBef>
              <a:spcAft>
                <a:spcPts val="0"/>
              </a:spcAft>
              <a:buSzPts val="2000"/>
              <a:buChar char="●"/>
            </a:pPr>
            <a:r>
              <a:rPr lang="en-US" sz="2000"/>
              <a:t>Install </a:t>
            </a:r>
            <a:r>
              <a:rPr lang="en-US" sz="2000" b="1"/>
              <a:t>MongoDB Compass</a:t>
            </a:r>
            <a:r>
              <a:rPr lang="en-US" sz="2000"/>
              <a:t>:</a:t>
            </a:r>
            <a:br>
              <a:rPr lang="en-US" sz="2000"/>
            </a:br>
            <a:r>
              <a:rPr lang="en-US" sz="1500" u="sng">
                <a:solidFill>
                  <a:schemeClr val="hlink"/>
                </a:solidFill>
                <a:hlinkClick r:id="rId5"/>
              </a:rPr>
              <a:t>https://www.mongodb.com/try/download/compass</a:t>
            </a:r>
            <a:r>
              <a:rPr lang="en-US" sz="1500"/>
              <a:t> </a:t>
            </a:r>
            <a:br>
              <a:rPr lang="en-US" sz="2000"/>
            </a:br>
            <a:endParaRPr sz="2000"/>
          </a:p>
          <a:p>
            <a:pPr marL="457200" lvl="0" indent="-355600" algn="l" rtl="0">
              <a:spcBef>
                <a:spcPts val="0"/>
              </a:spcBef>
              <a:spcAft>
                <a:spcPts val="0"/>
              </a:spcAft>
              <a:buSzPts val="2000"/>
              <a:buChar char="●"/>
            </a:pPr>
            <a:r>
              <a:rPr lang="en-US" sz="2000">
                <a:solidFill>
                  <a:srgbClr val="3B3B3B"/>
                </a:solidFill>
              </a:rPr>
              <a:t>Install </a:t>
            </a:r>
            <a:r>
              <a:rPr lang="en-US" sz="2000" b="1">
                <a:solidFill>
                  <a:srgbClr val="3B3B3B"/>
                </a:solidFill>
                <a:highlight>
                  <a:srgbClr val="FFFFFF"/>
                </a:highlight>
              </a:rPr>
              <a:t>MongoDB for VS Code</a:t>
            </a:r>
            <a:r>
              <a:rPr lang="en-US" sz="2000">
                <a:solidFill>
                  <a:srgbClr val="3B3B3B"/>
                </a:solidFill>
                <a:highlight>
                  <a:srgbClr val="FFFFFF"/>
                </a:highlight>
              </a:rPr>
              <a:t> extension:</a:t>
            </a:r>
            <a:br>
              <a:rPr lang="en-US" sz="2000"/>
            </a:br>
            <a:r>
              <a:rPr lang="en-US" sz="1500" u="sng">
                <a:solidFill>
                  <a:schemeClr val="accent2"/>
                </a:solidFill>
                <a:hlinkClick r:id="rId6">
                  <a:extLst>
                    <a:ext uri="{A12FA001-AC4F-418D-AE19-62706E023703}">
                      <ahyp:hlinkClr xmlns:ahyp="http://schemas.microsoft.com/office/drawing/2018/hyperlinkcolor" val="tx"/>
                    </a:ext>
                  </a:extLst>
                </a:hlinkClick>
              </a:rPr>
              <a:t>https://marketplace.visualstudio.com/items?itemName=mongodb.mongodb-vscode</a:t>
            </a:r>
            <a:r>
              <a:rPr lang="en-US" sz="1500"/>
              <a:t> </a:t>
            </a:r>
            <a:br>
              <a:rPr lang="en-US" sz="2000"/>
            </a:br>
            <a:endParaRPr sz="2000"/>
          </a:p>
          <a:p>
            <a:pPr marL="457200" lvl="0" indent="-355600" algn="l" rtl="0">
              <a:spcBef>
                <a:spcPts val="0"/>
              </a:spcBef>
              <a:spcAft>
                <a:spcPts val="0"/>
              </a:spcAft>
              <a:buSzPts val="2000"/>
              <a:buChar char="●"/>
            </a:pPr>
            <a:r>
              <a:rPr lang="en-US" sz="2000">
                <a:solidFill>
                  <a:srgbClr val="3B3B3B"/>
                </a:solidFill>
              </a:rPr>
              <a:t>Register to </a:t>
            </a:r>
            <a:r>
              <a:rPr lang="en-US" sz="2000" b="1">
                <a:solidFill>
                  <a:srgbClr val="3B3B3B"/>
                </a:solidFill>
              </a:rPr>
              <a:t>MongoDB </a:t>
            </a:r>
            <a:r>
              <a:rPr lang="en-US" sz="2000">
                <a:solidFill>
                  <a:srgbClr val="3B3B3B"/>
                </a:solidFill>
              </a:rPr>
              <a:t>for use to cloud services:</a:t>
            </a:r>
            <a:br>
              <a:rPr lang="en-US" sz="2000"/>
            </a:br>
            <a:r>
              <a:rPr lang="en-US" sz="1500" u="sng">
                <a:solidFill>
                  <a:schemeClr val="hlink"/>
                </a:solidFill>
                <a:hlinkClick r:id="rId7"/>
              </a:rPr>
              <a:t>https://account.mongodb.com</a:t>
            </a:r>
            <a:r>
              <a:rPr lang="en-US" sz="1500"/>
              <a:t> </a:t>
            </a:r>
            <a:endParaRPr sz="1500"/>
          </a:p>
        </p:txBody>
      </p:sp>
      <p:pic>
        <p:nvPicPr>
          <p:cNvPr id="91" name="Google Shape;91;p14"/>
          <p:cNvPicPr preferRelativeResize="0"/>
          <p:nvPr/>
        </p:nvPicPr>
        <p:blipFill>
          <a:blip r:embed="rId8">
            <a:alphaModFix/>
          </a:blip>
          <a:stretch>
            <a:fillRect/>
          </a:stretch>
        </p:blipFill>
        <p:spPr>
          <a:xfrm>
            <a:off x="6454600" y="800400"/>
            <a:ext cx="1983275" cy="50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t>Structure</a:t>
            </a:r>
            <a:endParaRPr sz="4000" b="1"/>
          </a:p>
        </p:txBody>
      </p:sp>
      <p:pic>
        <p:nvPicPr>
          <p:cNvPr id="76" name="Google Shape;76;p12"/>
          <p:cNvPicPr preferRelativeResize="0"/>
          <p:nvPr/>
        </p:nvPicPr>
        <p:blipFill>
          <a:blip r:embed="rId3">
            <a:alphaModFix/>
          </a:blip>
          <a:stretch>
            <a:fillRect/>
          </a:stretch>
        </p:blipFill>
        <p:spPr>
          <a:xfrm>
            <a:off x="298963" y="1028987"/>
            <a:ext cx="4639474" cy="2821324"/>
          </a:xfrm>
          <a:prstGeom prst="rect">
            <a:avLst/>
          </a:prstGeom>
          <a:noFill/>
          <a:ln>
            <a:noFill/>
          </a:ln>
        </p:spPr>
      </p:pic>
      <p:pic>
        <p:nvPicPr>
          <p:cNvPr id="77" name="Google Shape;77;p12"/>
          <p:cNvPicPr preferRelativeResize="0"/>
          <p:nvPr/>
        </p:nvPicPr>
        <p:blipFill>
          <a:blip r:embed="rId4">
            <a:alphaModFix/>
          </a:blip>
          <a:stretch>
            <a:fillRect/>
          </a:stretch>
        </p:blipFill>
        <p:spPr>
          <a:xfrm>
            <a:off x="5068663" y="1792433"/>
            <a:ext cx="3776374" cy="1294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t>Structure</a:t>
            </a:r>
            <a:endParaRPr sz="4000" b="1"/>
          </a:p>
        </p:txBody>
      </p:sp>
      <p:pic>
        <p:nvPicPr>
          <p:cNvPr id="83" name="Google Shape;83;p13"/>
          <p:cNvPicPr preferRelativeResize="0"/>
          <p:nvPr/>
        </p:nvPicPr>
        <p:blipFill>
          <a:blip r:embed="rId3">
            <a:alphaModFix/>
          </a:blip>
          <a:stretch>
            <a:fillRect/>
          </a:stretch>
        </p:blipFill>
        <p:spPr>
          <a:xfrm>
            <a:off x="414375" y="1193125"/>
            <a:ext cx="5237125" cy="3201076"/>
          </a:xfrm>
          <a:prstGeom prst="rect">
            <a:avLst/>
          </a:prstGeom>
          <a:noFill/>
          <a:ln>
            <a:noFill/>
          </a:ln>
        </p:spPr>
      </p:pic>
      <p:pic>
        <p:nvPicPr>
          <p:cNvPr id="84" name="Google Shape;84;p13"/>
          <p:cNvPicPr preferRelativeResize="0"/>
          <p:nvPr/>
        </p:nvPicPr>
        <p:blipFill>
          <a:blip r:embed="rId4">
            <a:alphaModFix/>
          </a:blip>
          <a:stretch>
            <a:fillRect/>
          </a:stretch>
        </p:blipFill>
        <p:spPr>
          <a:xfrm>
            <a:off x="4749800" y="800400"/>
            <a:ext cx="4056374" cy="2318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FF6D9E36-1F91-A558-5453-5B44A057DABB}"/>
            </a:ext>
          </a:extLst>
        </p:cNvPr>
        <p:cNvGrpSpPr/>
        <p:nvPr/>
      </p:nvGrpSpPr>
      <p:grpSpPr>
        <a:xfrm>
          <a:off x="0" y="0"/>
          <a:ext cx="0" cy="0"/>
          <a:chOff x="0" y="0"/>
          <a:chExt cx="0" cy="0"/>
        </a:xfrm>
      </p:grpSpPr>
      <p:sp>
        <p:nvSpPr>
          <p:cNvPr id="89" name="Google Shape;89;p14">
            <a:extLst>
              <a:ext uri="{FF2B5EF4-FFF2-40B4-BE49-F238E27FC236}">
                <a16:creationId xmlns:a16="http://schemas.microsoft.com/office/drawing/2014/main" id="{6E8F3186-9E48-4A13-1473-2C7D17173BA9}"/>
              </a:ext>
            </a:extLst>
          </p:cNvPr>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t>ODM(Object Document Mapping)</a:t>
            </a:r>
            <a:endParaRPr sz="2800" b="1" dirty="0"/>
          </a:p>
          <a:p>
            <a:pPr marL="0" lvl="0" indent="0" algn="l" rtl="0">
              <a:spcBef>
                <a:spcPts val="0"/>
              </a:spcBef>
              <a:spcAft>
                <a:spcPts val="0"/>
              </a:spcAft>
              <a:buNone/>
            </a:pPr>
            <a:endParaRPr sz="4000" b="1" dirty="0"/>
          </a:p>
        </p:txBody>
      </p:sp>
      <p:sp>
        <p:nvSpPr>
          <p:cNvPr id="5" name="Metin kutusu 4">
            <a:extLst>
              <a:ext uri="{FF2B5EF4-FFF2-40B4-BE49-F238E27FC236}">
                <a16:creationId xmlns:a16="http://schemas.microsoft.com/office/drawing/2014/main" id="{180328F3-CCD2-EED9-D5C8-BF812BBE82C8}"/>
              </a:ext>
            </a:extLst>
          </p:cNvPr>
          <p:cNvSpPr txBox="1"/>
          <p:nvPr/>
        </p:nvSpPr>
        <p:spPr>
          <a:xfrm>
            <a:off x="560250" y="698384"/>
            <a:ext cx="8023500" cy="523220"/>
          </a:xfrm>
          <a:prstGeom prst="rect">
            <a:avLst/>
          </a:prstGeom>
          <a:noFill/>
        </p:spPr>
        <p:txBody>
          <a:bodyPr wrap="square">
            <a:spAutoFit/>
          </a:bodyPr>
          <a:lstStyle/>
          <a:p>
            <a:r>
              <a:rPr lang="tr-TR" dirty="0"/>
              <a:t>ODM, </a:t>
            </a:r>
            <a:r>
              <a:rPr lang="tr-TR" dirty="0" err="1"/>
              <a:t>veritabanı</a:t>
            </a:r>
            <a:r>
              <a:rPr lang="tr-TR" dirty="0"/>
              <a:t> belgelerini uygulama tarafındaki nesnelerle eşleştirir ve bu nesneler üzerinden veriyle etkileşim kurmamıza olanak tanır.</a:t>
            </a:r>
            <a:endParaRPr lang="en-US" dirty="0"/>
          </a:p>
        </p:txBody>
      </p:sp>
      <p:sp>
        <p:nvSpPr>
          <p:cNvPr id="4" name="Metin kutusu 3">
            <a:extLst>
              <a:ext uri="{FF2B5EF4-FFF2-40B4-BE49-F238E27FC236}">
                <a16:creationId xmlns:a16="http://schemas.microsoft.com/office/drawing/2014/main" id="{465D9C93-ED87-ED1B-E32E-2437B31F0D31}"/>
              </a:ext>
            </a:extLst>
          </p:cNvPr>
          <p:cNvSpPr txBox="1"/>
          <p:nvPr/>
        </p:nvSpPr>
        <p:spPr>
          <a:xfrm>
            <a:off x="636493" y="1221604"/>
            <a:ext cx="7718611" cy="3493264"/>
          </a:xfrm>
          <a:prstGeom prst="rect">
            <a:avLst/>
          </a:prstGeom>
          <a:noFill/>
        </p:spPr>
        <p:txBody>
          <a:bodyPr wrap="square">
            <a:spAutoFit/>
          </a:bodyPr>
          <a:lstStyle/>
          <a:p>
            <a:r>
              <a:rPr lang="en-US" sz="1300" b="1" dirty="0" err="1"/>
              <a:t>Avantajları</a:t>
            </a:r>
            <a:r>
              <a:rPr lang="en-US" sz="1300" b="1" dirty="0"/>
              <a:t>:</a:t>
            </a:r>
          </a:p>
          <a:p>
            <a:pPr marL="285750" indent="-285750">
              <a:buFont typeface="Arial" panose="020B0604020202020204" pitchFamily="34" charset="0"/>
              <a:buChar char="•"/>
            </a:pPr>
            <a:r>
              <a:rPr lang="tr-TR" sz="1300" dirty="0" err="1"/>
              <a:t>ODM'ler</a:t>
            </a:r>
            <a:r>
              <a:rPr lang="tr-TR" sz="1300" dirty="0"/>
              <a:t>, </a:t>
            </a:r>
            <a:r>
              <a:rPr lang="tr-TR" sz="1300" dirty="0" err="1"/>
              <a:t>veritabanı</a:t>
            </a:r>
            <a:r>
              <a:rPr lang="tr-TR" sz="1300" dirty="0"/>
              <a:t> belgelerinin şemasını tanımlamanıza olanak sağlar. Bu, belgelerin nasıl bir yapıya sahip olması gerektiğini </a:t>
            </a:r>
            <a:r>
              <a:rPr lang="tr-TR" sz="1300" dirty="0" err="1"/>
              <a:t>belirler.Şema</a:t>
            </a:r>
            <a:r>
              <a:rPr lang="tr-TR" sz="1300" dirty="0"/>
              <a:t> tanımı, alanların türlerini, zorunlu olup olmadıklarını ve varsayılan değerlerini belirleyerek veri doğruluğunu artırır.</a:t>
            </a: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tr-TR" sz="1300" dirty="0" err="1"/>
              <a:t>ODM'ler</a:t>
            </a:r>
            <a:r>
              <a:rPr lang="tr-TR" sz="1300" dirty="0"/>
              <a:t>, </a:t>
            </a:r>
            <a:r>
              <a:rPr lang="tr-TR" sz="1300" dirty="0" err="1"/>
              <a:t>veritabanı</a:t>
            </a:r>
            <a:r>
              <a:rPr lang="tr-TR" sz="1300" dirty="0"/>
              <a:t> sorgularını basitleştirir ve yüksek seviyeli bir API sunar. Doğrudan JavaScript koduyla, </a:t>
            </a:r>
            <a:r>
              <a:rPr lang="tr-TR" sz="1300" dirty="0" err="1"/>
              <a:t>MongoDB</a:t>
            </a:r>
            <a:r>
              <a:rPr lang="tr-TR" sz="1300" dirty="0"/>
              <a:t> sorguları yazmadan işlem yapabilirsiniz.</a:t>
            </a: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tr-TR" sz="1300" dirty="0"/>
              <a:t>Veri ekleme, güncelleme, silme gibi işlemleri kolaylaştırır.</a:t>
            </a: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tr-TR" sz="1300" dirty="0" err="1"/>
              <a:t>Sanitize</a:t>
            </a:r>
            <a:r>
              <a:rPr lang="tr-TR" sz="1300" dirty="0"/>
              <a:t> etme, doğrulama, hata yönetimi gibi işlemler otomatik olarak yapılabilir</a:t>
            </a: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tr-TR" sz="1300" dirty="0"/>
              <a:t>ODM, ilişkili verileri </a:t>
            </a:r>
            <a:r>
              <a:rPr lang="tr-TR" sz="1300" dirty="0" err="1"/>
              <a:t>populate</a:t>
            </a:r>
            <a:r>
              <a:rPr lang="tr-TR" sz="1300" dirty="0"/>
              <a:t> yöntemiyle otomatik olarak doldurabilir. Bu, ilişkisel </a:t>
            </a:r>
            <a:r>
              <a:rPr lang="tr-TR" sz="1300" dirty="0" err="1"/>
              <a:t>veritabanlarında</a:t>
            </a:r>
            <a:r>
              <a:rPr lang="tr-TR" sz="1300" dirty="0"/>
              <a:t> kullanılan JOIN işlemlerine benzer</a:t>
            </a:r>
            <a:endParaRPr lang="en-US" sz="1300" dirty="0"/>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tr-TR" sz="1300" dirty="0"/>
              <a:t>ODM kütüphaneleri, </a:t>
            </a:r>
            <a:r>
              <a:rPr lang="tr-TR" sz="1300" dirty="0" err="1"/>
              <a:t>middleware</a:t>
            </a:r>
            <a:r>
              <a:rPr lang="tr-TR" sz="1300" dirty="0"/>
              <a:t> (ara yazılım) ve </a:t>
            </a:r>
            <a:r>
              <a:rPr lang="tr-TR" sz="1300" dirty="0" err="1"/>
              <a:t>plugin</a:t>
            </a:r>
            <a:r>
              <a:rPr lang="tr-TR" sz="1300" dirty="0"/>
              <a:t> gibi özellikler ekleyerek iş akışlarını özelleştirebilmenizi sağlar.</a:t>
            </a:r>
            <a:endParaRPr lang="en-150" sz="1300" dirty="0"/>
          </a:p>
        </p:txBody>
      </p:sp>
    </p:spTree>
    <p:extLst>
      <p:ext uri="{BB962C8B-B14F-4D97-AF65-F5344CB8AC3E}">
        <p14:creationId xmlns:p14="http://schemas.microsoft.com/office/powerpoint/2010/main" val="411868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FF6D9E36-1F91-A558-5453-5B44A057DABB}"/>
            </a:ext>
          </a:extLst>
        </p:cNvPr>
        <p:cNvGrpSpPr/>
        <p:nvPr/>
      </p:nvGrpSpPr>
      <p:grpSpPr>
        <a:xfrm>
          <a:off x="0" y="0"/>
          <a:ext cx="0" cy="0"/>
          <a:chOff x="0" y="0"/>
          <a:chExt cx="0" cy="0"/>
        </a:xfrm>
      </p:grpSpPr>
      <p:sp>
        <p:nvSpPr>
          <p:cNvPr id="89" name="Google Shape;89;p14">
            <a:extLst>
              <a:ext uri="{FF2B5EF4-FFF2-40B4-BE49-F238E27FC236}">
                <a16:creationId xmlns:a16="http://schemas.microsoft.com/office/drawing/2014/main" id="{6E8F3186-9E48-4A13-1473-2C7D17173BA9}"/>
              </a:ext>
            </a:extLst>
          </p:cNvPr>
          <p:cNvSpPr txBox="1"/>
          <p:nvPr/>
        </p:nvSpPr>
        <p:spPr>
          <a:xfrm>
            <a:off x="414375" y="0"/>
            <a:ext cx="8023500" cy="8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t>Mongoose</a:t>
            </a:r>
            <a:endParaRPr sz="2800" b="1" dirty="0"/>
          </a:p>
          <a:p>
            <a:pPr marL="0" lvl="0" indent="0" algn="l" rtl="0">
              <a:spcBef>
                <a:spcPts val="0"/>
              </a:spcBef>
              <a:spcAft>
                <a:spcPts val="0"/>
              </a:spcAft>
              <a:buNone/>
            </a:pPr>
            <a:endParaRPr sz="4000" b="1" dirty="0"/>
          </a:p>
        </p:txBody>
      </p:sp>
      <p:pic>
        <p:nvPicPr>
          <p:cNvPr id="91" name="Google Shape;91;p14">
            <a:extLst>
              <a:ext uri="{FF2B5EF4-FFF2-40B4-BE49-F238E27FC236}">
                <a16:creationId xmlns:a16="http://schemas.microsoft.com/office/drawing/2014/main" id="{3564C0DA-B6A4-A447-391D-39815EDE0E73}"/>
              </a:ext>
            </a:extLst>
          </p:cNvPr>
          <p:cNvPicPr preferRelativeResize="0"/>
          <p:nvPr/>
        </p:nvPicPr>
        <p:blipFill>
          <a:blip r:embed="rId3">
            <a:alphaModFix/>
          </a:blip>
          <a:stretch>
            <a:fillRect/>
          </a:stretch>
        </p:blipFill>
        <p:spPr>
          <a:xfrm>
            <a:off x="6454600" y="800400"/>
            <a:ext cx="1983275" cy="500325"/>
          </a:xfrm>
          <a:prstGeom prst="rect">
            <a:avLst/>
          </a:prstGeom>
          <a:noFill/>
          <a:ln>
            <a:noFill/>
          </a:ln>
        </p:spPr>
      </p:pic>
      <p:pic>
        <p:nvPicPr>
          <p:cNvPr id="1026" name="Picture 2">
            <a:extLst>
              <a:ext uri="{FF2B5EF4-FFF2-40B4-BE49-F238E27FC236}">
                <a16:creationId xmlns:a16="http://schemas.microsoft.com/office/drawing/2014/main" id="{43C49DD2-74BB-F462-5A02-F13F5C7398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2541" y="947739"/>
            <a:ext cx="4386695" cy="1774680"/>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180328F3-CCD2-EED9-D5C8-BF812BBE82C8}"/>
              </a:ext>
            </a:extLst>
          </p:cNvPr>
          <p:cNvSpPr txBox="1"/>
          <p:nvPr/>
        </p:nvSpPr>
        <p:spPr>
          <a:xfrm>
            <a:off x="531682" y="2571750"/>
            <a:ext cx="8023500" cy="2246769"/>
          </a:xfrm>
          <a:prstGeom prst="rect">
            <a:avLst/>
          </a:prstGeom>
          <a:noFill/>
        </p:spPr>
        <p:txBody>
          <a:bodyPr wrap="square">
            <a:spAutoFit/>
          </a:bodyPr>
          <a:lstStyle/>
          <a:p>
            <a:r>
              <a:rPr lang="en-US" b="1" dirty="0"/>
              <a:t>Veri </a:t>
            </a:r>
            <a:r>
              <a:rPr lang="en-US" b="1" dirty="0" err="1"/>
              <a:t>Gönderme</a:t>
            </a:r>
            <a:r>
              <a:rPr lang="en-US" b="1" dirty="0"/>
              <a:t>:</a:t>
            </a:r>
            <a:br>
              <a:rPr lang="en-US" dirty="0"/>
            </a:br>
            <a:r>
              <a:rPr lang="en-US" dirty="0"/>
              <a:t>Mongoose </a:t>
            </a:r>
            <a:r>
              <a:rPr lang="en-US" dirty="0" err="1"/>
              <a:t>şemaya</a:t>
            </a:r>
            <a:r>
              <a:rPr lang="en-US" dirty="0"/>
              <a:t> </a:t>
            </a:r>
            <a:r>
              <a:rPr lang="en-US" dirty="0" err="1"/>
              <a:t>göre</a:t>
            </a:r>
            <a:r>
              <a:rPr lang="en-US" dirty="0"/>
              <a:t> </a:t>
            </a:r>
            <a:r>
              <a:rPr lang="en-US" dirty="0" err="1"/>
              <a:t>veri</a:t>
            </a:r>
            <a:r>
              <a:rPr lang="en-US" dirty="0"/>
              <a:t> </a:t>
            </a:r>
            <a:r>
              <a:rPr lang="en-US" dirty="0" err="1"/>
              <a:t>doğrulama</a:t>
            </a:r>
            <a:r>
              <a:rPr lang="en-US" dirty="0"/>
              <a:t> </a:t>
            </a:r>
            <a:r>
              <a:rPr lang="en-US" dirty="0" err="1"/>
              <a:t>ve</a:t>
            </a:r>
            <a:r>
              <a:rPr lang="en-US" dirty="0"/>
              <a:t> </a:t>
            </a:r>
            <a:r>
              <a:rPr lang="en-US" dirty="0" err="1"/>
              <a:t>dönüştürme</a:t>
            </a:r>
            <a:r>
              <a:rPr lang="en-US" dirty="0"/>
              <a:t> </a:t>
            </a:r>
            <a:r>
              <a:rPr lang="en-US" dirty="0" err="1"/>
              <a:t>işlemlerini</a:t>
            </a:r>
            <a:r>
              <a:rPr lang="en-US" dirty="0"/>
              <a:t> </a:t>
            </a:r>
            <a:r>
              <a:rPr lang="en-US" dirty="0" err="1"/>
              <a:t>gerçekleştirir</a:t>
            </a:r>
            <a:r>
              <a:rPr lang="en-US" dirty="0"/>
              <a:t>. </a:t>
            </a:r>
            <a:r>
              <a:rPr lang="en-US" dirty="0" err="1"/>
              <a:t>Ancak</a:t>
            </a:r>
            <a:r>
              <a:rPr lang="en-US" dirty="0"/>
              <a:t> </a:t>
            </a:r>
            <a:r>
              <a:rPr lang="en-US" dirty="0" err="1"/>
              <a:t>MongoDB'ye</a:t>
            </a:r>
            <a:r>
              <a:rPr lang="en-US" dirty="0"/>
              <a:t> </a:t>
            </a:r>
            <a:r>
              <a:rPr lang="en-US" dirty="0" err="1"/>
              <a:t>veri</a:t>
            </a:r>
            <a:r>
              <a:rPr lang="en-US" dirty="0"/>
              <a:t> </a:t>
            </a:r>
            <a:r>
              <a:rPr lang="en-US" dirty="0" err="1"/>
              <a:t>gönderirken</a:t>
            </a:r>
            <a:r>
              <a:rPr lang="en-US" dirty="0"/>
              <a:t> Mongoose, </a:t>
            </a:r>
            <a:r>
              <a:rPr lang="en-US" dirty="0" err="1"/>
              <a:t>bu</a:t>
            </a:r>
            <a:r>
              <a:rPr lang="en-US" dirty="0"/>
              <a:t> </a:t>
            </a:r>
            <a:r>
              <a:rPr lang="en-US" dirty="0" err="1"/>
              <a:t>verileri</a:t>
            </a:r>
            <a:r>
              <a:rPr lang="en-US" dirty="0"/>
              <a:t> JavaScript </a:t>
            </a:r>
            <a:r>
              <a:rPr lang="en-US" dirty="0" err="1"/>
              <a:t>nesnelerinden</a:t>
            </a:r>
            <a:r>
              <a:rPr lang="en-US" dirty="0"/>
              <a:t> BSON </a:t>
            </a:r>
            <a:r>
              <a:rPr lang="en-US" dirty="0" err="1"/>
              <a:t>formatına</a:t>
            </a:r>
            <a:r>
              <a:rPr lang="en-US" dirty="0"/>
              <a:t> </a:t>
            </a:r>
            <a:r>
              <a:rPr lang="en-US" dirty="0" err="1"/>
              <a:t>dönüştürmek</a:t>
            </a:r>
            <a:r>
              <a:rPr lang="en-US" dirty="0"/>
              <a:t> </a:t>
            </a:r>
            <a:r>
              <a:rPr lang="en-US" dirty="0" err="1"/>
              <a:t>için</a:t>
            </a:r>
            <a:r>
              <a:rPr lang="en-US" dirty="0"/>
              <a:t> </a:t>
            </a:r>
            <a:r>
              <a:rPr lang="en-US" dirty="0" err="1"/>
              <a:t>yine</a:t>
            </a:r>
            <a:r>
              <a:rPr lang="en-US" dirty="0"/>
              <a:t> MongoDB </a:t>
            </a:r>
            <a:r>
              <a:rPr lang="en-US" dirty="0" err="1"/>
              <a:t>driver'ını</a:t>
            </a:r>
            <a:r>
              <a:rPr lang="en-US" dirty="0"/>
              <a:t> </a:t>
            </a:r>
            <a:r>
              <a:rPr lang="en-US" dirty="0" err="1"/>
              <a:t>kullanır</a:t>
            </a:r>
            <a:r>
              <a:rPr lang="en-US" dirty="0"/>
              <a:t>.</a:t>
            </a:r>
          </a:p>
          <a:p>
            <a:r>
              <a:rPr lang="en-US" b="1" dirty="0"/>
              <a:t>Veri Alma:</a:t>
            </a:r>
            <a:br>
              <a:rPr lang="en-US" dirty="0"/>
            </a:br>
            <a:r>
              <a:rPr lang="en-US" dirty="0" err="1"/>
              <a:t>MongoDB'den</a:t>
            </a:r>
            <a:r>
              <a:rPr lang="en-US" dirty="0"/>
              <a:t> </a:t>
            </a:r>
            <a:r>
              <a:rPr lang="en-US" dirty="0" err="1"/>
              <a:t>alınan</a:t>
            </a:r>
            <a:r>
              <a:rPr lang="en-US" dirty="0"/>
              <a:t> BSON </a:t>
            </a:r>
            <a:r>
              <a:rPr lang="en-US" dirty="0" err="1"/>
              <a:t>verileri</a:t>
            </a:r>
            <a:r>
              <a:rPr lang="en-US" dirty="0"/>
              <a:t> </a:t>
            </a:r>
            <a:r>
              <a:rPr lang="en-US" dirty="0" err="1"/>
              <a:t>önce</a:t>
            </a:r>
            <a:r>
              <a:rPr lang="en-US" dirty="0"/>
              <a:t> </a:t>
            </a:r>
            <a:r>
              <a:rPr lang="en-US" dirty="0" err="1"/>
              <a:t>JSON'a</a:t>
            </a:r>
            <a:r>
              <a:rPr lang="en-US" dirty="0"/>
              <a:t> </a:t>
            </a:r>
            <a:r>
              <a:rPr lang="en-US" dirty="0" err="1"/>
              <a:t>dönüştürülür</a:t>
            </a:r>
            <a:r>
              <a:rPr lang="en-US" dirty="0"/>
              <a:t>. </a:t>
            </a:r>
            <a:r>
              <a:rPr lang="en-US" dirty="0" err="1"/>
              <a:t>Daha</a:t>
            </a:r>
            <a:r>
              <a:rPr lang="en-US" dirty="0"/>
              <a:t> </a:t>
            </a:r>
            <a:r>
              <a:rPr lang="en-US" dirty="0" err="1"/>
              <a:t>sonra</a:t>
            </a:r>
            <a:r>
              <a:rPr lang="en-US" dirty="0"/>
              <a:t> Mongoose, </a:t>
            </a:r>
            <a:r>
              <a:rPr lang="en-US" dirty="0" err="1"/>
              <a:t>bu</a:t>
            </a:r>
            <a:r>
              <a:rPr lang="en-US" dirty="0"/>
              <a:t> </a:t>
            </a:r>
            <a:r>
              <a:rPr lang="en-US" dirty="0" err="1"/>
              <a:t>verileri</a:t>
            </a:r>
            <a:r>
              <a:rPr lang="en-US" dirty="0"/>
              <a:t> </a:t>
            </a:r>
            <a:r>
              <a:rPr lang="en-US" dirty="0" err="1"/>
              <a:t>tanımlanan</a:t>
            </a:r>
            <a:r>
              <a:rPr lang="en-US" dirty="0"/>
              <a:t> </a:t>
            </a:r>
            <a:r>
              <a:rPr lang="en-US" dirty="0" err="1"/>
              <a:t>şemaya</a:t>
            </a:r>
            <a:r>
              <a:rPr lang="en-US" dirty="0"/>
              <a:t> </a:t>
            </a:r>
            <a:r>
              <a:rPr lang="en-US" dirty="0" err="1"/>
              <a:t>uygun</a:t>
            </a:r>
            <a:r>
              <a:rPr lang="en-US" dirty="0"/>
              <a:t> </a:t>
            </a:r>
            <a:r>
              <a:rPr lang="en-US" dirty="0" err="1"/>
              <a:t>bir</a:t>
            </a:r>
            <a:r>
              <a:rPr lang="en-US" dirty="0"/>
              <a:t> </a:t>
            </a:r>
            <a:r>
              <a:rPr lang="en-US" b="1" dirty="0"/>
              <a:t>Mongoose Document</a:t>
            </a:r>
            <a:r>
              <a:rPr lang="en-US" dirty="0"/>
              <a:t> </a:t>
            </a:r>
            <a:r>
              <a:rPr lang="en-US" dirty="0" err="1"/>
              <a:t>objesi</a:t>
            </a:r>
            <a:r>
              <a:rPr lang="en-US" dirty="0"/>
              <a:t> </a:t>
            </a:r>
            <a:r>
              <a:rPr lang="en-US" dirty="0" err="1"/>
              <a:t>haline</a:t>
            </a:r>
            <a:r>
              <a:rPr lang="en-US" dirty="0"/>
              <a:t> </a:t>
            </a:r>
            <a:r>
              <a:rPr lang="en-US" dirty="0" err="1"/>
              <a:t>getirir</a:t>
            </a:r>
            <a:r>
              <a:rPr lang="en-US" dirty="0"/>
              <a:t>.</a:t>
            </a:r>
          </a:p>
          <a:p>
            <a:pPr>
              <a:buFont typeface="Arial" panose="020B0604020202020204" pitchFamily="34" charset="0"/>
              <a:buChar char="•"/>
            </a:pPr>
            <a:r>
              <a:rPr lang="en-US" dirty="0"/>
              <a:t>Mongoose Document, </a:t>
            </a:r>
            <a:r>
              <a:rPr lang="en-US" dirty="0" err="1"/>
              <a:t>zengin</a:t>
            </a:r>
            <a:r>
              <a:rPr lang="en-US" dirty="0"/>
              <a:t> </a:t>
            </a:r>
            <a:r>
              <a:rPr lang="en-US" dirty="0" err="1"/>
              <a:t>özelliklere</a:t>
            </a:r>
            <a:r>
              <a:rPr lang="en-US" dirty="0"/>
              <a:t> </a:t>
            </a:r>
            <a:r>
              <a:rPr lang="en-US" dirty="0" err="1"/>
              <a:t>sahip</a:t>
            </a:r>
            <a:r>
              <a:rPr lang="en-US" dirty="0"/>
              <a:t> </a:t>
            </a:r>
            <a:r>
              <a:rPr lang="en-US" dirty="0" err="1"/>
              <a:t>bir</a:t>
            </a:r>
            <a:r>
              <a:rPr lang="en-US" dirty="0"/>
              <a:t> </a:t>
            </a:r>
            <a:r>
              <a:rPr lang="en-US" dirty="0" err="1"/>
              <a:t>nesnedir</a:t>
            </a:r>
            <a:r>
              <a:rPr lang="en-US" dirty="0"/>
              <a:t> </a:t>
            </a:r>
            <a:r>
              <a:rPr lang="en-US" dirty="0" err="1"/>
              <a:t>ve</a:t>
            </a:r>
            <a:r>
              <a:rPr lang="en-US" dirty="0"/>
              <a:t> model </a:t>
            </a:r>
            <a:r>
              <a:rPr lang="en-US" dirty="0" err="1"/>
              <a:t>tanımında</a:t>
            </a:r>
            <a:r>
              <a:rPr lang="en-US" dirty="0"/>
              <a:t> </a:t>
            </a:r>
            <a:r>
              <a:rPr lang="en-US" dirty="0" err="1"/>
              <a:t>belirtilen</a:t>
            </a:r>
            <a:r>
              <a:rPr lang="en-US" dirty="0"/>
              <a:t> </a:t>
            </a:r>
            <a:r>
              <a:rPr lang="en-US" dirty="0" err="1"/>
              <a:t>metotlar</a:t>
            </a:r>
            <a:r>
              <a:rPr lang="en-US" dirty="0"/>
              <a:t> </a:t>
            </a:r>
            <a:r>
              <a:rPr lang="en-US" dirty="0" err="1"/>
              <a:t>veya</a:t>
            </a:r>
            <a:r>
              <a:rPr lang="en-US" dirty="0"/>
              <a:t> </a:t>
            </a:r>
            <a:r>
              <a:rPr lang="en-US" dirty="0" err="1"/>
              <a:t>sanal</a:t>
            </a:r>
            <a:r>
              <a:rPr lang="en-US" dirty="0"/>
              <a:t> </a:t>
            </a:r>
            <a:r>
              <a:rPr lang="en-US" dirty="0" err="1"/>
              <a:t>alanlarla</a:t>
            </a:r>
            <a:r>
              <a:rPr lang="en-US" dirty="0"/>
              <a:t> </a:t>
            </a:r>
            <a:r>
              <a:rPr lang="en-US" dirty="0" err="1"/>
              <a:t>birlikte</a:t>
            </a:r>
            <a:r>
              <a:rPr lang="en-US" dirty="0"/>
              <a:t> </a:t>
            </a:r>
            <a:r>
              <a:rPr lang="en-US" dirty="0" err="1"/>
              <a:t>gelir</a:t>
            </a:r>
            <a:r>
              <a:rPr lang="en-US" dirty="0"/>
              <a:t>.</a:t>
            </a:r>
          </a:p>
          <a:p>
            <a:endParaRPr lang="en-US" dirty="0"/>
          </a:p>
        </p:txBody>
      </p:sp>
    </p:spTree>
    <p:extLst>
      <p:ext uri="{BB962C8B-B14F-4D97-AF65-F5344CB8AC3E}">
        <p14:creationId xmlns:p14="http://schemas.microsoft.com/office/powerpoint/2010/main" val="305521317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795</Words>
  <Application>Microsoft Office PowerPoint</Application>
  <PresentationFormat>Ekran Gösterisi (16:9)</PresentationFormat>
  <Paragraphs>88</Paragraphs>
  <Slides>16</Slides>
  <Notes>16</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Barlow Light</vt:lpstr>
      <vt:lpstr>Arial</vt:lpstr>
      <vt:lpstr>Raleway SemiBold</vt:lpstr>
      <vt:lpstr>Gaoler template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semih</cp:lastModifiedBy>
  <cp:revision>11</cp:revision>
  <dcterms:modified xsi:type="dcterms:W3CDTF">2024-11-30T06:25:56Z</dcterms:modified>
</cp:coreProperties>
</file>