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5"/>
  </p:notesMasterIdLst>
  <p:sldIdLst>
    <p:sldId id="256" r:id="rId2"/>
    <p:sldId id="257" r:id="rId3"/>
    <p:sldId id="258" r:id="rId4"/>
    <p:sldId id="259" r:id="rId5"/>
    <p:sldId id="260" r:id="rId6"/>
    <p:sldId id="275" r:id="rId7"/>
    <p:sldId id="277" r:id="rId8"/>
    <p:sldId id="276" r:id="rId9"/>
    <p:sldId id="279" r:id="rId10"/>
    <p:sldId id="280" r:id="rId11"/>
    <p:sldId id="281" r:id="rId12"/>
    <p:sldId id="292" r:id="rId13"/>
    <p:sldId id="293" r:id="rId14"/>
    <p:sldId id="294" r:id="rId15"/>
    <p:sldId id="282" r:id="rId16"/>
    <p:sldId id="288" r:id="rId17"/>
    <p:sldId id="287" r:id="rId18"/>
    <p:sldId id="283" r:id="rId19"/>
    <p:sldId id="289" r:id="rId20"/>
    <p:sldId id="263" r:id="rId21"/>
    <p:sldId id="295" r:id="rId22"/>
    <p:sldId id="264" r:id="rId23"/>
    <p:sldId id="28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2" autoAdjust="0"/>
    <p:restoredTop sz="95852" autoAdjust="0"/>
  </p:normalViewPr>
  <p:slideViewPr>
    <p:cSldViewPr snapToGrid="0">
      <p:cViewPr>
        <p:scale>
          <a:sx n="100" d="100"/>
          <a:sy n="100" d="100"/>
        </p:scale>
        <p:origin x="1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D:\IVY\2_SQL\Project2-Netflix%20Analysis\charts\count.slsx.csv"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D:\IVY\2_SQL\Project2-Netflix%20Analysis\charts\14.topratedgenre_movie.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D:\IVY\2_SQL\Project2-Netflix%20Analysis\charts\15.topratedgenre_show.csv"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D:\IVY\2_SQL\Project2-Netflix%20Analysis\charts\7.1countrymovie.csv"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D:\IVY\2_SQL\Project2-Netflix%20Analysis\charts\12ountry_highratemovie.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D:\IVY\2_SQL\Project2-Netflix%20Analysis\charts\7.2countryshow.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D:\IVY\2_SQL\Project2-Netflix%20Analysis\charts\13ountry_highratshow.csv"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file:///D:\IVY\2_SQL\Project2-Netflix%20Analysis\charts\8.3targetaud_Movie.xlsx"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file:///D:\IVY\2_SQL\Project2-Netflix%20Analysis\charts\8.2targetaud_Shows.xlsx" TargetMode="External"/><Relationship Id="rId2" Type="http://schemas.microsoft.com/office/2011/relationships/chartColorStyle" Target="colors17.xml"/><Relationship Id="rId1" Type="http://schemas.microsoft.com/office/2011/relationships/chartStyle" Target="style17.xml"/></Relationships>
</file>

<file path=ppt/charts/_rels/chart2.xml.rels><?xml version="1.0" encoding="UTF-8" standalone="yes"?>
<Relationships xmlns="http://schemas.openxmlformats.org/package/2006/relationships"><Relationship Id="rId3" Type="http://schemas.openxmlformats.org/officeDocument/2006/relationships/oleObject" Target="file:///D:\IVY\2_SQL\Project2-Netflix%20Analysis\charts\2.releasedate.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IVY\2_SQL\Project2-Netflix%20Analysis\charts\3.1agewisemovies.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IVY\2_SQL\Project2-Netflix%20Analysis\charts\3.2agewiseshows.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IVY\2_SQL\Project2-Netflix%20Analysis\charts\4.1movieruntime.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D:\IVY\2_SQL\Project2-Netflix%20Analysis\charts\4.2showruntime.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D:\IVY\2_SQL\Project2-Netflix%20Analysis\charts\5.1seasonshow.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D:\IVY\2_SQL\Project2-Netflix%20Analysis\charts\5.2top10show.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D:\IVY\2_SQL\Project2-Netflix%20Analysis\charts\6genre.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[count.slsx.csv]count.slsx!PivotTable2</c:name>
    <c:fmtId val="-1"/>
  </c:pivotSource>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sz="2400" dirty="0"/>
              <a:t>1. CONTENT</a:t>
            </a:r>
            <a:r>
              <a:rPr lang="en-US" sz="2400" baseline="0" dirty="0"/>
              <a:t> TYPE</a:t>
            </a:r>
            <a:endParaRPr lang="en-US" sz="2400" dirty="0"/>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pivotFmt>
      <c:pivotFmt>
        <c:idx val="3"/>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pivotFmt>
      <c:pivotFmt>
        <c:idx val="4"/>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pivotFmt>
      <c:pivotFmt>
        <c:idx val="6"/>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pivotFmt>
    </c:pivotFmts>
    <c:view3D>
      <c:rotX val="75"/>
      <c:rotY val="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'count.slsx'!$B$9</c:f>
              <c:strCache>
                <c:ptCount val="1"/>
                <c:pt idx="0">
                  <c:v>Total</c:v>
                </c:pt>
              </c:strCache>
            </c:strRef>
          </c:tx>
          <c:dPt>
            <c:idx val="0"/>
            <c:bubble3D val="0"/>
            <c:spPr>
              <a:solidFill>
                <a:schemeClr val="accent2"/>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1-1CE6-45A7-AC0E-234F13FA8F51}"/>
              </c:ext>
            </c:extLst>
          </c:dPt>
          <c:dPt>
            <c:idx val="1"/>
            <c:bubble3D val="0"/>
            <c:spPr>
              <a:solidFill>
                <a:schemeClr val="tx2">
                  <a:lumMod val="50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3-1CE6-45A7-AC0E-234F13FA8F51}"/>
              </c:ext>
            </c:extLst>
          </c:dPt>
          <c:dLbls>
            <c:dLbl>
              <c:idx val="0"/>
              <c:layout>
                <c:manualLayout>
                  <c:x val="-0.16625048271552978"/>
                  <c:y val="-0.19116905002648177"/>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1CE6-45A7-AC0E-234F13FA8F51}"/>
                </c:ext>
              </c:extLst>
            </c:dLbl>
            <c:dLbl>
              <c:idx val="1"/>
              <c:layout>
                <c:manualLayout>
                  <c:x val="0.14603041783722748"/>
                  <c:y val="0.15099234435938177"/>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CE6-45A7-AC0E-234F13FA8F51}"/>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'count.slsx'!$A$10:$A$12</c:f>
              <c:strCache>
                <c:ptCount val="2"/>
                <c:pt idx="0">
                  <c:v>MOVIE</c:v>
                </c:pt>
                <c:pt idx="1">
                  <c:v>SHOW</c:v>
                </c:pt>
              </c:strCache>
            </c:strRef>
          </c:cat>
          <c:val>
            <c:numRef>
              <c:f>'count.slsx'!$B$10:$B$12</c:f>
              <c:numCache>
                <c:formatCode>0.00%</c:formatCode>
                <c:ptCount val="2"/>
                <c:pt idx="0">
                  <c:v>0.64743368928694456</c:v>
                </c:pt>
                <c:pt idx="1">
                  <c:v>0.35256631071305544</c:v>
                </c:pt>
              </c:numCache>
            </c:numRef>
          </c:val>
          <c:extLst>
            <c:ext xmlns:c16="http://schemas.microsoft.com/office/drawing/2014/chart" uri="{C3380CC4-5D6E-409C-BE32-E72D297353CC}">
              <c16:uniqueId val="{00000004-1CE6-45A7-AC0E-234F13FA8F51}"/>
            </c:ext>
          </c:extLst>
        </c:ser>
        <c:dLbls>
          <c:showLegendKey val="0"/>
          <c:showVal val="0"/>
          <c:showCatName val="0"/>
          <c:showSerName val="0"/>
          <c:showPercent val="0"/>
          <c:showBubbleSize val="0"/>
          <c:showLeaderLines val="1"/>
        </c:dLbls>
      </c:pie3DChart>
      <c:spPr>
        <a:noFill/>
        <a:ln>
          <a:noFill/>
        </a:ln>
        <a:effectLst/>
      </c:spPr>
    </c:plotArea>
    <c:legend>
      <c:legendPos val="r"/>
      <c:layout>
        <c:manualLayout>
          <c:xMode val="edge"/>
          <c:yMode val="edge"/>
          <c:x val="0.7471967117921916"/>
          <c:y val="0.33602688115719348"/>
          <c:w val="0.20040529660480544"/>
          <c:h val="0.17524986172308571"/>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[14.topratedgenre_movie.xlsx]14.topratedgenre_movie!PivotTable1</c:name>
    <c:fmtId val="10"/>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 of Top</a:t>
            </a:r>
            <a:r>
              <a:rPr lang="en-US" baseline="0"/>
              <a:t> Rated Movies in Different Genres</a:t>
            </a: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diamond"/>
          <c:size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166416834657156"/>
          <c:y val="0.1273390549938164"/>
          <c:w val="0.81349092851358573"/>
          <c:h val="0.53996439026189769"/>
        </c:manualLayout>
      </c:layout>
      <c:barChart>
        <c:barDir val="col"/>
        <c:grouping val="clustered"/>
        <c:varyColors val="0"/>
        <c:ser>
          <c:idx val="0"/>
          <c:order val="0"/>
          <c:tx>
            <c:strRef>
              <c:f>'14.topratedgenre_movie'!$B$24</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'14.topratedgenre_movie'!$A$25:$A$44</c:f>
              <c:strCache>
                <c:ptCount val="19"/>
                <c:pt idx="0">
                  <c:v>'reality'</c:v>
                </c:pt>
                <c:pt idx="1">
                  <c:v>'documentation'</c:v>
                </c:pt>
                <c:pt idx="2">
                  <c:v>'history'</c:v>
                </c:pt>
                <c:pt idx="3">
                  <c:v>'western'</c:v>
                </c:pt>
                <c:pt idx="4">
                  <c:v>'sport'</c:v>
                </c:pt>
                <c:pt idx="5">
                  <c:v>'war'</c:v>
                </c:pt>
                <c:pt idx="6">
                  <c:v>'music'</c:v>
                </c:pt>
                <c:pt idx="7">
                  <c:v>'animation'</c:v>
                </c:pt>
                <c:pt idx="8">
                  <c:v>'drama'</c:v>
                </c:pt>
                <c:pt idx="9">
                  <c:v>'crime'</c:v>
                </c:pt>
                <c:pt idx="10">
                  <c:v>'comedy'</c:v>
                </c:pt>
                <c:pt idx="11">
                  <c:v>'action'</c:v>
                </c:pt>
                <c:pt idx="12">
                  <c:v>'european'</c:v>
                </c:pt>
                <c:pt idx="13">
                  <c:v>'family'</c:v>
                </c:pt>
                <c:pt idx="14">
                  <c:v>'romance'</c:v>
                </c:pt>
                <c:pt idx="15">
                  <c:v>'fantasy'</c:v>
                </c:pt>
                <c:pt idx="16">
                  <c:v>'thriller'</c:v>
                </c:pt>
                <c:pt idx="17">
                  <c:v>'scifi'</c:v>
                </c:pt>
                <c:pt idx="18">
                  <c:v>'horror'</c:v>
                </c:pt>
              </c:strCache>
            </c:strRef>
          </c:cat>
          <c:val>
            <c:numRef>
              <c:f>'14.topratedgenre_movie'!$B$25:$B$44</c:f>
              <c:numCache>
                <c:formatCode>General</c:formatCode>
                <c:ptCount val="19"/>
                <c:pt idx="0">
                  <c:v>22.22</c:v>
                </c:pt>
                <c:pt idx="1">
                  <c:v>21.19</c:v>
                </c:pt>
                <c:pt idx="2">
                  <c:v>19.71</c:v>
                </c:pt>
                <c:pt idx="3">
                  <c:v>19.350000000000001</c:v>
                </c:pt>
                <c:pt idx="4">
                  <c:v>17.12</c:v>
                </c:pt>
                <c:pt idx="5">
                  <c:v>14.89</c:v>
                </c:pt>
                <c:pt idx="6">
                  <c:v>13.37</c:v>
                </c:pt>
                <c:pt idx="7">
                  <c:v>10.7</c:v>
                </c:pt>
                <c:pt idx="8">
                  <c:v>10.52</c:v>
                </c:pt>
                <c:pt idx="9">
                  <c:v>8.9700000000000006</c:v>
                </c:pt>
                <c:pt idx="10">
                  <c:v>8.49</c:v>
                </c:pt>
                <c:pt idx="11">
                  <c:v>8.42</c:v>
                </c:pt>
                <c:pt idx="12">
                  <c:v>7.56</c:v>
                </c:pt>
                <c:pt idx="13">
                  <c:v>7.29</c:v>
                </c:pt>
                <c:pt idx="14">
                  <c:v>7.2</c:v>
                </c:pt>
                <c:pt idx="15">
                  <c:v>7.17</c:v>
                </c:pt>
                <c:pt idx="16">
                  <c:v>6.39</c:v>
                </c:pt>
                <c:pt idx="17">
                  <c:v>5.71</c:v>
                </c:pt>
                <c:pt idx="18">
                  <c:v>3</c:v>
                </c:pt>
              </c:numCache>
            </c:numRef>
          </c:val>
          <c:extLst>
            <c:ext xmlns:c16="http://schemas.microsoft.com/office/drawing/2014/chart" uri="{C3380CC4-5D6E-409C-BE32-E72D297353CC}">
              <c16:uniqueId val="{00000000-E056-488B-B9FE-0F24F258C630}"/>
            </c:ext>
          </c:extLst>
        </c:ser>
        <c:dLbls>
          <c:dLblPos val="outEnd"/>
          <c:showLegendKey val="0"/>
          <c:showVal val="1"/>
          <c:showCatName val="0"/>
          <c:showSerName val="0"/>
          <c:showPercent val="0"/>
          <c:showBubbleSize val="0"/>
        </c:dLbls>
        <c:gapWidth val="115"/>
        <c:axId val="1101070128"/>
        <c:axId val="1101067216"/>
      </c:barChart>
      <c:catAx>
        <c:axId val="1101070128"/>
        <c:scaling>
          <c:orientation val="minMax"/>
        </c:scaling>
        <c:delete val="0"/>
        <c:axPos val="b"/>
        <c:title>
          <c:tx>
            <c:rich>
              <a:bodyPr rot="0" spcFirstLastPara="1" vertOverflow="ellipsis" vert="horz" wrap="square" anchor="ctr" anchorCtr="1"/>
              <a:lstStyle/>
              <a:p>
                <a:pPr algn="ctr" rtl="0">
                  <a:defRPr lang="en-US" sz="1400" b="1" i="0" u="none" strike="noStrike" kern="1200" cap="all" baseline="0">
                    <a:solidFill>
                      <a:prstClr val="white">
                        <a:lumMod val="85000"/>
                      </a:prstClr>
                    </a:solidFill>
                    <a:latin typeface="+mn-lt"/>
                    <a:ea typeface="+mn-ea"/>
                    <a:cs typeface="+mn-cs"/>
                  </a:defRPr>
                </a:pPr>
                <a:r>
                  <a:rPr lang="en-US" sz="1400" b="1" i="0" u="none" strike="noStrike" kern="1200" cap="all" baseline="0">
                    <a:solidFill>
                      <a:prstClr val="white">
                        <a:lumMod val="85000"/>
                      </a:prstClr>
                    </a:solidFill>
                    <a:latin typeface="+mn-lt"/>
                    <a:ea typeface="+mn-ea"/>
                    <a:cs typeface="+mn-cs"/>
                  </a:rPr>
                  <a:t>GENRES</a:t>
                </a:r>
              </a:p>
            </c:rich>
          </c:tx>
          <c:layout>
            <c:manualLayout>
              <c:xMode val="edge"/>
              <c:yMode val="edge"/>
              <c:x val="0.46412809194305255"/>
              <c:y val="0.89906491045929693"/>
            </c:manualLayout>
          </c:layout>
          <c:overlay val="0"/>
          <c:spPr>
            <a:noFill/>
            <a:ln>
              <a:noFill/>
            </a:ln>
            <a:effectLst/>
          </c:spPr>
          <c:txPr>
            <a:bodyPr rot="0" spcFirstLastPara="1" vertOverflow="ellipsis" vert="horz" wrap="square" anchor="ctr" anchorCtr="1"/>
            <a:lstStyle/>
            <a:p>
              <a:pPr algn="ctr" rtl="0">
                <a:defRPr lang="en-US" sz="1400" b="1" i="0" u="none" strike="noStrike" kern="1200" cap="all" baseline="0">
                  <a:solidFill>
                    <a:prstClr val="white">
                      <a:lumMod val="85000"/>
                    </a:prst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200" b="1" i="0" u="none" strike="noStrike" kern="1200" baseline="0">
                <a:solidFill>
                  <a:schemeClr val="lt1">
                    <a:lumMod val="85000"/>
                  </a:schemeClr>
                </a:solidFill>
                <a:latin typeface="+mn-lt"/>
                <a:ea typeface="+mn-ea"/>
                <a:cs typeface="+mn-cs"/>
              </a:defRPr>
            </a:pPr>
            <a:endParaRPr lang="en-US"/>
          </a:p>
        </c:txPr>
        <c:crossAx val="1101067216"/>
        <c:crosses val="autoZero"/>
        <c:auto val="1"/>
        <c:lblAlgn val="ctr"/>
        <c:lblOffset val="100"/>
        <c:noMultiLvlLbl val="0"/>
      </c:catAx>
      <c:valAx>
        <c:axId val="1101067216"/>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lgn="ctr" rtl="0">
                  <a:defRPr lang="en-US" sz="1400" b="1" i="0" u="none" strike="noStrike" kern="1200" cap="all" baseline="0">
                    <a:solidFill>
                      <a:prstClr val="white">
                        <a:lumMod val="85000"/>
                      </a:prstClr>
                    </a:solidFill>
                    <a:latin typeface="+mn-lt"/>
                    <a:ea typeface="+mn-ea"/>
                    <a:cs typeface="+mn-cs"/>
                  </a:defRPr>
                </a:pPr>
                <a:r>
                  <a:rPr lang="en-US" sz="1400" b="1" i="0" u="none" strike="noStrike" kern="1200" cap="all" baseline="0">
                    <a:solidFill>
                      <a:prstClr val="white">
                        <a:lumMod val="85000"/>
                      </a:prstClr>
                    </a:solidFill>
                    <a:latin typeface="+mn-lt"/>
                    <a:ea typeface="+mn-ea"/>
                    <a:cs typeface="+mn-cs"/>
                  </a:rPr>
                  <a:t>% of top rated movies</a:t>
                </a:r>
              </a:p>
            </c:rich>
          </c:tx>
          <c:layout>
            <c:manualLayout>
              <c:xMode val="edge"/>
              <c:yMode val="edge"/>
              <c:x val="4.2204624990058059E-2"/>
              <c:y val="0.30297124461652236"/>
            </c:manualLayout>
          </c:layout>
          <c:overlay val="0"/>
          <c:spPr>
            <a:noFill/>
            <a:ln>
              <a:noFill/>
            </a:ln>
            <a:effectLst/>
          </c:spPr>
          <c:txPr>
            <a:bodyPr rot="-5400000" spcFirstLastPara="1" vertOverflow="ellipsis" vert="horz" wrap="square" anchor="ctr" anchorCtr="1"/>
            <a:lstStyle/>
            <a:p>
              <a:pPr algn="ctr" rtl="0">
                <a:defRPr lang="en-US" sz="1400" b="1" i="0" u="none" strike="noStrike" kern="1200" cap="all" baseline="0">
                  <a:solidFill>
                    <a:prstClr val="white">
                      <a:lumMod val="85000"/>
                    </a:prst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010701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[15.topratedgenre_show.csv]15.topratedgenre_show!PivotTable2</c:name>
    <c:fmtId val="6"/>
  </c:pivotSource>
  <c:chart>
    <c:title>
      <c:tx>
        <c:rich>
          <a:bodyPr rot="0" spcFirstLastPara="1" vertOverflow="ellipsis" vert="horz" wrap="square" anchor="ctr" anchorCtr="1"/>
          <a:lstStyle/>
          <a:p>
            <a:pPr algn="ctr" rtl="0">
              <a:defRPr lang="en-US" sz="1600" b="1" i="0" u="none" strike="noStrike" kern="1200" spc="100" baseline="0">
                <a:solidFill>
                  <a:prstClr val="white">
                    <a:lumMod val="95000"/>
                  </a:prstClr>
                </a:solidFill>
                <a:effectLst>
                  <a:outerShdw blurRad="50800" dist="38100" dir="5400000" algn="t" rotWithShape="0">
                    <a:prstClr val="black">
                      <a:alpha val="40000"/>
                    </a:prstClr>
                  </a:outerShdw>
                </a:effectLst>
                <a:latin typeface="+mn-lt"/>
                <a:ea typeface="+mn-ea"/>
                <a:cs typeface="+mn-cs"/>
              </a:defRPr>
            </a:pPr>
            <a:r>
              <a:rPr lang="en-US" sz="1600" b="1" i="0" baseline="0">
                <a:effectLst>
                  <a:outerShdw blurRad="50800" dist="38100" dir="5400000" algn="t" rotWithShape="0">
                    <a:srgbClr val="000000">
                      <a:alpha val="40000"/>
                    </a:srgbClr>
                  </a:outerShdw>
                </a:effectLst>
              </a:rPr>
              <a:t>% OF TOP RATED SHOWS IN DIFFERENT GENRES</a:t>
            </a:r>
            <a:endParaRPr lang="en-IN" sz="1600">
              <a:effectLst/>
            </a:endParaRPr>
          </a:p>
        </c:rich>
      </c:tx>
      <c:overlay val="0"/>
      <c:spPr>
        <a:noFill/>
        <a:ln>
          <a:noFill/>
        </a:ln>
        <a:effectLst/>
      </c:spPr>
      <c:txPr>
        <a:bodyPr rot="0" spcFirstLastPara="1" vertOverflow="ellipsis" vert="horz" wrap="square" anchor="ctr" anchorCtr="1"/>
        <a:lstStyle/>
        <a:p>
          <a:pPr algn="ctr" rtl="0">
            <a:defRPr lang="en-US" sz="1600" b="1" i="0" u="none" strike="noStrike" kern="1200" spc="100" baseline="0">
              <a:solidFill>
                <a:prstClr val="white">
                  <a:lumMod val="95000"/>
                </a:prst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diamond"/>
          <c:size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0874682039219151"/>
          <c:y val="0.1073516937647094"/>
          <c:w val="0.85042611150878844"/>
          <c:h val="0.56775683480787376"/>
        </c:manualLayout>
      </c:layout>
      <c:barChart>
        <c:barDir val="col"/>
        <c:grouping val="clustered"/>
        <c:varyColors val="0"/>
        <c:ser>
          <c:idx val="0"/>
          <c:order val="0"/>
          <c:tx>
            <c:strRef>
              <c:f>'15.topratedgenre_show'!$B$24</c:f>
              <c:strCache>
                <c:ptCount val="1"/>
                <c:pt idx="0">
                  <c:v>Total</c:v>
                </c:pt>
              </c:strCache>
            </c:strRef>
          </c:tx>
          <c:spPr>
            <a:solidFill>
              <a:srgbClr val="00B0F0"/>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'15.topratedgenre_show'!$A$25:$A$44</c:f>
              <c:strCache>
                <c:ptCount val="19"/>
                <c:pt idx="0">
                  <c:v>'history'</c:v>
                </c:pt>
                <c:pt idx="1">
                  <c:v>'war'</c:v>
                </c:pt>
                <c:pt idx="2">
                  <c:v>'european'</c:v>
                </c:pt>
                <c:pt idx="3">
                  <c:v>'sport'</c:v>
                </c:pt>
                <c:pt idx="4">
                  <c:v>'romance'</c:v>
                </c:pt>
                <c:pt idx="5">
                  <c:v>'drama'</c:v>
                </c:pt>
                <c:pt idx="6">
                  <c:v>'western'</c:v>
                </c:pt>
                <c:pt idx="7">
                  <c:v>'fantasy'</c:v>
                </c:pt>
                <c:pt idx="8">
                  <c:v>'comedy'</c:v>
                </c:pt>
                <c:pt idx="9">
                  <c:v>'thriller'</c:v>
                </c:pt>
                <c:pt idx="10">
                  <c:v>'documentation'</c:v>
                </c:pt>
                <c:pt idx="11">
                  <c:v>'crime'</c:v>
                </c:pt>
                <c:pt idx="12">
                  <c:v>'music'</c:v>
                </c:pt>
                <c:pt idx="13">
                  <c:v>'action'</c:v>
                </c:pt>
                <c:pt idx="14">
                  <c:v>'horror'</c:v>
                </c:pt>
                <c:pt idx="15">
                  <c:v>'animation'</c:v>
                </c:pt>
                <c:pt idx="16">
                  <c:v>'scifi'</c:v>
                </c:pt>
                <c:pt idx="17">
                  <c:v>'family'</c:v>
                </c:pt>
                <c:pt idx="18">
                  <c:v>'reality'</c:v>
                </c:pt>
              </c:strCache>
            </c:strRef>
          </c:cat>
          <c:val>
            <c:numRef>
              <c:f>'15.topratedgenre_show'!$B$25:$B$44</c:f>
              <c:numCache>
                <c:formatCode>General</c:formatCode>
                <c:ptCount val="19"/>
                <c:pt idx="0">
                  <c:v>52.08</c:v>
                </c:pt>
                <c:pt idx="1">
                  <c:v>50.91</c:v>
                </c:pt>
                <c:pt idx="2">
                  <c:v>47.57</c:v>
                </c:pt>
                <c:pt idx="3">
                  <c:v>43.64</c:v>
                </c:pt>
                <c:pt idx="4">
                  <c:v>43.18</c:v>
                </c:pt>
                <c:pt idx="5">
                  <c:v>38.57</c:v>
                </c:pt>
                <c:pt idx="6">
                  <c:v>38.46</c:v>
                </c:pt>
                <c:pt idx="7">
                  <c:v>35.479999999999997</c:v>
                </c:pt>
                <c:pt idx="8">
                  <c:v>34.85</c:v>
                </c:pt>
                <c:pt idx="9">
                  <c:v>34.200000000000003</c:v>
                </c:pt>
                <c:pt idx="10">
                  <c:v>34.06</c:v>
                </c:pt>
                <c:pt idx="11">
                  <c:v>34.06</c:v>
                </c:pt>
                <c:pt idx="12">
                  <c:v>33.33</c:v>
                </c:pt>
                <c:pt idx="13">
                  <c:v>33.01</c:v>
                </c:pt>
                <c:pt idx="14">
                  <c:v>32.74</c:v>
                </c:pt>
                <c:pt idx="15">
                  <c:v>30.46</c:v>
                </c:pt>
                <c:pt idx="16">
                  <c:v>29.71</c:v>
                </c:pt>
                <c:pt idx="17">
                  <c:v>22.87</c:v>
                </c:pt>
                <c:pt idx="18">
                  <c:v>15.89</c:v>
                </c:pt>
              </c:numCache>
            </c:numRef>
          </c:val>
          <c:extLst>
            <c:ext xmlns:c16="http://schemas.microsoft.com/office/drawing/2014/chart" uri="{C3380CC4-5D6E-409C-BE32-E72D297353CC}">
              <c16:uniqueId val="{00000000-5CE8-45CD-BC77-E80AE0D487A7}"/>
            </c:ext>
          </c:extLst>
        </c:ser>
        <c:dLbls>
          <c:dLblPos val="outEnd"/>
          <c:showLegendKey val="0"/>
          <c:showVal val="1"/>
          <c:showCatName val="0"/>
          <c:showSerName val="0"/>
          <c:showPercent val="0"/>
          <c:showBubbleSize val="0"/>
        </c:dLbls>
        <c:gapWidth val="115"/>
        <c:axId val="1101070128"/>
        <c:axId val="1101067216"/>
      </c:barChart>
      <c:catAx>
        <c:axId val="1101070128"/>
        <c:scaling>
          <c:orientation val="minMax"/>
        </c:scaling>
        <c:delete val="0"/>
        <c:axPos val="b"/>
        <c:title>
          <c:tx>
            <c:rich>
              <a:bodyPr rot="0" spcFirstLastPara="1" vertOverflow="ellipsis" vert="horz" wrap="square" anchor="ctr" anchorCtr="1"/>
              <a:lstStyle/>
              <a:p>
                <a:pPr>
                  <a:defRPr lang="en-US" sz="1400" b="1" i="0" u="none" strike="noStrike" kern="1200" cap="all" baseline="0">
                    <a:solidFill>
                      <a:prstClr val="white">
                        <a:lumMod val="85000"/>
                      </a:prstClr>
                    </a:solidFill>
                    <a:latin typeface="+mn-lt"/>
                    <a:ea typeface="+mn-ea"/>
                    <a:cs typeface="+mn-cs"/>
                  </a:defRPr>
                </a:pPr>
                <a:r>
                  <a:rPr lang="en-US" sz="1400" b="1" i="0" u="none" strike="noStrike" kern="1200" cap="all" baseline="0">
                    <a:solidFill>
                      <a:prstClr val="white">
                        <a:lumMod val="85000"/>
                      </a:prstClr>
                    </a:solidFill>
                    <a:latin typeface="+mn-lt"/>
                    <a:ea typeface="+mn-ea"/>
                    <a:cs typeface="+mn-cs"/>
                  </a:rPr>
                  <a:t>GENRES</a:t>
                </a:r>
              </a:p>
            </c:rich>
          </c:tx>
          <c:layout>
            <c:manualLayout>
              <c:xMode val="edge"/>
              <c:yMode val="edge"/>
              <c:x val="0.40342638988308277"/>
              <c:y val="0.88542233147954519"/>
            </c:manualLayout>
          </c:layout>
          <c:overlay val="0"/>
          <c:spPr>
            <a:noFill/>
            <a:ln>
              <a:noFill/>
            </a:ln>
            <a:effectLst/>
          </c:spPr>
          <c:txPr>
            <a:bodyPr rot="0" spcFirstLastPara="1" vertOverflow="ellipsis" vert="horz" wrap="square" anchor="ctr" anchorCtr="1"/>
            <a:lstStyle/>
            <a:p>
              <a:pPr>
                <a:defRPr lang="en-US" sz="1400" b="1" i="0" u="none" strike="noStrike" kern="1200" cap="all" baseline="0">
                  <a:solidFill>
                    <a:prstClr val="white">
                      <a:lumMod val="85000"/>
                    </a:prst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200" b="1" i="0" u="none" strike="noStrike" kern="1200" baseline="0">
                <a:solidFill>
                  <a:schemeClr val="lt1">
                    <a:lumMod val="85000"/>
                  </a:schemeClr>
                </a:solidFill>
                <a:latin typeface="+mn-lt"/>
                <a:ea typeface="+mn-ea"/>
                <a:cs typeface="+mn-cs"/>
              </a:defRPr>
            </a:pPr>
            <a:endParaRPr lang="en-US"/>
          </a:p>
        </c:txPr>
        <c:crossAx val="1101067216"/>
        <c:crosses val="autoZero"/>
        <c:auto val="1"/>
        <c:lblAlgn val="ctr"/>
        <c:lblOffset val="100"/>
        <c:noMultiLvlLbl val="0"/>
      </c:catAx>
      <c:valAx>
        <c:axId val="1101067216"/>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lgn="ctr" rtl="0">
                  <a:defRPr lang="en-US" sz="1400" b="1" i="0" u="none" strike="noStrike" kern="1200" cap="all" baseline="0" dirty="0">
                    <a:solidFill>
                      <a:prstClr val="white">
                        <a:lumMod val="85000"/>
                      </a:prstClr>
                    </a:solidFill>
                    <a:latin typeface="+mn-lt"/>
                    <a:ea typeface="+mn-ea"/>
                    <a:cs typeface="+mn-cs"/>
                  </a:defRPr>
                </a:pPr>
                <a:r>
                  <a:rPr lang="en-US" sz="1400" b="1" i="0" u="none" strike="noStrike" kern="1200" cap="all" baseline="0" dirty="0">
                    <a:solidFill>
                      <a:prstClr val="white">
                        <a:lumMod val="85000"/>
                      </a:prstClr>
                    </a:solidFill>
                    <a:latin typeface="+mn-lt"/>
                    <a:ea typeface="+mn-ea"/>
                    <a:cs typeface="+mn-cs"/>
                  </a:rPr>
                  <a:t>% of top rated SHOWs</a:t>
                </a:r>
              </a:p>
            </c:rich>
          </c:tx>
          <c:layout>
            <c:manualLayout>
              <c:xMode val="edge"/>
              <c:yMode val="edge"/>
              <c:x val="3.9360236220472439E-2"/>
              <c:y val="0.14395629639091348"/>
            </c:manualLayout>
          </c:layout>
          <c:overlay val="0"/>
          <c:spPr>
            <a:noFill/>
            <a:ln>
              <a:noFill/>
            </a:ln>
            <a:effectLst/>
          </c:spPr>
          <c:txPr>
            <a:bodyPr rot="-5400000" spcFirstLastPara="1" vertOverflow="ellipsis" vert="horz" wrap="square" anchor="ctr" anchorCtr="1"/>
            <a:lstStyle/>
            <a:p>
              <a:pPr algn="ctr" rtl="0">
                <a:defRPr lang="en-US" sz="1400" b="1" i="0" u="none" strike="noStrike" kern="1200" cap="all" baseline="0" dirty="0">
                  <a:solidFill>
                    <a:prstClr val="white">
                      <a:lumMod val="85000"/>
                    </a:prst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01070128"/>
        <c:crosses val="autoZero"/>
        <c:crossBetween val="between"/>
      </c:valAx>
      <c:spPr>
        <a:noFill/>
        <a:ln>
          <a:noFill/>
        </a:ln>
        <a:effectLst/>
      </c:spPr>
    </c:plotArea>
    <c:plotVisOnly val="1"/>
    <c:dispBlanksAs val="gap"/>
    <c:showDLblsOverMax val="0"/>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pivotSource>
    <c:name>[7.1countrymovie.xlsx]Sheet1!PivotTable1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600" dirty="0"/>
              <a:t>TOP 10 COUNTRIES TO PRODUCE MAX MOVIES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pattFill prst="ltUpDiag">
            <a:fgClr>
              <a:schemeClr val="accent4"/>
            </a:fgClr>
            <a:bgClr>
              <a:schemeClr val="lt1"/>
            </a:bgClr>
          </a:pattFill>
          <a:ln>
            <a:noFill/>
          </a:ln>
          <a:effectLst/>
          <a:scene3d>
            <a:camera prst="orthographicFront">
              <a:rot lat="0" lon="0" rev="0"/>
            </a:camera>
            <a:lightRig rig="threePt" dir="t">
              <a:rot lat="0" lon="0" rev="19800000"/>
            </a:lightRig>
          </a:scene3d>
          <a:sp3d prstMaterial="flat">
            <a:bevelT w="25400" h="31750"/>
          </a:sp3d>
        </c:spPr>
        <c:marker>
          <c:symbol val="circle"/>
          <c:size val="5"/>
          <c:spPr>
            <a:solidFill>
              <a:schemeClr val="accent4"/>
            </a:solidFill>
            <a:ln w="22225">
              <a:solidFill>
                <a:schemeClr val="lt1"/>
              </a:solidFill>
              <a:round/>
            </a:ln>
            <a:effectLst/>
            <a:scene3d>
              <a:camera prst="orthographicFront">
                <a:rot lat="0" lon="0" rev="0"/>
              </a:camera>
              <a:lightRig rig="threePt" dir="t">
                <a:rot lat="0" lon="0" rev="19800000"/>
              </a:lightRig>
            </a:scene3d>
            <a:sp3d prstMaterial="flat">
              <a:bevelT w="25400" h="31750"/>
            </a:sp3d>
          </c:spPr>
        </c:marker>
        <c:dLbl>
          <c:idx val="0"/>
          <c:spPr>
            <a:solidFill>
              <a:schemeClr val="accent4">
                <a:alpha val="70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pattFill prst="ltUpDiag">
            <a:fgClr>
              <a:schemeClr val="accent4"/>
            </a:fgClr>
            <a:bgClr>
              <a:schemeClr val="lt1"/>
            </a:bgClr>
          </a:pattFill>
          <a:ln>
            <a:noFill/>
          </a:ln>
          <a:effectLst/>
          <a:scene3d>
            <a:camera prst="orthographicFront">
              <a:rot lat="0" lon="0" rev="0"/>
            </a:camera>
            <a:lightRig rig="threePt" dir="t">
              <a:rot lat="0" lon="0" rev="19800000"/>
            </a:lightRig>
          </a:scene3d>
          <a:sp3d prstMaterial="flat">
            <a:bevelT w="25400" h="31750"/>
          </a:sp3d>
        </c:spPr>
        <c:marker>
          <c:symbol val="none"/>
        </c:marker>
        <c:dLbl>
          <c:idx val="0"/>
          <c:spPr>
            <a:solidFill>
              <a:schemeClr val="accent4">
                <a:alpha val="70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pattFill prst="ltUpDiag">
            <a:fgClr>
              <a:schemeClr val="accent4"/>
            </a:fgClr>
            <a:bgClr>
              <a:schemeClr val="lt1"/>
            </a:bgClr>
          </a:pattFill>
          <a:ln>
            <a:noFill/>
          </a:ln>
          <a:effectLst/>
          <a:scene3d>
            <a:camera prst="orthographicFront">
              <a:rot lat="0" lon="0" rev="0"/>
            </a:camera>
            <a:lightRig rig="threePt" dir="t">
              <a:rot lat="0" lon="0" rev="19800000"/>
            </a:lightRig>
          </a:scene3d>
          <a:sp3d prstMaterial="flat">
            <a:bevelT w="25400" h="31750"/>
          </a:sp3d>
        </c:spPr>
        <c:marker>
          <c:symbol val="none"/>
        </c:marker>
        <c:dLbl>
          <c:idx val="0"/>
          <c:spPr>
            <a:solidFill>
              <a:schemeClr val="accent4">
                <a:alpha val="70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c:f>
              <c:strCache>
                <c:ptCount val="1"/>
                <c:pt idx="0">
                  <c:v>Total</c:v>
                </c:pt>
              </c:strCache>
            </c:strRef>
          </c:tx>
          <c:spPr>
            <a:solidFill>
              <a:schemeClr val="accent2"/>
            </a:soli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invertIfNegative val="0"/>
          <c:cat>
            <c:strRef>
              <c:f>Sheet1!$A$4:$A$14</c:f>
              <c:strCache>
                <c:ptCount val="10"/>
                <c:pt idx="0">
                  <c:v>'US'</c:v>
                </c:pt>
                <c:pt idx="1">
                  <c:v>'IN'</c:v>
                </c:pt>
                <c:pt idx="2">
                  <c:v>'GB'</c:v>
                </c:pt>
                <c:pt idx="3">
                  <c:v>'FR'</c:v>
                </c:pt>
                <c:pt idx="4">
                  <c:v>'CA'</c:v>
                </c:pt>
                <c:pt idx="5">
                  <c:v>'ES'</c:v>
                </c:pt>
                <c:pt idx="6">
                  <c:v>'JP'</c:v>
                </c:pt>
                <c:pt idx="7">
                  <c:v>'DE'</c:v>
                </c:pt>
                <c:pt idx="8">
                  <c:v>'MX'</c:v>
                </c:pt>
                <c:pt idx="9">
                  <c:v>'PH'</c:v>
                </c:pt>
              </c:strCache>
            </c:strRef>
          </c:cat>
          <c:val>
            <c:numRef>
              <c:f>Sheet1!$B$4:$B$14</c:f>
              <c:numCache>
                <c:formatCode>General</c:formatCode>
                <c:ptCount val="10"/>
                <c:pt idx="0">
                  <c:v>1533</c:v>
                </c:pt>
                <c:pt idx="1">
                  <c:v>585</c:v>
                </c:pt>
                <c:pt idx="2">
                  <c:v>260</c:v>
                </c:pt>
                <c:pt idx="3">
                  <c:v>185</c:v>
                </c:pt>
                <c:pt idx="4">
                  <c:v>153</c:v>
                </c:pt>
                <c:pt idx="5">
                  <c:v>141</c:v>
                </c:pt>
                <c:pt idx="6">
                  <c:v>121</c:v>
                </c:pt>
                <c:pt idx="7">
                  <c:v>107</c:v>
                </c:pt>
                <c:pt idx="8">
                  <c:v>81</c:v>
                </c:pt>
                <c:pt idx="9">
                  <c:v>81</c:v>
                </c:pt>
              </c:numCache>
            </c:numRef>
          </c:val>
          <c:extLst>
            <c:ext xmlns:c16="http://schemas.microsoft.com/office/drawing/2014/chart" uri="{C3380CC4-5D6E-409C-BE32-E72D297353CC}">
              <c16:uniqueId val="{00000000-32C5-4AF2-9989-504AB94312C8}"/>
            </c:ext>
          </c:extLst>
        </c:ser>
        <c:dLbls>
          <c:showLegendKey val="0"/>
          <c:showVal val="0"/>
          <c:showCatName val="0"/>
          <c:showSerName val="0"/>
          <c:showPercent val="0"/>
          <c:showBubbleSize val="0"/>
        </c:dLbls>
        <c:gapWidth val="100"/>
        <c:overlap val="-24"/>
        <c:axId val="1260247695"/>
        <c:axId val="1260245615"/>
      </c:barChart>
      <c:catAx>
        <c:axId val="1260247695"/>
        <c:scaling>
          <c:orientation val="minMax"/>
        </c:scaling>
        <c:delete val="0"/>
        <c:axPos val="b"/>
        <c:title>
          <c:tx>
            <c:rich>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IN"/>
                  <a:t>Country</a:t>
                </a:r>
              </a:p>
            </c:rich>
          </c:tx>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260245615"/>
        <c:crosses val="autoZero"/>
        <c:auto val="1"/>
        <c:lblAlgn val="ctr"/>
        <c:lblOffset val="100"/>
        <c:noMultiLvlLbl val="0"/>
      </c:catAx>
      <c:valAx>
        <c:axId val="1260245615"/>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IN"/>
                  <a:t>Count of Movies</a:t>
                </a:r>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260247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[12ountry_highratemovie.xlsx]12ountry_highratemovie!PivotTable1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600" baseline="0" dirty="0"/>
              <a:t>PERCENTAGE OF TOP </a:t>
            </a:r>
            <a:r>
              <a:rPr lang="en-US" sz="1600" dirty="0"/>
              <a:t>IMDB RATING</a:t>
            </a:r>
            <a:r>
              <a:rPr lang="en-US" sz="1600" baseline="0" dirty="0"/>
              <a:t> IN TOP 10 MAX</a:t>
            </a:r>
            <a:r>
              <a:rPr lang="en-US" sz="1600" dirty="0"/>
              <a:t> MOVIE PRODUCING COUNTRIES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'12ountry_highratemovie'!$B$15</c:f>
              <c:strCache>
                <c:ptCount val="1"/>
                <c:pt idx="0">
                  <c:v>Total</c:v>
                </c:pt>
              </c:strCache>
            </c:strRef>
          </c:tx>
          <c:spPr>
            <a:solidFill>
              <a:schemeClr val="accent1"/>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'12ountry_highratemovie'!$A$16:$A$26</c:f>
              <c:strCache>
                <c:ptCount val="10"/>
                <c:pt idx="0">
                  <c:v>'IN'</c:v>
                </c:pt>
                <c:pt idx="1">
                  <c:v>'GB'</c:v>
                </c:pt>
                <c:pt idx="2">
                  <c:v>'JP'</c:v>
                </c:pt>
                <c:pt idx="3">
                  <c:v>'US'</c:v>
                </c:pt>
                <c:pt idx="4">
                  <c:v>'MX'</c:v>
                </c:pt>
                <c:pt idx="5">
                  <c:v>'DE'</c:v>
                </c:pt>
                <c:pt idx="6">
                  <c:v>'PH'</c:v>
                </c:pt>
                <c:pt idx="7">
                  <c:v>'FR'</c:v>
                </c:pt>
                <c:pt idx="8">
                  <c:v>'CA'</c:v>
                </c:pt>
                <c:pt idx="9">
                  <c:v>'ES'</c:v>
                </c:pt>
              </c:strCache>
            </c:strRef>
          </c:cat>
          <c:val>
            <c:numRef>
              <c:f>'12ountry_highratemovie'!$B$16:$B$26</c:f>
              <c:numCache>
                <c:formatCode>General</c:formatCode>
                <c:ptCount val="10"/>
                <c:pt idx="0">
                  <c:v>18.12</c:v>
                </c:pt>
                <c:pt idx="1">
                  <c:v>15.38</c:v>
                </c:pt>
                <c:pt idx="2">
                  <c:v>11.57</c:v>
                </c:pt>
                <c:pt idx="3">
                  <c:v>10.11</c:v>
                </c:pt>
                <c:pt idx="4">
                  <c:v>8.64</c:v>
                </c:pt>
                <c:pt idx="5">
                  <c:v>8.41</c:v>
                </c:pt>
                <c:pt idx="6">
                  <c:v>7.41</c:v>
                </c:pt>
                <c:pt idx="7">
                  <c:v>5.95</c:v>
                </c:pt>
                <c:pt idx="8">
                  <c:v>5.88</c:v>
                </c:pt>
                <c:pt idx="9">
                  <c:v>5.67</c:v>
                </c:pt>
              </c:numCache>
            </c:numRef>
          </c:val>
          <c:extLst>
            <c:ext xmlns:c16="http://schemas.microsoft.com/office/drawing/2014/chart" uri="{C3380CC4-5D6E-409C-BE32-E72D297353CC}">
              <c16:uniqueId val="{00000000-BD01-461D-9566-95DCE1C47875}"/>
            </c:ext>
          </c:extLst>
        </c:ser>
        <c:dLbls>
          <c:dLblPos val="outEnd"/>
          <c:showLegendKey val="0"/>
          <c:showVal val="1"/>
          <c:showCatName val="0"/>
          <c:showSerName val="0"/>
          <c:showPercent val="0"/>
          <c:showBubbleSize val="0"/>
        </c:dLbls>
        <c:gapWidth val="100"/>
        <c:overlap val="-24"/>
        <c:axId val="161978960"/>
        <c:axId val="161975632"/>
      </c:barChart>
      <c:catAx>
        <c:axId val="161978960"/>
        <c:scaling>
          <c:orientation val="minMax"/>
        </c:scaling>
        <c:delete val="0"/>
        <c:axPos val="b"/>
        <c:title>
          <c:tx>
            <c:rich>
              <a:bodyPr rot="0" spcFirstLastPara="1" vertOverflow="ellipsis" vert="horz" wrap="square" anchor="ctr" anchorCtr="1"/>
              <a:lstStyle/>
              <a:p>
                <a:pPr>
                  <a:defRPr sz="1400" b="1" i="0" u="none" strike="noStrike" kern="1200" cap="all" baseline="0">
                    <a:solidFill>
                      <a:schemeClr val="lt1">
                        <a:lumMod val="85000"/>
                      </a:schemeClr>
                    </a:solidFill>
                    <a:latin typeface="+mn-lt"/>
                    <a:ea typeface="+mn-ea"/>
                    <a:cs typeface="+mn-cs"/>
                  </a:defRPr>
                </a:pPr>
                <a:r>
                  <a:rPr lang="en-IN" sz="1400"/>
                  <a:t>Top</a:t>
                </a:r>
                <a:r>
                  <a:rPr lang="en-IN" sz="1400" baseline="0"/>
                  <a:t> 10 max Movie producing countries</a:t>
                </a:r>
                <a:endParaRPr lang="en-IN" sz="1400"/>
              </a:p>
            </c:rich>
          </c:tx>
          <c:overlay val="0"/>
          <c:spPr>
            <a:noFill/>
            <a:ln>
              <a:noFill/>
            </a:ln>
            <a:effectLst/>
          </c:spPr>
          <c:txPr>
            <a:bodyPr rot="0" spcFirstLastPara="1" vertOverflow="ellipsis" vert="horz" wrap="square" anchor="ctr" anchorCtr="1"/>
            <a:lstStyle/>
            <a:p>
              <a:pPr>
                <a:defRPr sz="14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lgn="ctr">
              <a:defRPr lang="en-US" sz="1200" b="1" i="0" u="none" strike="noStrike" kern="1200" cap="all" baseline="0">
                <a:solidFill>
                  <a:schemeClr val="lt1">
                    <a:lumMod val="85000"/>
                  </a:schemeClr>
                </a:solidFill>
                <a:latin typeface="+mn-lt"/>
                <a:ea typeface="+mn-ea"/>
                <a:cs typeface="+mn-cs"/>
              </a:defRPr>
            </a:pPr>
            <a:endParaRPr lang="en-US"/>
          </a:p>
        </c:txPr>
        <c:crossAx val="161975632"/>
        <c:crosses val="autoZero"/>
        <c:auto val="1"/>
        <c:lblAlgn val="ctr"/>
        <c:lblOffset val="100"/>
        <c:noMultiLvlLbl val="0"/>
      </c:catAx>
      <c:valAx>
        <c:axId val="161975632"/>
        <c:scaling>
          <c:orientation val="minMax"/>
        </c:scaling>
        <c:delete val="1"/>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lgn="ctr" rtl="0">
                  <a:defRPr lang="en-IN" sz="1400" b="1" i="0" u="none" strike="noStrike" kern="1200" cap="all" baseline="0">
                    <a:solidFill>
                      <a:prstClr val="white">
                        <a:lumMod val="85000"/>
                      </a:prstClr>
                    </a:solidFill>
                    <a:latin typeface="+mn-lt"/>
                    <a:ea typeface="+mn-ea"/>
                    <a:cs typeface="+mn-cs"/>
                  </a:defRPr>
                </a:pPr>
                <a:r>
                  <a:rPr lang="en-IN" sz="1400" b="1" i="0" u="none" strike="noStrike" kern="1200" cap="all" baseline="0">
                    <a:solidFill>
                      <a:prstClr val="white">
                        <a:lumMod val="85000"/>
                      </a:prstClr>
                    </a:solidFill>
                    <a:latin typeface="+mn-lt"/>
                    <a:ea typeface="+mn-ea"/>
                    <a:cs typeface="+mn-cs"/>
                  </a:rPr>
                  <a:t>% of top rated movies</a:t>
                </a:r>
              </a:p>
            </c:rich>
          </c:tx>
          <c:overlay val="0"/>
          <c:spPr>
            <a:noFill/>
            <a:ln>
              <a:noFill/>
            </a:ln>
            <a:effectLst/>
          </c:spPr>
          <c:txPr>
            <a:bodyPr rot="-5400000" spcFirstLastPara="1" vertOverflow="ellipsis" vert="horz" wrap="square" anchor="ctr" anchorCtr="1"/>
            <a:lstStyle/>
            <a:p>
              <a:pPr algn="ctr" rtl="0">
                <a:defRPr lang="en-IN" sz="1400" b="1" i="0" u="none" strike="noStrike" kern="1200" cap="all" baseline="0">
                  <a:solidFill>
                    <a:prstClr val="white">
                      <a:lumMod val="85000"/>
                    </a:prstClr>
                  </a:solidFill>
                  <a:latin typeface="+mn-lt"/>
                  <a:ea typeface="+mn-ea"/>
                  <a:cs typeface="+mn-cs"/>
                </a:defRPr>
              </a:pPr>
              <a:endParaRPr lang="en-US"/>
            </a:p>
          </c:txPr>
        </c:title>
        <c:numFmt formatCode="General" sourceLinked="1"/>
        <c:majorTickMark val="none"/>
        <c:minorTickMark val="none"/>
        <c:tickLblPos val="nextTo"/>
        <c:crossAx val="1619789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pivotSource>
    <c:name>[7.2countryshow.xlsx]Sheet1!PivotTable1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600" dirty="0"/>
              <a:t>TOP 10 COUNTRIES TO PRODUCE MAX SHOWS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pattFill prst="ltUpDiag">
            <a:fgClr>
              <a:schemeClr val="dk1">
                <a:tint val="88500"/>
              </a:schemeClr>
            </a:fgClr>
            <a:bgClr>
              <a:schemeClr val="lt1"/>
            </a:bgClr>
          </a:pattFill>
          <a:ln>
            <a:noFill/>
          </a:ln>
          <a:effectLst/>
          <a:scene3d>
            <a:camera prst="orthographicFront">
              <a:rot lat="0" lon="0" rev="0"/>
            </a:camera>
            <a:lightRig rig="threePt" dir="t">
              <a:rot lat="0" lon="0" rev="19800000"/>
            </a:lightRig>
          </a:scene3d>
          <a:sp3d prstMaterial="flat">
            <a:bevelT w="25400" h="31750"/>
          </a:sp3d>
        </c:spPr>
        <c:marker>
          <c:symbol val="circle"/>
          <c:size val="5"/>
          <c:spPr>
            <a:solidFill>
              <a:schemeClr val="dk1">
                <a:tint val="88500"/>
              </a:schemeClr>
            </a:solidFill>
            <a:ln w="22225">
              <a:solidFill>
                <a:schemeClr val="lt1"/>
              </a:solidFill>
              <a:round/>
            </a:ln>
            <a:effectLst/>
            <a:scene3d>
              <a:camera prst="orthographicFront">
                <a:rot lat="0" lon="0" rev="0"/>
              </a:camera>
              <a:lightRig rig="threePt" dir="t">
                <a:rot lat="0" lon="0" rev="19800000"/>
              </a:lightRig>
            </a:scene3d>
            <a:sp3d prstMaterial="flat">
              <a:bevelT w="25400" h="31750"/>
            </a:sp3d>
          </c:spPr>
        </c:marker>
        <c:dLbl>
          <c:idx val="0"/>
          <c:spPr>
            <a:solidFill>
              <a:schemeClr val="dk1">
                <a:tint val="88500"/>
                <a:alpha val="70000"/>
              </a:schemeClr>
            </a:solid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pattFill prst="ltUpDiag">
            <a:fgClr>
              <a:schemeClr val="dk1">
                <a:tint val="88500"/>
              </a:schemeClr>
            </a:fgClr>
            <a:bgClr>
              <a:schemeClr val="lt1"/>
            </a:bgClr>
          </a:pattFill>
          <a:ln>
            <a:noFill/>
          </a:ln>
          <a:effectLst/>
          <a:scene3d>
            <a:camera prst="orthographicFront">
              <a:rot lat="0" lon="0" rev="0"/>
            </a:camera>
            <a:lightRig rig="threePt" dir="t">
              <a:rot lat="0" lon="0" rev="19800000"/>
            </a:lightRig>
          </a:scene3d>
          <a:sp3d prstMaterial="flat">
            <a:bevelT w="25400" h="31750"/>
          </a:sp3d>
        </c:spPr>
        <c:marker>
          <c:symbol val="none"/>
        </c:marker>
        <c:dLbl>
          <c:idx val="0"/>
          <c:spPr>
            <a:solidFill>
              <a:schemeClr val="dk1">
                <a:tint val="88500"/>
                <a:alpha val="70000"/>
              </a:schemeClr>
            </a:solid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pattFill prst="ltUpDiag">
            <a:fgClr>
              <a:schemeClr val="dk1">
                <a:tint val="88500"/>
              </a:schemeClr>
            </a:fgClr>
            <a:bgClr>
              <a:schemeClr val="lt1"/>
            </a:bgClr>
          </a:pattFill>
          <a:ln>
            <a:noFill/>
          </a:ln>
          <a:effectLst/>
          <a:scene3d>
            <a:camera prst="orthographicFront">
              <a:rot lat="0" lon="0" rev="0"/>
            </a:camera>
            <a:lightRig rig="threePt" dir="t">
              <a:rot lat="0" lon="0" rev="19800000"/>
            </a:lightRig>
          </a:scene3d>
          <a:sp3d prstMaterial="flat">
            <a:bevelT w="25400" h="31750"/>
          </a:sp3d>
        </c:spPr>
        <c:marker>
          <c:symbol val="none"/>
        </c:marker>
        <c:dLbl>
          <c:idx val="0"/>
          <c:spPr>
            <a:solidFill>
              <a:schemeClr val="dk1">
                <a:tint val="88500"/>
                <a:alpha val="70000"/>
              </a:schemeClr>
            </a:solid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c:f>
              <c:strCache>
                <c:ptCount val="1"/>
                <c:pt idx="0">
                  <c:v>Total</c:v>
                </c:pt>
              </c:strCache>
            </c:strRef>
          </c:tx>
          <c:spPr>
            <a:solidFill>
              <a:srgbClr val="0070C0"/>
            </a:soli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invertIfNegative val="0"/>
          <c:cat>
            <c:strRef>
              <c:f>Sheet1!$A$4:$A$15</c:f>
              <c:strCache>
                <c:ptCount val="11"/>
                <c:pt idx="0">
                  <c:v>'US'</c:v>
                </c:pt>
                <c:pt idx="1">
                  <c:v>'JP'</c:v>
                </c:pt>
                <c:pt idx="2">
                  <c:v>'KR'</c:v>
                </c:pt>
                <c:pt idx="3">
                  <c:v>'GB'</c:v>
                </c:pt>
                <c:pt idx="4">
                  <c:v>'ES'</c:v>
                </c:pt>
                <c:pt idx="5">
                  <c:v>'FR'</c:v>
                </c:pt>
                <c:pt idx="6">
                  <c:v>'CA'</c:v>
                </c:pt>
                <c:pt idx="7">
                  <c:v>'CN'</c:v>
                </c:pt>
                <c:pt idx="8">
                  <c:v>'IN'</c:v>
                </c:pt>
                <c:pt idx="9">
                  <c:v>'AU'</c:v>
                </c:pt>
                <c:pt idx="10">
                  <c:v>'MX'</c:v>
                </c:pt>
              </c:strCache>
            </c:strRef>
          </c:cat>
          <c:val>
            <c:numRef>
              <c:f>Sheet1!$B$4:$B$15</c:f>
              <c:numCache>
                <c:formatCode>General</c:formatCode>
                <c:ptCount val="11"/>
                <c:pt idx="0">
                  <c:v>794</c:v>
                </c:pt>
                <c:pt idx="1">
                  <c:v>170</c:v>
                </c:pt>
                <c:pt idx="2">
                  <c:v>166</c:v>
                </c:pt>
                <c:pt idx="3">
                  <c:v>146</c:v>
                </c:pt>
                <c:pt idx="4">
                  <c:v>71</c:v>
                </c:pt>
                <c:pt idx="5">
                  <c:v>63</c:v>
                </c:pt>
                <c:pt idx="6">
                  <c:v>63</c:v>
                </c:pt>
                <c:pt idx="7">
                  <c:v>47</c:v>
                </c:pt>
                <c:pt idx="8">
                  <c:v>44</c:v>
                </c:pt>
                <c:pt idx="9">
                  <c:v>42</c:v>
                </c:pt>
                <c:pt idx="10">
                  <c:v>42</c:v>
                </c:pt>
              </c:numCache>
            </c:numRef>
          </c:val>
          <c:extLst>
            <c:ext xmlns:c16="http://schemas.microsoft.com/office/drawing/2014/chart" uri="{C3380CC4-5D6E-409C-BE32-E72D297353CC}">
              <c16:uniqueId val="{00000000-1A4D-47AF-B589-67E33A8145B8}"/>
            </c:ext>
          </c:extLst>
        </c:ser>
        <c:dLbls>
          <c:showLegendKey val="0"/>
          <c:showVal val="0"/>
          <c:showCatName val="0"/>
          <c:showSerName val="0"/>
          <c:showPercent val="0"/>
          <c:showBubbleSize val="0"/>
        </c:dLbls>
        <c:gapWidth val="100"/>
        <c:overlap val="-24"/>
        <c:axId val="551651407"/>
        <c:axId val="551650991"/>
      </c:barChart>
      <c:catAx>
        <c:axId val="551651407"/>
        <c:scaling>
          <c:orientation val="minMax"/>
        </c:scaling>
        <c:delete val="0"/>
        <c:axPos val="b"/>
        <c:title>
          <c:tx>
            <c:rich>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IN"/>
                  <a:t>Country</a:t>
                </a:r>
              </a:p>
            </c:rich>
          </c:tx>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551650991"/>
        <c:crosses val="autoZero"/>
        <c:auto val="1"/>
        <c:lblAlgn val="ctr"/>
        <c:lblOffset val="100"/>
        <c:noMultiLvlLbl val="0"/>
      </c:catAx>
      <c:valAx>
        <c:axId val="551650991"/>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IN"/>
                  <a:t>Count of Shows</a:t>
                </a:r>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55165140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[13ountry_highratshow.xlsx]13ountry_highratshow!PivotTable2</c:name>
    <c:fmtId val="-1"/>
  </c:pivotSource>
  <c:chart>
    <c:title>
      <c:tx>
        <c:rich>
          <a:bodyPr rot="0" spcFirstLastPara="1" vertOverflow="ellipsis" vert="horz" wrap="square" anchor="ctr" anchorCtr="1"/>
          <a:lstStyle/>
          <a:p>
            <a:pPr algn="ctr" rtl="0">
              <a:defRPr lang="en-US" sz="1600" b="1" i="0" u="none" strike="noStrike" kern="1200" cap="all" spc="100" baseline="0">
                <a:solidFill>
                  <a:prstClr val="white">
                    <a:lumMod val="95000"/>
                  </a:prstClr>
                </a:solidFill>
                <a:effectLst>
                  <a:outerShdw blurRad="50800" dist="38100" dir="5400000" algn="t" rotWithShape="0">
                    <a:prstClr val="black">
                      <a:alpha val="40000"/>
                    </a:prstClr>
                  </a:outerShdw>
                </a:effectLst>
                <a:latin typeface="+mn-lt"/>
                <a:ea typeface="+mn-ea"/>
                <a:cs typeface="+mn-cs"/>
              </a:defRPr>
            </a:pPr>
            <a:r>
              <a:rPr lang="en-US" sz="1600" b="1" i="0" u="none" strike="noStrike" kern="1200" spc="100" baseline="0" dirty="0">
                <a:solidFill>
                  <a:prstClr val="white">
                    <a:lumMod val="95000"/>
                  </a:prstClr>
                </a:solidFill>
                <a:effectLst>
                  <a:outerShdw blurRad="50800" dist="38100" dir="5400000" algn="t" rotWithShape="0">
                    <a:prstClr val="black">
                      <a:alpha val="40000"/>
                    </a:prstClr>
                  </a:outerShdw>
                </a:effectLst>
                <a:latin typeface="+mn-lt"/>
                <a:ea typeface="+mn-ea"/>
                <a:cs typeface="+mn-cs"/>
              </a:rPr>
              <a:t>Percentage of Top IMDB Rating in Top 10 Max Show Producing Countries </a:t>
            </a:r>
          </a:p>
        </c:rich>
      </c:tx>
      <c:overlay val="0"/>
      <c:spPr>
        <a:noFill/>
        <a:ln>
          <a:noFill/>
        </a:ln>
        <a:effectLst/>
      </c:spPr>
      <c:txPr>
        <a:bodyPr rot="0" spcFirstLastPara="1" vertOverflow="ellipsis" vert="horz" wrap="square" anchor="ctr" anchorCtr="1"/>
        <a:lstStyle/>
        <a:p>
          <a:pPr algn="ctr" rtl="0">
            <a:defRPr lang="en-US" sz="1600" b="1" i="0" u="none" strike="noStrike" kern="1200" cap="all" spc="100" baseline="0">
              <a:solidFill>
                <a:prstClr val="white">
                  <a:lumMod val="95000"/>
                </a:prst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cap="all"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cap="all"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cap="all"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cap="all"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cap="all"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cap="all"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cap="all"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cap="all"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cap="all"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'13ountry_highratshow'!$B$15</c:f>
              <c:strCache>
                <c:ptCount val="1"/>
                <c:pt idx="0">
                  <c:v>Total</c:v>
                </c:pt>
              </c:strCache>
            </c:strRef>
          </c:tx>
          <c:spPr>
            <a:solidFill>
              <a:srgbClr val="00B0F0"/>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dLbls>
            <c:spPr>
              <a:noFill/>
              <a:ln>
                <a:noFill/>
              </a:ln>
              <a:effectLst/>
            </c:spPr>
            <c:txPr>
              <a:bodyPr rot="0" spcFirstLastPara="1" vertOverflow="ellipsis" vert="horz" wrap="square" anchor="ctr" anchorCtr="0"/>
              <a:lstStyle/>
              <a:p>
                <a:pPr algn="ctr">
                  <a:defRPr lang="en-US" sz="900" b="0" i="0" u="none" strike="noStrike" kern="1200" cap="all"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'13ountry_highratshow'!$A$16:$A$26</c:f>
              <c:strCache>
                <c:ptCount val="10"/>
                <c:pt idx="0">
                  <c:v>'CN'</c:v>
                </c:pt>
                <c:pt idx="1">
                  <c:v>'KR'</c:v>
                </c:pt>
                <c:pt idx="2">
                  <c:v>'JP'</c:v>
                </c:pt>
                <c:pt idx="3">
                  <c:v>'GB'</c:v>
                </c:pt>
                <c:pt idx="4">
                  <c:v>'CA'</c:v>
                </c:pt>
                <c:pt idx="5">
                  <c:v>'IN'</c:v>
                </c:pt>
                <c:pt idx="6">
                  <c:v>'US'</c:v>
                </c:pt>
                <c:pt idx="7">
                  <c:v>'FR'</c:v>
                </c:pt>
                <c:pt idx="8">
                  <c:v>'MX'</c:v>
                </c:pt>
                <c:pt idx="9">
                  <c:v>'ES'</c:v>
                </c:pt>
              </c:strCache>
            </c:strRef>
          </c:cat>
          <c:val>
            <c:numRef>
              <c:f>'13ountry_highratshow'!$B$16:$B$26</c:f>
              <c:numCache>
                <c:formatCode>General</c:formatCode>
                <c:ptCount val="10"/>
                <c:pt idx="0">
                  <c:v>51.06</c:v>
                </c:pt>
                <c:pt idx="1">
                  <c:v>46.99</c:v>
                </c:pt>
                <c:pt idx="2">
                  <c:v>40</c:v>
                </c:pt>
                <c:pt idx="3">
                  <c:v>37.67</c:v>
                </c:pt>
                <c:pt idx="4">
                  <c:v>31.75</c:v>
                </c:pt>
                <c:pt idx="5">
                  <c:v>29.55</c:v>
                </c:pt>
                <c:pt idx="6">
                  <c:v>28.97</c:v>
                </c:pt>
                <c:pt idx="7">
                  <c:v>20.63</c:v>
                </c:pt>
                <c:pt idx="8">
                  <c:v>19.05</c:v>
                </c:pt>
                <c:pt idx="9">
                  <c:v>18.309999999999999</c:v>
                </c:pt>
              </c:numCache>
            </c:numRef>
          </c:val>
          <c:extLst>
            <c:ext xmlns:c16="http://schemas.microsoft.com/office/drawing/2014/chart" uri="{C3380CC4-5D6E-409C-BE32-E72D297353CC}">
              <c16:uniqueId val="{00000000-B7ED-4FFC-821C-0CE6498EB107}"/>
            </c:ext>
          </c:extLst>
        </c:ser>
        <c:dLbls>
          <c:dLblPos val="outEnd"/>
          <c:showLegendKey val="0"/>
          <c:showVal val="1"/>
          <c:showCatName val="0"/>
          <c:showSerName val="0"/>
          <c:showPercent val="0"/>
          <c:showBubbleSize val="0"/>
        </c:dLbls>
        <c:gapWidth val="100"/>
        <c:overlap val="-24"/>
        <c:axId val="161978960"/>
        <c:axId val="161975632"/>
      </c:barChart>
      <c:catAx>
        <c:axId val="161978960"/>
        <c:scaling>
          <c:orientation val="minMax"/>
        </c:scaling>
        <c:delete val="0"/>
        <c:axPos val="b"/>
        <c:title>
          <c:tx>
            <c:rich>
              <a:bodyPr rot="0" spcFirstLastPara="1" vertOverflow="ellipsis" vert="horz" wrap="square" anchor="ctr" anchorCtr="1"/>
              <a:lstStyle/>
              <a:p>
                <a:pPr>
                  <a:defRPr lang="en-US" sz="1400" b="1" i="0" u="none" strike="noStrike" kern="1200" cap="all" baseline="0">
                    <a:solidFill>
                      <a:prstClr val="white">
                        <a:lumMod val="85000"/>
                      </a:prstClr>
                    </a:solidFill>
                    <a:latin typeface="+mn-lt"/>
                    <a:ea typeface="+mn-ea"/>
                    <a:cs typeface="+mn-cs"/>
                  </a:defRPr>
                </a:pPr>
                <a:r>
                  <a:rPr lang="en-IN" dirty="0"/>
                  <a:t>Top 10 max SHOW producing countries</a:t>
                </a:r>
              </a:p>
            </c:rich>
          </c:tx>
          <c:overlay val="0"/>
          <c:spPr>
            <a:noFill/>
            <a:ln>
              <a:noFill/>
            </a:ln>
            <a:effectLst/>
          </c:spPr>
          <c:txPr>
            <a:bodyPr rot="0" spcFirstLastPara="1" vertOverflow="ellipsis" vert="horz" wrap="square" anchor="ctr" anchorCtr="1"/>
            <a:lstStyle/>
            <a:p>
              <a:pPr>
                <a:defRPr lang="en-US" sz="1400" b="1" i="0" u="none" strike="noStrike" kern="1200" cap="all" baseline="0">
                  <a:solidFill>
                    <a:prstClr val="white">
                      <a:lumMod val="85000"/>
                    </a:prst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lgn="ctr">
              <a:defRPr lang="en-US" sz="1200" b="1" i="0" u="none" strike="noStrike" kern="1200" cap="all" baseline="0">
                <a:solidFill>
                  <a:schemeClr val="lt1">
                    <a:lumMod val="85000"/>
                  </a:schemeClr>
                </a:solidFill>
                <a:latin typeface="+mn-lt"/>
                <a:ea typeface="+mn-ea"/>
                <a:cs typeface="+mn-cs"/>
              </a:defRPr>
            </a:pPr>
            <a:endParaRPr lang="en-US"/>
          </a:p>
        </c:txPr>
        <c:crossAx val="161975632"/>
        <c:crosses val="autoZero"/>
        <c:auto val="1"/>
        <c:lblAlgn val="ctr"/>
        <c:lblOffset val="100"/>
        <c:noMultiLvlLbl val="0"/>
      </c:catAx>
      <c:valAx>
        <c:axId val="161975632"/>
        <c:scaling>
          <c:orientation val="minMax"/>
        </c:scaling>
        <c:delete val="1"/>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lgn="ctr" rtl="0">
                  <a:defRPr lang="en-US" sz="1400" b="1" i="0" u="none" strike="noStrike" kern="1200" cap="all" baseline="0">
                    <a:solidFill>
                      <a:prstClr val="white">
                        <a:lumMod val="85000"/>
                      </a:prstClr>
                    </a:solidFill>
                    <a:latin typeface="+mn-lt"/>
                    <a:ea typeface="+mn-ea"/>
                    <a:cs typeface="+mn-cs"/>
                  </a:defRPr>
                </a:pPr>
                <a:r>
                  <a:rPr lang="en-IN"/>
                  <a:t>% of top rated movies</a:t>
                </a:r>
              </a:p>
            </c:rich>
          </c:tx>
          <c:overlay val="0"/>
          <c:spPr>
            <a:noFill/>
            <a:ln>
              <a:noFill/>
            </a:ln>
            <a:effectLst/>
          </c:spPr>
          <c:txPr>
            <a:bodyPr rot="-5400000" spcFirstLastPara="1" vertOverflow="ellipsis" vert="horz" wrap="square" anchor="ctr" anchorCtr="1"/>
            <a:lstStyle/>
            <a:p>
              <a:pPr algn="ctr" rtl="0">
                <a:defRPr lang="en-US" sz="1400" b="1" i="0" u="none" strike="noStrike" kern="1200" cap="all" baseline="0">
                  <a:solidFill>
                    <a:prstClr val="white">
                      <a:lumMod val="85000"/>
                    </a:prstClr>
                  </a:solidFill>
                  <a:latin typeface="+mn-lt"/>
                  <a:ea typeface="+mn-ea"/>
                  <a:cs typeface="+mn-cs"/>
                </a:defRPr>
              </a:pPr>
              <a:endParaRPr lang="en-US"/>
            </a:p>
          </c:txPr>
        </c:title>
        <c:numFmt formatCode="General" sourceLinked="1"/>
        <c:majorTickMark val="none"/>
        <c:minorTickMark val="none"/>
        <c:tickLblPos val="nextTo"/>
        <c:crossAx val="161978960"/>
        <c:crosses val="autoZero"/>
        <c:crossBetween val="between"/>
      </c:valAx>
      <c:spPr>
        <a:noFill/>
        <a:ln>
          <a:noFill/>
        </a:ln>
        <a:effectLst/>
      </c:spPr>
    </c:plotArea>
    <c:plotVisOnly val="1"/>
    <c:dispBlanksAs val="gap"/>
    <c:showDLblsOverMax val="0"/>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lgn="ctr" rtl="0">
        <a:defRPr lang="en-US" sz="1400" b="1" i="0" u="none" strike="noStrike" kern="1200" cap="all" baseline="0">
          <a:solidFill>
            <a:prstClr val="white">
              <a:lumMod val="85000"/>
            </a:prstClr>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[8.3targetaud_Movie.xlsx]Sheet1!PivotTable1</c:name>
    <c:fmtId val="6"/>
  </c:pivotSource>
  <c:chart>
    <c:title>
      <c:tx>
        <c:rich>
          <a:bodyPr rot="0" spcFirstLastPara="1" vertOverflow="ellipsis" vert="horz" wrap="square" anchor="ctr" anchorCtr="1"/>
          <a:lstStyle/>
          <a:p>
            <a:pPr>
              <a:defRPr sz="2128" b="1" i="0" u="none" strike="noStrike" kern="1200" cap="none" spc="0" normalizeH="0" baseline="0">
                <a:solidFill>
                  <a:schemeClr val="tx1"/>
                </a:solidFill>
                <a:latin typeface="+mj-lt"/>
                <a:ea typeface="+mj-ea"/>
                <a:cs typeface="+mj-cs"/>
              </a:defRPr>
            </a:pPr>
            <a:r>
              <a:rPr lang="en-US">
                <a:solidFill>
                  <a:schemeClr val="tx1"/>
                </a:solidFill>
              </a:rPr>
              <a:t>Target Audience for Shows in Top 10 countries to produce max Movies</a:t>
            </a:r>
          </a:p>
        </c:rich>
      </c:tx>
      <c:overlay val="0"/>
      <c:spPr>
        <a:noFill/>
        <a:ln>
          <a:noFill/>
        </a:ln>
        <a:effectLst/>
      </c:spPr>
      <c:txPr>
        <a:bodyPr rot="0" spcFirstLastPara="1" vertOverflow="ellipsis" vert="horz" wrap="square" anchor="ctr" anchorCtr="1"/>
        <a:lstStyle/>
        <a:p>
          <a:pPr>
            <a:defRPr sz="2128" b="1" i="0" u="none" strike="noStrike" kern="1200" cap="none" spc="0" normalizeH="0" baseline="0">
              <a:solidFill>
                <a:schemeClr val="tx1"/>
              </a:solidFill>
              <a:latin typeface="+mj-lt"/>
              <a:ea typeface="+mj-ea"/>
              <a:cs typeface="+mj-cs"/>
            </a:defRPr>
          </a:pPr>
          <a:endParaRPr lang="en-US"/>
        </a:p>
      </c:txPr>
    </c:title>
    <c:autoTitleDeleted val="0"/>
    <c:pivotFmts>
      <c:pivotFmt>
        <c:idx val="0"/>
        <c:spPr>
          <a:noFill/>
          <a:ln w="9525" cap="flat" cmpd="sng" algn="ctr">
            <a:solidFill>
              <a:schemeClr val="accent1"/>
            </a:solidFill>
            <a:miter lim="800000"/>
          </a:ln>
          <a:effectLst>
            <a:glow rad="63500">
              <a:schemeClr val="accent1">
                <a:satMod val="175000"/>
                <a:alpha val="25000"/>
              </a:schemeClr>
            </a:glow>
          </a:effectLst>
        </c:spPr>
        <c:marker>
          <c:symbol val="circle"/>
          <c:size val="4"/>
          <c:spPr>
            <a:solidFill>
              <a:schemeClr val="accent1">
                <a:lumMod val="60000"/>
                <a:lumOff val="40000"/>
              </a:schemeClr>
            </a:solidFill>
            <a:ln w="15875">
              <a:noFill/>
              <a:round/>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noFill/>
          <a:ln w="9525" cap="flat" cmpd="sng" algn="ctr">
            <a:solidFill>
              <a:schemeClr val="accent1"/>
            </a:solidFill>
            <a:miter lim="800000"/>
          </a:ln>
          <a:effectLst>
            <a:glow rad="63500">
              <a:schemeClr val="accent1">
                <a:satMod val="175000"/>
                <a:alpha val="25000"/>
              </a:schemeClr>
            </a:glow>
          </a:effectLst>
        </c:spPr>
        <c:marker>
          <c:symbol val="circle"/>
          <c:size val="4"/>
          <c:spPr>
            <a:solidFill>
              <a:schemeClr val="accent2">
                <a:lumMod val="60000"/>
                <a:lumOff val="40000"/>
              </a:schemeClr>
            </a:solidFill>
            <a:ln w="15875">
              <a:noFill/>
              <a:round/>
            </a:ln>
            <a:effectLst>
              <a:glow rad="63500">
                <a:schemeClr val="accent2">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noFill/>
          <a:ln w="9525" cap="flat" cmpd="sng" algn="ctr">
            <a:solidFill>
              <a:schemeClr val="accent1"/>
            </a:solidFill>
            <a:miter lim="800000"/>
          </a:ln>
          <a:effectLst>
            <a:glow rad="63500">
              <a:schemeClr val="accent1">
                <a:satMod val="175000"/>
                <a:alpha val="25000"/>
              </a:schemeClr>
            </a:glow>
          </a:effectLst>
        </c:spPr>
        <c:marker>
          <c:symbol val="circle"/>
          <c:size val="4"/>
          <c:spPr>
            <a:solidFill>
              <a:schemeClr val="accent3">
                <a:lumMod val="60000"/>
                <a:lumOff val="40000"/>
              </a:schemeClr>
            </a:solidFill>
            <a:ln w="15875">
              <a:noFill/>
              <a:round/>
            </a:ln>
            <a:effectLst>
              <a:glow rad="63500">
                <a:schemeClr val="accent3">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noFill/>
          <a:ln w="9525" cap="flat" cmpd="sng" algn="ctr">
            <a:solidFill>
              <a:schemeClr val="accent1"/>
            </a:solidFill>
            <a:miter lim="800000"/>
          </a:ln>
          <a:effectLst>
            <a:glow rad="63500">
              <a:schemeClr val="accent1">
                <a:satMod val="175000"/>
                <a:alpha val="25000"/>
              </a:schemeClr>
            </a:glow>
          </a:effectLst>
        </c:spPr>
        <c:marker>
          <c:symbol val="circle"/>
          <c:size val="4"/>
          <c:spPr>
            <a:solidFill>
              <a:schemeClr val="accent4">
                <a:lumMod val="60000"/>
                <a:lumOff val="40000"/>
              </a:schemeClr>
            </a:solidFill>
            <a:ln w="15875">
              <a:noFill/>
              <a:round/>
            </a:ln>
            <a:effectLst>
              <a:glow rad="63500">
                <a:schemeClr val="accent4">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noFill/>
          <a:ln w="9525" cap="flat" cmpd="sng" algn="ctr">
            <a:solidFill>
              <a:srgbClr val="00B050"/>
            </a:solidFill>
            <a:miter lim="800000"/>
          </a:ln>
          <a:effectLst>
            <a:glow rad="63500">
              <a:schemeClr val="accent1">
                <a:satMod val="175000"/>
                <a:alpha val="25000"/>
              </a:schemeClr>
            </a:glow>
          </a:effectLst>
        </c:spPr>
        <c:marker>
          <c:symbol val="circle"/>
          <c:size val="4"/>
          <c:spPr>
            <a:solidFill>
              <a:schemeClr val="accent5">
                <a:lumMod val="60000"/>
                <a:lumOff val="40000"/>
              </a:schemeClr>
            </a:solidFill>
            <a:ln w="15875">
              <a:noFill/>
              <a:round/>
            </a:ln>
            <a:effectLst>
              <a:glow rad="63500">
                <a:schemeClr val="accent5">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noFill/>
          <a:ln w="9525" cap="flat" cmpd="sng" algn="ctr">
            <a:solidFill>
              <a:srgbClr val="00B050"/>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noFill/>
          <a:ln w="9525" cap="flat" cmpd="sng" algn="ctr">
            <a:solidFill>
              <a:srgbClr val="00B050"/>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noFill/>
          <a:ln w="9525" cap="flat" cmpd="sng" algn="ctr">
            <a:solidFill>
              <a:srgbClr val="00B050"/>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noFill/>
          <a:ln w="9525" cap="flat" cmpd="sng" algn="ctr">
            <a:solidFill>
              <a:srgbClr val="FF0000"/>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noFill/>
          <a:ln w="9525" cap="flat" cmpd="sng" algn="ctr">
            <a:solidFill>
              <a:srgbClr val="00B0F0"/>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noFill/>
          <a:ln w="9525" cap="flat" cmpd="sng" algn="ctr">
            <a:solidFill>
              <a:srgbClr val="FFFF00"/>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noFill/>
          <a:ln w="9525" cap="flat" cmpd="sng" algn="ctr">
            <a:solidFill>
              <a:schemeClr val="bg2"/>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noFill/>
          <a:ln w="9525" cap="flat" cmpd="sng" algn="ctr">
            <a:solidFill>
              <a:srgbClr val="00B050"/>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noFill/>
          <a:ln w="9525" cap="flat" cmpd="sng" algn="ctr">
            <a:solidFill>
              <a:srgbClr val="FF0000"/>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noFill/>
          <a:ln w="9525" cap="flat" cmpd="sng" algn="ctr">
            <a:solidFill>
              <a:srgbClr val="00B0F0"/>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noFill/>
          <a:ln w="9525" cap="flat" cmpd="sng" algn="ctr">
            <a:solidFill>
              <a:srgbClr val="FFFF00"/>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noFill/>
          <a:ln w="9525" cap="flat" cmpd="sng" algn="ctr">
            <a:solidFill>
              <a:schemeClr val="bg2"/>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noFill/>
          <a:ln w="9525" cap="flat" cmpd="sng" algn="ctr">
            <a:solidFill>
              <a:srgbClr val="00B050"/>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noFill/>
          <a:ln w="9525" cap="flat" cmpd="sng" algn="ctr">
            <a:solidFill>
              <a:srgbClr val="FF0000"/>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noFill/>
          <a:ln w="9525" cap="flat" cmpd="sng" algn="ctr">
            <a:solidFill>
              <a:srgbClr val="00B0F0"/>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noFill/>
          <a:ln w="9525" cap="flat" cmpd="sng" algn="ctr">
            <a:solidFill>
              <a:srgbClr val="FFFF00"/>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noFill/>
          <a:ln w="9525" cap="flat" cmpd="sng" algn="ctr">
            <a:solidFill>
              <a:schemeClr val="bg2"/>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
        <c:spPr>
          <a:noFill/>
          <a:ln w="9525" cap="flat" cmpd="sng" algn="ctr">
            <a:solidFill>
              <a:srgbClr val="00B050"/>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noFill/>
          <a:ln w="9525" cap="flat" cmpd="sng" algn="ctr">
            <a:solidFill>
              <a:srgbClr val="FF0000"/>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
        <c:spPr>
          <a:noFill/>
          <a:ln w="9525" cap="flat" cmpd="sng" algn="ctr">
            <a:solidFill>
              <a:srgbClr val="00B0F0"/>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
        <c:spPr>
          <a:noFill/>
          <a:ln w="9525" cap="flat" cmpd="sng" algn="ctr">
            <a:solidFill>
              <a:srgbClr val="FFFF00"/>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
        <c:spPr>
          <a:noFill/>
          <a:ln w="9525" cap="flat" cmpd="sng" algn="ctr">
            <a:solidFill>
              <a:schemeClr val="bg2"/>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noFill/>
          <a:ln w="9525" cap="flat" cmpd="sng" algn="ctr">
            <a:solidFill>
              <a:srgbClr val="00B050"/>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noFill/>
          <a:ln w="9525" cap="flat" cmpd="sng" algn="ctr">
            <a:solidFill>
              <a:srgbClr val="FF0000"/>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
        <c:spPr>
          <a:noFill/>
          <a:ln w="9525" cap="flat" cmpd="sng" algn="ctr">
            <a:solidFill>
              <a:srgbClr val="00B0F0"/>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
        <c:spPr>
          <a:noFill/>
          <a:ln w="9525" cap="flat" cmpd="sng" algn="ctr">
            <a:solidFill>
              <a:srgbClr val="FFFF00"/>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
        <c:spPr>
          <a:noFill/>
          <a:ln w="9525" cap="flat" cmpd="sng" algn="ctr">
            <a:solidFill>
              <a:schemeClr val="bg2"/>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
        <c:spPr>
          <a:noFill/>
          <a:ln w="9525" cap="flat" cmpd="sng" algn="ctr">
            <a:solidFill>
              <a:srgbClr val="00B050"/>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4"/>
        <c:spPr>
          <a:noFill/>
          <a:ln w="9525" cap="flat" cmpd="sng" algn="ctr">
            <a:solidFill>
              <a:srgbClr val="FF0000"/>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noFill/>
          <a:ln w="9525" cap="flat" cmpd="sng" algn="ctr">
            <a:solidFill>
              <a:srgbClr val="00B0F0"/>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
        <c:spPr>
          <a:noFill/>
          <a:ln w="9525" cap="flat" cmpd="sng" algn="ctr">
            <a:solidFill>
              <a:srgbClr val="FFFF00"/>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7"/>
        <c:spPr>
          <a:noFill/>
          <a:ln w="9525" cap="flat" cmpd="sng" algn="ctr">
            <a:solidFill>
              <a:schemeClr val="bg2"/>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9.7283573658193512E-2"/>
          <c:y val="0.17195316124376428"/>
          <c:w val="0.81932094759812168"/>
          <c:h val="0.57462070229497308"/>
        </c:manualLayout>
      </c:layout>
      <c:barChart>
        <c:barDir val="col"/>
        <c:grouping val="clustered"/>
        <c:varyColors val="0"/>
        <c:ser>
          <c:idx val="0"/>
          <c:order val="0"/>
          <c:tx>
            <c:strRef>
              <c:f>Sheet1!$B$3:$B$4</c:f>
              <c:strCache>
                <c:ptCount val="1"/>
                <c:pt idx="0">
                  <c:v>G</c:v>
                </c:pt>
              </c:strCache>
            </c:strRef>
          </c:tx>
          <c:spPr>
            <a:solidFill>
              <a:srgbClr val="92D050"/>
            </a:solidFill>
            <a:ln>
              <a:noFill/>
            </a:ln>
            <a:effectLst/>
          </c:spPr>
          <c:invertIfNegative val="0"/>
          <c:cat>
            <c:strRef>
              <c:f>Sheet1!$A$5:$A$15</c:f>
              <c:strCache>
                <c:ptCount val="10"/>
                <c:pt idx="0">
                  <c:v>'US'</c:v>
                </c:pt>
                <c:pt idx="1">
                  <c:v>'IN'</c:v>
                </c:pt>
                <c:pt idx="2">
                  <c:v>'GB'</c:v>
                </c:pt>
                <c:pt idx="3">
                  <c:v>'JP'</c:v>
                </c:pt>
                <c:pt idx="4">
                  <c:v>'CA'</c:v>
                </c:pt>
                <c:pt idx="5">
                  <c:v>'FR'</c:v>
                </c:pt>
                <c:pt idx="6">
                  <c:v>'ES'</c:v>
                </c:pt>
                <c:pt idx="7">
                  <c:v>'DE'</c:v>
                </c:pt>
                <c:pt idx="8">
                  <c:v>'MX'</c:v>
                </c:pt>
                <c:pt idx="9">
                  <c:v>'PH'</c:v>
                </c:pt>
              </c:strCache>
            </c:strRef>
          </c:cat>
          <c:val>
            <c:numRef>
              <c:f>Sheet1!$B$5:$B$15</c:f>
              <c:numCache>
                <c:formatCode>0.00%</c:formatCode>
                <c:ptCount val="10"/>
                <c:pt idx="0">
                  <c:v>4.1076487252124649E-2</c:v>
                </c:pt>
                <c:pt idx="1">
                  <c:v>0.21844660194174756</c:v>
                </c:pt>
                <c:pt idx="2">
                  <c:v>5.8823529411764705E-2</c:v>
                </c:pt>
                <c:pt idx="3">
                  <c:v>6.6666666666666666E-2</c:v>
                </c:pt>
                <c:pt idx="4">
                  <c:v>0.18367346938775511</c:v>
                </c:pt>
                <c:pt idx="5">
                  <c:v>0</c:v>
                </c:pt>
                <c:pt idx="6">
                  <c:v>0.08</c:v>
                </c:pt>
                <c:pt idx="7">
                  <c:v>7.6923076923076927E-2</c:v>
                </c:pt>
                <c:pt idx="8">
                  <c:v>0</c:v>
                </c:pt>
                <c:pt idx="9">
                  <c:v>0.16666666666666666</c:v>
                </c:pt>
              </c:numCache>
            </c:numRef>
          </c:val>
          <c:extLst>
            <c:ext xmlns:c16="http://schemas.microsoft.com/office/drawing/2014/chart" uri="{C3380CC4-5D6E-409C-BE32-E72D297353CC}">
              <c16:uniqueId val="{00000000-EAD4-4FFB-9693-89B2BDCE134E}"/>
            </c:ext>
          </c:extLst>
        </c:ser>
        <c:ser>
          <c:idx val="1"/>
          <c:order val="1"/>
          <c:tx>
            <c:strRef>
              <c:f>Sheet1!$C$3:$C$4</c:f>
              <c:strCache>
                <c:ptCount val="1"/>
                <c:pt idx="0">
                  <c:v>NC-17</c:v>
                </c:pt>
              </c:strCache>
            </c:strRef>
          </c:tx>
          <c:spPr>
            <a:solidFill>
              <a:srgbClr val="FF0000"/>
            </a:solidFill>
            <a:ln>
              <a:noFill/>
            </a:ln>
            <a:effectLst/>
          </c:spPr>
          <c:invertIfNegative val="0"/>
          <c:cat>
            <c:strRef>
              <c:f>Sheet1!$A$5:$A$15</c:f>
              <c:strCache>
                <c:ptCount val="10"/>
                <c:pt idx="0">
                  <c:v>'US'</c:v>
                </c:pt>
                <c:pt idx="1">
                  <c:v>'IN'</c:v>
                </c:pt>
                <c:pt idx="2">
                  <c:v>'GB'</c:v>
                </c:pt>
                <c:pt idx="3">
                  <c:v>'JP'</c:v>
                </c:pt>
                <c:pt idx="4">
                  <c:v>'CA'</c:v>
                </c:pt>
                <c:pt idx="5">
                  <c:v>'FR'</c:v>
                </c:pt>
                <c:pt idx="6">
                  <c:v>'ES'</c:v>
                </c:pt>
                <c:pt idx="7">
                  <c:v>'DE'</c:v>
                </c:pt>
                <c:pt idx="8">
                  <c:v>'MX'</c:v>
                </c:pt>
                <c:pt idx="9">
                  <c:v>'PH'</c:v>
                </c:pt>
              </c:strCache>
            </c:strRef>
          </c:cat>
          <c:val>
            <c:numRef>
              <c:f>Sheet1!$C$5:$C$15</c:f>
              <c:numCache>
                <c:formatCode>0.00%</c:formatCode>
                <c:ptCount val="10"/>
                <c:pt idx="0">
                  <c:v>7.0821529745042494E-3</c:v>
                </c:pt>
                <c:pt idx="1">
                  <c:v>9.7087378640776691E-3</c:v>
                </c:pt>
                <c:pt idx="2">
                  <c:v>0</c:v>
                </c:pt>
                <c:pt idx="3">
                  <c:v>0.05</c:v>
                </c:pt>
                <c:pt idx="4">
                  <c:v>0</c:v>
                </c:pt>
                <c:pt idx="5">
                  <c:v>3.8461538461538464E-2</c:v>
                </c:pt>
                <c:pt idx="6">
                  <c:v>0</c:v>
                </c:pt>
                <c:pt idx="7">
                  <c:v>7.6923076923076927E-2</c:v>
                </c:pt>
                <c:pt idx="8">
                  <c:v>0</c:v>
                </c:pt>
                <c:pt idx="9">
                  <c:v>0</c:v>
                </c:pt>
              </c:numCache>
            </c:numRef>
          </c:val>
          <c:extLst>
            <c:ext xmlns:c16="http://schemas.microsoft.com/office/drawing/2014/chart" uri="{C3380CC4-5D6E-409C-BE32-E72D297353CC}">
              <c16:uniqueId val="{00000001-EAD4-4FFB-9693-89B2BDCE134E}"/>
            </c:ext>
          </c:extLst>
        </c:ser>
        <c:ser>
          <c:idx val="2"/>
          <c:order val="2"/>
          <c:tx>
            <c:strRef>
              <c:f>Sheet1!$D$3:$D$4</c:f>
              <c:strCache>
                <c:ptCount val="1"/>
                <c:pt idx="0">
                  <c:v>PG</c:v>
                </c:pt>
              </c:strCache>
            </c:strRef>
          </c:tx>
          <c:spPr>
            <a:solidFill>
              <a:srgbClr val="00B050"/>
            </a:solidFill>
            <a:ln>
              <a:noFill/>
            </a:ln>
            <a:effectLst/>
          </c:spPr>
          <c:invertIfNegative val="0"/>
          <c:cat>
            <c:strRef>
              <c:f>Sheet1!$A$5:$A$15</c:f>
              <c:strCache>
                <c:ptCount val="10"/>
                <c:pt idx="0">
                  <c:v>'US'</c:v>
                </c:pt>
                <c:pt idx="1">
                  <c:v>'IN'</c:v>
                </c:pt>
                <c:pt idx="2">
                  <c:v>'GB'</c:v>
                </c:pt>
                <c:pt idx="3">
                  <c:v>'JP'</c:v>
                </c:pt>
                <c:pt idx="4">
                  <c:v>'CA'</c:v>
                </c:pt>
                <c:pt idx="5">
                  <c:v>'FR'</c:v>
                </c:pt>
                <c:pt idx="6">
                  <c:v>'ES'</c:v>
                </c:pt>
                <c:pt idx="7">
                  <c:v>'DE'</c:v>
                </c:pt>
                <c:pt idx="8">
                  <c:v>'MX'</c:v>
                </c:pt>
                <c:pt idx="9">
                  <c:v>'PH'</c:v>
                </c:pt>
              </c:strCache>
            </c:strRef>
          </c:cat>
          <c:val>
            <c:numRef>
              <c:f>Sheet1!$D$5:$D$15</c:f>
              <c:numCache>
                <c:formatCode>0.00%</c:formatCode>
                <c:ptCount val="10"/>
                <c:pt idx="0">
                  <c:v>0.15722379603399433</c:v>
                </c:pt>
                <c:pt idx="1">
                  <c:v>0.3155339805825243</c:v>
                </c:pt>
                <c:pt idx="2">
                  <c:v>9.4117647058823528E-2</c:v>
                </c:pt>
                <c:pt idx="3">
                  <c:v>0.2</c:v>
                </c:pt>
                <c:pt idx="4">
                  <c:v>0.20408163265306123</c:v>
                </c:pt>
                <c:pt idx="5">
                  <c:v>0.11538461538461539</c:v>
                </c:pt>
                <c:pt idx="6">
                  <c:v>0.16</c:v>
                </c:pt>
                <c:pt idx="7">
                  <c:v>7.6923076923076927E-2</c:v>
                </c:pt>
                <c:pt idx="8">
                  <c:v>0</c:v>
                </c:pt>
                <c:pt idx="9">
                  <c:v>0.16666666666666666</c:v>
                </c:pt>
              </c:numCache>
            </c:numRef>
          </c:val>
          <c:extLst>
            <c:ext xmlns:c16="http://schemas.microsoft.com/office/drawing/2014/chart" uri="{C3380CC4-5D6E-409C-BE32-E72D297353CC}">
              <c16:uniqueId val="{00000002-EAD4-4FFB-9693-89B2BDCE134E}"/>
            </c:ext>
          </c:extLst>
        </c:ser>
        <c:ser>
          <c:idx val="3"/>
          <c:order val="3"/>
          <c:tx>
            <c:strRef>
              <c:f>Sheet1!$E$3:$E$4</c:f>
              <c:strCache>
                <c:ptCount val="1"/>
                <c:pt idx="0">
                  <c:v>PG-13</c:v>
                </c:pt>
              </c:strCache>
            </c:strRef>
          </c:tx>
          <c:spPr>
            <a:solidFill>
              <a:schemeClr val="accent1">
                <a:lumMod val="60000"/>
                <a:lumOff val="40000"/>
              </a:schemeClr>
            </a:solidFill>
            <a:ln>
              <a:noFill/>
            </a:ln>
            <a:effectLst/>
          </c:spPr>
          <c:invertIfNegative val="0"/>
          <c:cat>
            <c:strRef>
              <c:f>Sheet1!$A$5:$A$15</c:f>
              <c:strCache>
                <c:ptCount val="10"/>
                <c:pt idx="0">
                  <c:v>'US'</c:v>
                </c:pt>
                <c:pt idx="1">
                  <c:v>'IN'</c:v>
                </c:pt>
                <c:pt idx="2">
                  <c:v>'GB'</c:v>
                </c:pt>
                <c:pt idx="3">
                  <c:v>'JP'</c:v>
                </c:pt>
                <c:pt idx="4">
                  <c:v>'CA'</c:v>
                </c:pt>
                <c:pt idx="5">
                  <c:v>'FR'</c:v>
                </c:pt>
                <c:pt idx="6">
                  <c:v>'ES'</c:v>
                </c:pt>
                <c:pt idx="7">
                  <c:v>'DE'</c:v>
                </c:pt>
                <c:pt idx="8">
                  <c:v>'MX'</c:v>
                </c:pt>
                <c:pt idx="9">
                  <c:v>'PH'</c:v>
                </c:pt>
              </c:strCache>
            </c:strRef>
          </c:cat>
          <c:val>
            <c:numRef>
              <c:f>Sheet1!$E$5:$E$15</c:f>
              <c:numCache>
                <c:formatCode>0.00%</c:formatCode>
                <c:ptCount val="10"/>
                <c:pt idx="0">
                  <c:v>0.27762039660056659</c:v>
                </c:pt>
                <c:pt idx="1">
                  <c:v>0.33495145631067963</c:v>
                </c:pt>
                <c:pt idx="2">
                  <c:v>0.32941176470588235</c:v>
                </c:pt>
                <c:pt idx="3">
                  <c:v>0.55000000000000004</c:v>
                </c:pt>
                <c:pt idx="4">
                  <c:v>0.24489795918367346</c:v>
                </c:pt>
                <c:pt idx="5">
                  <c:v>0.26923076923076922</c:v>
                </c:pt>
                <c:pt idx="6">
                  <c:v>0.32</c:v>
                </c:pt>
                <c:pt idx="7">
                  <c:v>0.30769230769230771</c:v>
                </c:pt>
                <c:pt idx="8">
                  <c:v>0.3</c:v>
                </c:pt>
                <c:pt idx="9">
                  <c:v>0.5</c:v>
                </c:pt>
              </c:numCache>
            </c:numRef>
          </c:val>
          <c:extLst>
            <c:ext xmlns:c16="http://schemas.microsoft.com/office/drawing/2014/chart" uri="{C3380CC4-5D6E-409C-BE32-E72D297353CC}">
              <c16:uniqueId val="{00000003-EAD4-4FFB-9693-89B2BDCE134E}"/>
            </c:ext>
          </c:extLst>
        </c:ser>
        <c:ser>
          <c:idx val="4"/>
          <c:order val="4"/>
          <c:tx>
            <c:strRef>
              <c:f>Sheet1!$F$3:$F$4</c:f>
              <c:strCache>
                <c:ptCount val="1"/>
                <c:pt idx="0">
                  <c:v>R</c:v>
                </c:pt>
              </c:strCache>
            </c:strRef>
          </c:tx>
          <c:spPr>
            <a:solidFill>
              <a:schemeClr val="accent2"/>
            </a:solidFill>
            <a:ln>
              <a:noFill/>
            </a:ln>
            <a:effectLst/>
          </c:spPr>
          <c:invertIfNegative val="0"/>
          <c:cat>
            <c:strRef>
              <c:f>Sheet1!$A$5:$A$15</c:f>
              <c:strCache>
                <c:ptCount val="10"/>
                <c:pt idx="0">
                  <c:v>'US'</c:v>
                </c:pt>
                <c:pt idx="1">
                  <c:v>'IN'</c:v>
                </c:pt>
                <c:pt idx="2">
                  <c:v>'GB'</c:v>
                </c:pt>
                <c:pt idx="3">
                  <c:v>'JP'</c:v>
                </c:pt>
                <c:pt idx="4">
                  <c:v>'CA'</c:v>
                </c:pt>
                <c:pt idx="5">
                  <c:v>'FR'</c:v>
                </c:pt>
                <c:pt idx="6">
                  <c:v>'ES'</c:v>
                </c:pt>
                <c:pt idx="7">
                  <c:v>'DE'</c:v>
                </c:pt>
                <c:pt idx="8">
                  <c:v>'MX'</c:v>
                </c:pt>
                <c:pt idx="9">
                  <c:v>'PH'</c:v>
                </c:pt>
              </c:strCache>
            </c:strRef>
          </c:cat>
          <c:val>
            <c:numRef>
              <c:f>Sheet1!$F$5:$F$15</c:f>
              <c:numCache>
                <c:formatCode>0.00%</c:formatCode>
                <c:ptCount val="10"/>
                <c:pt idx="0">
                  <c:v>0.51699716713881017</c:v>
                </c:pt>
                <c:pt idx="1">
                  <c:v>0.12135922330097088</c:v>
                </c:pt>
                <c:pt idx="2">
                  <c:v>0.51764705882352946</c:v>
                </c:pt>
                <c:pt idx="3">
                  <c:v>0.13333333333333333</c:v>
                </c:pt>
                <c:pt idx="4">
                  <c:v>0.36734693877551022</c:v>
                </c:pt>
                <c:pt idx="5">
                  <c:v>0.57692307692307687</c:v>
                </c:pt>
                <c:pt idx="6">
                  <c:v>0.44</c:v>
                </c:pt>
                <c:pt idx="7">
                  <c:v>0.46153846153846156</c:v>
                </c:pt>
                <c:pt idx="8">
                  <c:v>0.7</c:v>
                </c:pt>
                <c:pt idx="9">
                  <c:v>0.16666666666666666</c:v>
                </c:pt>
              </c:numCache>
            </c:numRef>
          </c:val>
          <c:extLst>
            <c:ext xmlns:c16="http://schemas.microsoft.com/office/drawing/2014/chart" uri="{C3380CC4-5D6E-409C-BE32-E72D297353CC}">
              <c16:uniqueId val="{00000004-EAD4-4FFB-9693-89B2BDCE134E}"/>
            </c:ext>
          </c:extLst>
        </c:ser>
        <c:dLbls>
          <c:showLegendKey val="0"/>
          <c:showVal val="0"/>
          <c:showCatName val="0"/>
          <c:showSerName val="0"/>
          <c:showPercent val="0"/>
          <c:showBubbleSize val="0"/>
        </c:dLbls>
        <c:gapWidth val="267"/>
        <c:axId val="332537168"/>
        <c:axId val="332537584"/>
      </c:barChart>
      <c:catAx>
        <c:axId val="332537168"/>
        <c:scaling>
          <c:orientation val="minMax"/>
        </c:scaling>
        <c:delete val="0"/>
        <c:axPos val="b"/>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r>
                  <a:rPr lang="en-IN" sz="1800" b="1" i="0" cap="all" baseline="0" dirty="0">
                    <a:effectLst/>
                  </a:rPr>
                  <a:t>Top 10 max Movie producing countries</a:t>
                </a:r>
                <a:endParaRPr lang="en-IN" dirty="0">
                  <a:effectLst/>
                </a:endParaRPr>
              </a:p>
            </c:rich>
          </c:tx>
          <c:layout>
            <c:manualLayout>
              <c:xMode val="edge"/>
              <c:yMode val="edge"/>
              <c:x val="0.2935222593575777"/>
              <c:y val="0.86188838424045955"/>
            </c:manualLayout>
          </c:layout>
          <c:overlay val="0"/>
          <c:spPr>
            <a:noFill/>
            <a:ln>
              <a:noFill/>
            </a:ln>
            <a:effectLst/>
          </c:spPr>
          <c:txPr>
            <a:bodyPr rot="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1" i="0" u="none" strike="noStrike" kern="1200" cap="none" spc="0" normalizeH="0" baseline="0">
                <a:solidFill>
                  <a:schemeClr val="dk1">
                    <a:lumMod val="65000"/>
                    <a:lumOff val="35000"/>
                  </a:schemeClr>
                </a:solidFill>
                <a:latin typeface="+mn-lt"/>
                <a:ea typeface="+mn-ea"/>
                <a:cs typeface="+mn-cs"/>
              </a:defRPr>
            </a:pPr>
            <a:endParaRPr lang="en-US"/>
          </a:p>
        </c:txPr>
        <c:crossAx val="332537584"/>
        <c:crosses val="autoZero"/>
        <c:auto val="1"/>
        <c:lblAlgn val="ctr"/>
        <c:lblOffset val="100"/>
        <c:noMultiLvlLbl val="0"/>
      </c:catAx>
      <c:valAx>
        <c:axId val="332537584"/>
        <c:scaling>
          <c:orientation val="minMax"/>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r>
                  <a:rPr lang="en-IN" b="1" dirty="0"/>
                  <a:t>COUNT OF  MOVIES</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332537168"/>
        <c:crosses val="autoZero"/>
        <c:crossBetween val="between"/>
      </c:valAx>
      <c:spPr>
        <a:pattFill prst="ltDnDiag">
          <a:fgClr>
            <a:schemeClr val="dk1">
              <a:lumMod val="15000"/>
              <a:lumOff val="85000"/>
            </a:schemeClr>
          </a:fgClr>
          <a:bgClr>
            <a:schemeClr val="lt1"/>
          </a:bgClr>
        </a:pattFill>
        <a:ln>
          <a:noFill/>
        </a:ln>
        <a:effectLst/>
      </c:spPr>
    </c:plotArea>
    <c:legend>
      <c:legendPos val="r"/>
      <c:overlay val="0"/>
      <c:spPr>
        <a:noFill/>
        <a:ln>
          <a:noFill/>
        </a:ln>
        <a:effectLst/>
      </c:spPr>
      <c:txPr>
        <a:bodyPr rot="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extLst/>
  </c:chart>
  <c:spPr>
    <a:solidFill>
      <a:schemeClr val="lt1"/>
    </a:solidFill>
    <a:ln w="9525" cap="flat" cmpd="sng" algn="ctr">
      <a:solidFill>
        <a:schemeClr val="tx1"/>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[8.2targetaud_Shows.xlsx]Sheet1!PivotTable1</c:name>
    <c:fmtId val="3"/>
  </c:pivotSource>
  <c:chart>
    <c:title>
      <c:tx>
        <c:rich>
          <a:bodyPr rot="0" spcFirstLastPara="1" vertOverflow="ellipsis" vert="horz" wrap="square" anchor="ctr" anchorCtr="1"/>
          <a:lstStyle/>
          <a:p>
            <a:pPr>
              <a:defRPr sz="2200" b="1" i="0" u="none" strike="noStrike" kern="1200" cap="none" spc="0" normalizeH="0" baseline="0">
                <a:solidFill>
                  <a:schemeClr val="tx1"/>
                </a:solidFill>
                <a:latin typeface="+mj-lt"/>
                <a:ea typeface="+mj-ea"/>
                <a:cs typeface="+mj-cs"/>
              </a:defRPr>
            </a:pPr>
            <a:r>
              <a:rPr lang="en-US" b="1">
                <a:solidFill>
                  <a:schemeClr val="tx1"/>
                </a:solidFill>
              </a:rPr>
              <a:t>Target Audience for Shows in Top 10 countries to produce max Shows</a:t>
            </a:r>
          </a:p>
        </c:rich>
      </c:tx>
      <c:overlay val="0"/>
      <c:spPr>
        <a:noFill/>
        <a:ln>
          <a:noFill/>
        </a:ln>
        <a:effectLst/>
      </c:spPr>
      <c:txPr>
        <a:bodyPr rot="0" spcFirstLastPara="1" vertOverflow="ellipsis" vert="horz" wrap="square" anchor="ctr" anchorCtr="1"/>
        <a:lstStyle/>
        <a:p>
          <a:pPr>
            <a:defRPr sz="2200" b="1" i="0" u="none" strike="noStrike" kern="1200" cap="none" spc="0" normalizeH="0" baseline="0">
              <a:solidFill>
                <a:schemeClr val="tx1"/>
              </a:solidFill>
              <a:latin typeface="+mj-lt"/>
              <a:ea typeface="+mj-ea"/>
              <a:cs typeface="+mj-cs"/>
            </a:defRPr>
          </a:pPr>
          <a:endParaRPr lang="en-US"/>
        </a:p>
      </c:txPr>
    </c:title>
    <c:autoTitleDeleted val="0"/>
    <c:pivotFmts>
      <c:pivotFmt>
        <c:idx val="0"/>
        <c:spPr>
          <a:noFill/>
          <a:ln w="9525" cap="flat" cmpd="sng" algn="ctr">
            <a:solidFill>
              <a:schemeClr val="accent1"/>
            </a:solidFill>
            <a:miter lim="800000"/>
          </a:ln>
          <a:effectLst>
            <a:glow rad="63500">
              <a:schemeClr val="accent1">
                <a:satMod val="175000"/>
                <a:alpha val="25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noFill/>
          <a:ln w="9525" cap="flat" cmpd="sng" algn="ctr">
            <a:solidFill>
              <a:schemeClr val="accent1"/>
            </a:solidFill>
            <a:miter lim="800000"/>
          </a:ln>
          <a:effectLst>
            <a:glow rad="63500">
              <a:schemeClr val="accent1">
                <a:satMod val="175000"/>
                <a:alpha val="25000"/>
              </a:schemeClr>
            </a:glow>
          </a:effectLst>
        </c:spPr>
        <c:marker>
          <c:symbol val="circle"/>
          <c:size val="4"/>
          <c:spPr>
            <a:solidFill>
              <a:schemeClr val="accent2">
                <a:lumMod val="60000"/>
                <a:lumOff val="40000"/>
              </a:schemeClr>
            </a:solidFill>
            <a:ln>
              <a:noFill/>
            </a:ln>
            <a:effectLst>
              <a:glow rad="63500">
                <a:schemeClr val="accent2">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noFill/>
          <a:ln w="9525" cap="flat" cmpd="sng" algn="ctr">
            <a:solidFill>
              <a:schemeClr val="accent1"/>
            </a:solidFill>
            <a:miter lim="800000"/>
          </a:ln>
          <a:effectLst>
            <a:glow rad="63500">
              <a:schemeClr val="accent1">
                <a:satMod val="175000"/>
                <a:alpha val="25000"/>
              </a:schemeClr>
            </a:glow>
          </a:effectLst>
        </c:spPr>
        <c:marker>
          <c:symbol val="circle"/>
          <c:size val="4"/>
          <c:spPr>
            <a:solidFill>
              <a:schemeClr val="accent3">
                <a:lumMod val="60000"/>
                <a:lumOff val="40000"/>
              </a:schemeClr>
            </a:solidFill>
            <a:ln>
              <a:noFill/>
            </a:ln>
            <a:effectLst>
              <a:glow rad="63500">
                <a:schemeClr val="accent3">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noFill/>
          <a:ln w="9525" cap="flat" cmpd="sng" algn="ctr">
            <a:solidFill>
              <a:schemeClr val="accent1"/>
            </a:solidFill>
            <a:miter lim="800000"/>
          </a:ln>
          <a:effectLst>
            <a:glow rad="63500">
              <a:schemeClr val="accent1">
                <a:satMod val="175000"/>
                <a:alpha val="25000"/>
              </a:schemeClr>
            </a:glow>
          </a:effectLst>
        </c:spPr>
        <c:marker>
          <c:symbol val="circle"/>
          <c:size val="4"/>
          <c:spPr>
            <a:solidFill>
              <a:schemeClr val="accent4">
                <a:lumMod val="60000"/>
                <a:lumOff val="40000"/>
              </a:schemeClr>
            </a:solidFill>
            <a:ln>
              <a:noFill/>
            </a:ln>
            <a:effectLst>
              <a:glow rad="63500">
                <a:schemeClr val="accent4">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noFill/>
          <a:ln w="9525" cap="flat" cmpd="sng" algn="ctr">
            <a:solidFill>
              <a:srgbClr val="00B050"/>
            </a:solidFill>
            <a:miter lim="800000"/>
          </a:ln>
          <a:effectLst>
            <a:glow rad="63500">
              <a:schemeClr val="accent1">
                <a:satMod val="175000"/>
                <a:alpha val="25000"/>
              </a:schemeClr>
            </a:glow>
          </a:effectLst>
        </c:spPr>
        <c:marker>
          <c:symbol val="circle"/>
          <c:size val="4"/>
          <c:spPr>
            <a:solidFill>
              <a:schemeClr val="accent5">
                <a:lumMod val="60000"/>
                <a:lumOff val="40000"/>
              </a:schemeClr>
            </a:solidFill>
            <a:ln>
              <a:noFill/>
            </a:ln>
            <a:effectLst>
              <a:glow rad="63500">
                <a:schemeClr val="accent5">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noFill/>
          <a:ln w="9525" cap="flat" cmpd="sng" algn="ctr">
            <a:solidFill>
              <a:srgbClr val="00B050"/>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noFill/>
          <a:ln w="9525" cap="flat" cmpd="sng" algn="ctr">
            <a:solidFill>
              <a:srgbClr val="00B050"/>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noFill/>
          <a:ln w="9525" cap="flat" cmpd="sng" algn="ctr">
            <a:solidFill>
              <a:srgbClr val="00B050"/>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noFill/>
          <a:ln w="9525" cap="flat" cmpd="sng" algn="ctr">
            <a:solidFill>
              <a:srgbClr val="FF0000"/>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noFill/>
          <a:ln w="9525" cap="flat" cmpd="sng" algn="ctr">
            <a:solidFill>
              <a:srgbClr val="00B0F0"/>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noFill/>
          <a:ln w="9525" cap="flat" cmpd="sng" algn="ctr">
            <a:solidFill>
              <a:srgbClr val="FFFF00"/>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noFill/>
          <a:ln w="9525" cap="flat" cmpd="sng" algn="ctr">
            <a:solidFill>
              <a:schemeClr val="bg2"/>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noFill/>
          <a:ln w="9525" cap="flat" cmpd="sng" algn="ctr">
            <a:solidFill>
              <a:srgbClr val="00B050"/>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noFill/>
          <a:ln w="9525" cap="flat" cmpd="sng" algn="ctr">
            <a:solidFill>
              <a:srgbClr val="FF0000"/>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noFill/>
          <a:ln w="9525" cap="flat" cmpd="sng" algn="ctr">
            <a:solidFill>
              <a:srgbClr val="00B0F0"/>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noFill/>
          <a:ln w="9525" cap="flat" cmpd="sng" algn="ctr">
            <a:solidFill>
              <a:srgbClr val="FFFF00"/>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noFill/>
          <a:ln w="9525" cap="flat" cmpd="sng" algn="ctr">
            <a:solidFill>
              <a:schemeClr val="bg2"/>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noFill/>
          <a:ln w="9525" cap="flat" cmpd="sng" algn="ctr">
            <a:solidFill>
              <a:srgbClr val="00B050"/>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noFill/>
          <a:ln w="9525" cap="flat" cmpd="sng" algn="ctr">
            <a:solidFill>
              <a:srgbClr val="FF0000"/>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noFill/>
          <a:ln w="9525" cap="flat" cmpd="sng" algn="ctr">
            <a:solidFill>
              <a:srgbClr val="00B0F0"/>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noFill/>
          <a:ln w="9525" cap="flat" cmpd="sng" algn="ctr">
            <a:solidFill>
              <a:srgbClr val="FFFF00"/>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noFill/>
          <a:ln w="9525" cap="flat" cmpd="sng" algn="ctr">
            <a:solidFill>
              <a:schemeClr val="bg2"/>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TV-14</c:v>
                </c:pt>
              </c:strCache>
            </c:strRef>
          </c:tx>
          <c:spPr>
            <a:solidFill>
              <a:schemeClr val="accent1"/>
            </a:solidFill>
            <a:ln>
              <a:noFill/>
            </a:ln>
            <a:effectLst/>
          </c:spPr>
          <c:invertIfNegative val="0"/>
          <c:cat>
            <c:strRef>
              <c:f>Sheet1!$A$5:$A$15</c:f>
              <c:strCache>
                <c:ptCount val="10"/>
                <c:pt idx="0">
                  <c:v>'US'</c:v>
                </c:pt>
                <c:pt idx="1">
                  <c:v>'JP'</c:v>
                </c:pt>
                <c:pt idx="2">
                  <c:v>'KR'</c:v>
                </c:pt>
                <c:pt idx="3">
                  <c:v>'GB'</c:v>
                </c:pt>
                <c:pt idx="4">
                  <c:v>'ES'</c:v>
                </c:pt>
                <c:pt idx="5">
                  <c:v>'FR'</c:v>
                </c:pt>
                <c:pt idx="6">
                  <c:v>'CA'</c:v>
                </c:pt>
                <c:pt idx="7">
                  <c:v>'CN'</c:v>
                </c:pt>
                <c:pt idx="8">
                  <c:v>'MX'</c:v>
                </c:pt>
                <c:pt idx="9">
                  <c:v>'IN'</c:v>
                </c:pt>
              </c:strCache>
            </c:strRef>
          </c:cat>
          <c:val>
            <c:numRef>
              <c:f>Sheet1!$B$5:$B$15</c:f>
              <c:numCache>
                <c:formatCode>0.00%</c:formatCode>
                <c:ptCount val="10"/>
                <c:pt idx="0">
                  <c:v>0.24</c:v>
                </c:pt>
                <c:pt idx="1">
                  <c:v>0.46979865771812079</c:v>
                </c:pt>
                <c:pt idx="2">
                  <c:v>0.39669421487603307</c:v>
                </c:pt>
                <c:pt idx="3">
                  <c:v>0.21367521367521367</c:v>
                </c:pt>
                <c:pt idx="4">
                  <c:v>0.12903225806451613</c:v>
                </c:pt>
                <c:pt idx="5">
                  <c:v>7.6923076923076927E-2</c:v>
                </c:pt>
                <c:pt idx="6">
                  <c:v>0.14583333333333334</c:v>
                </c:pt>
                <c:pt idx="7">
                  <c:v>0.6097560975609756</c:v>
                </c:pt>
                <c:pt idx="8">
                  <c:v>0.1</c:v>
                </c:pt>
                <c:pt idx="9">
                  <c:v>9.0909090909090912E-2</c:v>
                </c:pt>
              </c:numCache>
            </c:numRef>
          </c:val>
          <c:extLst>
            <c:ext xmlns:c16="http://schemas.microsoft.com/office/drawing/2014/chart" uri="{C3380CC4-5D6E-409C-BE32-E72D297353CC}">
              <c16:uniqueId val="{00000000-CABC-48B0-9364-638186AEC092}"/>
            </c:ext>
          </c:extLst>
        </c:ser>
        <c:ser>
          <c:idx val="1"/>
          <c:order val="1"/>
          <c:tx>
            <c:strRef>
              <c:f>Sheet1!$C$3:$C$4</c:f>
              <c:strCache>
                <c:ptCount val="1"/>
                <c:pt idx="0">
                  <c:v>TV-G</c:v>
                </c:pt>
              </c:strCache>
            </c:strRef>
          </c:tx>
          <c:spPr>
            <a:solidFill>
              <a:srgbClr val="92D050"/>
            </a:solidFill>
            <a:ln>
              <a:noFill/>
            </a:ln>
            <a:effectLst/>
          </c:spPr>
          <c:invertIfNegative val="0"/>
          <c:cat>
            <c:strRef>
              <c:f>Sheet1!$A$5:$A$15</c:f>
              <c:strCache>
                <c:ptCount val="10"/>
                <c:pt idx="0">
                  <c:v>'US'</c:v>
                </c:pt>
                <c:pt idx="1">
                  <c:v>'JP'</c:v>
                </c:pt>
                <c:pt idx="2">
                  <c:v>'KR'</c:v>
                </c:pt>
                <c:pt idx="3">
                  <c:v>'GB'</c:v>
                </c:pt>
                <c:pt idx="4">
                  <c:v>'ES'</c:v>
                </c:pt>
                <c:pt idx="5">
                  <c:v>'FR'</c:v>
                </c:pt>
                <c:pt idx="6">
                  <c:v>'CA'</c:v>
                </c:pt>
                <c:pt idx="7">
                  <c:v>'CN'</c:v>
                </c:pt>
                <c:pt idx="8">
                  <c:v>'MX'</c:v>
                </c:pt>
                <c:pt idx="9">
                  <c:v>'IN'</c:v>
                </c:pt>
              </c:strCache>
            </c:strRef>
          </c:cat>
          <c:val>
            <c:numRef>
              <c:f>Sheet1!$C$5:$C$15</c:f>
              <c:numCache>
                <c:formatCode>0.00%</c:formatCode>
                <c:ptCount val="10"/>
                <c:pt idx="0">
                  <c:v>6.2068965517241378E-2</c:v>
                </c:pt>
                <c:pt idx="1">
                  <c:v>1.3422818791946308E-2</c:v>
                </c:pt>
                <c:pt idx="2">
                  <c:v>1.6528925619834711E-2</c:v>
                </c:pt>
                <c:pt idx="3">
                  <c:v>6.8376068376068383E-2</c:v>
                </c:pt>
                <c:pt idx="4">
                  <c:v>3.2258064516129031E-2</c:v>
                </c:pt>
                <c:pt idx="5">
                  <c:v>9.6153846153846159E-2</c:v>
                </c:pt>
                <c:pt idx="6">
                  <c:v>0.10416666666666667</c:v>
                </c:pt>
                <c:pt idx="7">
                  <c:v>0</c:v>
                </c:pt>
                <c:pt idx="8">
                  <c:v>0</c:v>
                </c:pt>
                <c:pt idx="9">
                  <c:v>0</c:v>
                </c:pt>
              </c:numCache>
            </c:numRef>
          </c:val>
          <c:extLst>
            <c:ext xmlns:c16="http://schemas.microsoft.com/office/drawing/2014/chart" uri="{C3380CC4-5D6E-409C-BE32-E72D297353CC}">
              <c16:uniqueId val="{00000001-CABC-48B0-9364-638186AEC092}"/>
            </c:ext>
          </c:extLst>
        </c:ser>
        <c:ser>
          <c:idx val="2"/>
          <c:order val="2"/>
          <c:tx>
            <c:strRef>
              <c:f>Sheet1!$D$3:$D$4</c:f>
              <c:strCache>
                <c:ptCount val="1"/>
                <c:pt idx="0">
                  <c:v>TV-MA</c:v>
                </c:pt>
              </c:strCache>
            </c:strRef>
          </c:tx>
          <c:spPr>
            <a:solidFill>
              <a:schemeClr val="accent2"/>
            </a:solidFill>
            <a:ln>
              <a:noFill/>
            </a:ln>
            <a:effectLst/>
          </c:spPr>
          <c:invertIfNegative val="0"/>
          <c:cat>
            <c:strRef>
              <c:f>Sheet1!$A$5:$A$15</c:f>
              <c:strCache>
                <c:ptCount val="10"/>
                <c:pt idx="0">
                  <c:v>'US'</c:v>
                </c:pt>
                <c:pt idx="1">
                  <c:v>'JP'</c:v>
                </c:pt>
                <c:pt idx="2">
                  <c:v>'KR'</c:v>
                </c:pt>
                <c:pt idx="3">
                  <c:v>'GB'</c:v>
                </c:pt>
                <c:pt idx="4">
                  <c:v>'ES'</c:v>
                </c:pt>
                <c:pt idx="5">
                  <c:v>'FR'</c:v>
                </c:pt>
                <c:pt idx="6">
                  <c:v>'CA'</c:v>
                </c:pt>
                <c:pt idx="7">
                  <c:v>'CN'</c:v>
                </c:pt>
                <c:pt idx="8">
                  <c:v>'MX'</c:v>
                </c:pt>
                <c:pt idx="9">
                  <c:v>'IN'</c:v>
                </c:pt>
              </c:strCache>
            </c:strRef>
          </c:cat>
          <c:val>
            <c:numRef>
              <c:f>Sheet1!$D$5:$D$15</c:f>
              <c:numCache>
                <c:formatCode>0.00%</c:formatCode>
                <c:ptCount val="10"/>
                <c:pt idx="0">
                  <c:v>0.41379310344827586</c:v>
                </c:pt>
                <c:pt idx="1">
                  <c:v>0.32214765100671139</c:v>
                </c:pt>
                <c:pt idx="2">
                  <c:v>0.42975206611570249</c:v>
                </c:pt>
                <c:pt idx="3">
                  <c:v>0.44444444444444442</c:v>
                </c:pt>
                <c:pt idx="4">
                  <c:v>0.75806451612903225</c:v>
                </c:pt>
                <c:pt idx="5">
                  <c:v>0.61538461538461542</c:v>
                </c:pt>
                <c:pt idx="6">
                  <c:v>0.29166666666666669</c:v>
                </c:pt>
                <c:pt idx="7">
                  <c:v>7.3170731707317069E-2</c:v>
                </c:pt>
                <c:pt idx="8">
                  <c:v>0.8</c:v>
                </c:pt>
                <c:pt idx="9">
                  <c:v>0.84848484848484851</c:v>
                </c:pt>
              </c:numCache>
            </c:numRef>
          </c:val>
          <c:extLst>
            <c:ext xmlns:c16="http://schemas.microsoft.com/office/drawing/2014/chart" uri="{C3380CC4-5D6E-409C-BE32-E72D297353CC}">
              <c16:uniqueId val="{00000002-CABC-48B0-9364-638186AEC092}"/>
            </c:ext>
          </c:extLst>
        </c:ser>
        <c:ser>
          <c:idx val="3"/>
          <c:order val="3"/>
          <c:tx>
            <c:strRef>
              <c:f>Sheet1!$E$3:$E$4</c:f>
              <c:strCache>
                <c:ptCount val="1"/>
                <c:pt idx="0">
                  <c:v>TV-PG</c:v>
                </c:pt>
              </c:strCache>
            </c:strRef>
          </c:tx>
          <c:spPr>
            <a:solidFill>
              <a:srgbClr val="00B050"/>
            </a:solidFill>
            <a:ln>
              <a:noFill/>
            </a:ln>
            <a:effectLst/>
          </c:spPr>
          <c:invertIfNegative val="0"/>
          <c:cat>
            <c:strRef>
              <c:f>Sheet1!$A$5:$A$15</c:f>
              <c:strCache>
                <c:ptCount val="10"/>
                <c:pt idx="0">
                  <c:v>'US'</c:v>
                </c:pt>
                <c:pt idx="1">
                  <c:v>'JP'</c:v>
                </c:pt>
                <c:pt idx="2">
                  <c:v>'KR'</c:v>
                </c:pt>
                <c:pt idx="3">
                  <c:v>'GB'</c:v>
                </c:pt>
                <c:pt idx="4">
                  <c:v>'ES'</c:v>
                </c:pt>
                <c:pt idx="5">
                  <c:v>'FR'</c:v>
                </c:pt>
                <c:pt idx="6">
                  <c:v>'CA'</c:v>
                </c:pt>
                <c:pt idx="7">
                  <c:v>'CN'</c:v>
                </c:pt>
                <c:pt idx="8">
                  <c:v>'MX'</c:v>
                </c:pt>
                <c:pt idx="9">
                  <c:v>'IN'</c:v>
                </c:pt>
              </c:strCache>
            </c:strRef>
          </c:cat>
          <c:val>
            <c:numRef>
              <c:f>Sheet1!$E$5:$E$15</c:f>
              <c:numCache>
                <c:formatCode>0.00%</c:formatCode>
                <c:ptCount val="10"/>
                <c:pt idx="0">
                  <c:v>0.1310344827586207</c:v>
                </c:pt>
                <c:pt idx="1">
                  <c:v>0.11409395973154363</c:v>
                </c:pt>
                <c:pt idx="2">
                  <c:v>7.43801652892562E-2</c:v>
                </c:pt>
                <c:pt idx="3">
                  <c:v>0.17094017094017094</c:v>
                </c:pt>
                <c:pt idx="4">
                  <c:v>0</c:v>
                </c:pt>
                <c:pt idx="5">
                  <c:v>1.9230769230769232E-2</c:v>
                </c:pt>
                <c:pt idx="6">
                  <c:v>0.1875</c:v>
                </c:pt>
                <c:pt idx="7">
                  <c:v>0.21951219512195122</c:v>
                </c:pt>
                <c:pt idx="8">
                  <c:v>2.5000000000000001E-2</c:v>
                </c:pt>
                <c:pt idx="9">
                  <c:v>3.0303030303030304E-2</c:v>
                </c:pt>
              </c:numCache>
            </c:numRef>
          </c:val>
          <c:extLst>
            <c:ext xmlns:c16="http://schemas.microsoft.com/office/drawing/2014/chart" uri="{C3380CC4-5D6E-409C-BE32-E72D297353CC}">
              <c16:uniqueId val="{00000003-CABC-48B0-9364-638186AEC092}"/>
            </c:ext>
          </c:extLst>
        </c:ser>
        <c:ser>
          <c:idx val="4"/>
          <c:order val="4"/>
          <c:tx>
            <c:strRef>
              <c:f>Sheet1!$F$3:$F$4</c:f>
              <c:strCache>
                <c:ptCount val="1"/>
                <c:pt idx="0">
                  <c:v>TV-Y</c:v>
                </c:pt>
              </c:strCache>
            </c:strRef>
          </c:tx>
          <c:spPr>
            <a:solidFill>
              <a:srgbClr val="92D050"/>
            </a:solidFill>
            <a:ln>
              <a:noFill/>
            </a:ln>
            <a:effectLst/>
          </c:spPr>
          <c:invertIfNegative val="0"/>
          <c:cat>
            <c:strRef>
              <c:f>Sheet1!$A$5:$A$15</c:f>
              <c:strCache>
                <c:ptCount val="10"/>
                <c:pt idx="0">
                  <c:v>'US'</c:v>
                </c:pt>
                <c:pt idx="1">
                  <c:v>'JP'</c:v>
                </c:pt>
                <c:pt idx="2">
                  <c:v>'KR'</c:v>
                </c:pt>
                <c:pt idx="3">
                  <c:v>'GB'</c:v>
                </c:pt>
                <c:pt idx="4">
                  <c:v>'ES'</c:v>
                </c:pt>
                <c:pt idx="5">
                  <c:v>'FR'</c:v>
                </c:pt>
                <c:pt idx="6">
                  <c:v>'CA'</c:v>
                </c:pt>
                <c:pt idx="7">
                  <c:v>'CN'</c:v>
                </c:pt>
                <c:pt idx="8">
                  <c:v>'MX'</c:v>
                </c:pt>
                <c:pt idx="9">
                  <c:v>'IN'</c:v>
                </c:pt>
              </c:strCache>
            </c:strRef>
          </c:cat>
          <c:val>
            <c:numRef>
              <c:f>Sheet1!$F$5:$F$15</c:f>
              <c:numCache>
                <c:formatCode>0.00%</c:formatCode>
                <c:ptCount val="10"/>
                <c:pt idx="0">
                  <c:v>6.7586206896551718E-2</c:v>
                </c:pt>
                <c:pt idx="1">
                  <c:v>6.7114093959731542E-3</c:v>
                </c:pt>
                <c:pt idx="2">
                  <c:v>4.1322314049586778E-2</c:v>
                </c:pt>
                <c:pt idx="3">
                  <c:v>6.8376068376068383E-2</c:v>
                </c:pt>
                <c:pt idx="4">
                  <c:v>4.8387096774193547E-2</c:v>
                </c:pt>
                <c:pt idx="5">
                  <c:v>7.6923076923076927E-2</c:v>
                </c:pt>
                <c:pt idx="6">
                  <c:v>0.16666666666666666</c:v>
                </c:pt>
                <c:pt idx="7">
                  <c:v>4.878048780487805E-2</c:v>
                </c:pt>
                <c:pt idx="8">
                  <c:v>0</c:v>
                </c:pt>
                <c:pt idx="9">
                  <c:v>3.0303030303030304E-2</c:v>
                </c:pt>
              </c:numCache>
            </c:numRef>
          </c:val>
          <c:extLst>
            <c:ext xmlns:c16="http://schemas.microsoft.com/office/drawing/2014/chart" uri="{C3380CC4-5D6E-409C-BE32-E72D297353CC}">
              <c16:uniqueId val="{00000004-CABC-48B0-9364-638186AEC092}"/>
            </c:ext>
          </c:extLst>
        </c:ser>
        <c:ser>
          <c:idx val="5"/>
          <c:order val="5"/>
          <c:tx>
            <c:strRef>
              <c:f>Sheet1!$G$3:$G$4</c:f>
              <c:strCache>
                <c:ptCount val="1"/>
                <c:pt idx="0">
                  <c:v>TV-Y7</c:v>
                </c:pt>
              </c:strCache>
            </c:strRef>
          </c:tx>
          <c:spPr>
            <a:solidFill>
              <a:srgbClr val="00B050"/>
            </a:solidFill>
            <a:ln>
              <a:noFill/>
            </a:ln>
            <a:effectLst/>
          </c:spPr>
          <c:invertIfNegative val="0"/>
          <c:cat>
            <c:strRef>
              <c:f>Sheet1!$A$5:$A$15</c:f>
              <c:strCache>
                <c:ptCount val="10"/>
                <c:pt idx="0">
                  <c:v>'US'</c:v>
                </c:pt>
                <c:pt idx="1">
                  <c:v>'JP'</c:v>
                </c:pt>
                <c:pt idx="2">
                  <c:v>'KR'</c:v>
                </c:pt>
                <c:pt idx="3">
                  <c:v>'GB'</c:v>
                </c:pt>
                <c:pt idx="4">
                  <c:v>'ES'</c:v>
                </c:pt>
                <c:pt idx="5">
                  <c:v>'FR'</c:v>
                </c:pt>
                <c:pt idx="6">
                  <c:v>'CA'</c:v>
                </c:pt>
                <c:pt idx="7">
                  <c:v>'CN'</c:v>
                </c:pt>
                <c:pt idx="8">
                  <c:v>'MX'</c:v>
                </c:pt>
                <c:pt idx="9">
                  <c:v>'IN'</c:v>
                </c:pt>
              </c:strCache>
            </c:strRef>
          </c:cat>
          <c:val>
            <c:numRef>
              <c:f>Sheet1!$G$5:$G$15</c:f>
              <c:numCache>
                <c:formatCode>0.00%</c:formatCode>
                <c:ptCount val="10"/>
                <c:pt idx="0">
                  <c:v>8.5517241379310341E-2</c:v>
                </c:pt>
                <c:pt idx="1">
                  <c:v>7.3825503355704702E-2</c:v>
                </c:pt>
                <c:pt idx="2">
                  <c:v>4.1322314049586778E-2</c:v>
                </c:pt>
                <c:pt idx="3">
                  <c:v>3.4188034188034191E-2</c:v>
                </c:pt>
                <c:pt idx="4">
                  <c:v>3.2258064516129031E-2</c:v>
                </c:pt>
                <c:pt idx="5">
                  <c:v>0.11538461538461539</c:v>
                </c:pt>
                <c:pt idx="6">
                  <c:v>0.10416666666666667</c:v>
                </c:pt>
                <c:pt idx="7">
                  <c:v>4.878048780487805E-2</c:v>
                </c:pt>
                <c:pt idx="8">
                  <c:v>7.4999999999999997E-2</c:v>
                </c:pt>
                <c:pt idx="9">
                  <c:v>0</c:v>
                </c:pt>
              </c:numCache>
            </c:numRef>
          </c:val>
          <c:extLst>
            <c:ext xmlns:c16="http://schemas.microsoft.com/office/drawing/2014/chart" uri="{C3380CC4-5D6E-409C-BE32-E72D297353CC}">
              <c16:uniqueId val="{00000005-CABC-48B0-9364-638186AEC092}"/>
            </c:ext>
          </c:extLst>
        </c:ser>
        <c:dLbls>
          <c:showLegendKey val="0"/>
          <c:showVal val="0"/>
          <c:showCatName val="0"/>
          <c:showSerName val="0"/>
          <c:showPercent val="0"/>
          <c:showBubbleSize val="0"/>
        </c:dLbls>
        <c:gapWidth val="199"/>
        <c:axId val="332537168"/>
        <c:axId val="332537584"/>
      </c:barChart>
      <c:catAx>
        <c:axId val="332537168"/>
        <c:scaling>
          <c:orientation val="minMax"/>
        </c:scaling>
        <c:delete val="0"/>
        <c:axPos val="b"/>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197" b="0" i="0" u="none" strike="noStrike" kern="1200" cap="all" baseline="0">
                    <a:solidFill>
                      <a:prstClr val="black">
                        <a:lumMod val="65000"/>
                        <a:lumOff val="35000"/>
                      </a:prstClr>
                    </a:solidFill>
                    <a:latin typeface="+mn-lt"/>
                    <a:ea typeface="+mn-ea"/>
                    <a:cs typeface="+mn-cs"/>
                  </a:defRPr>
                </a:pPr>
                <a:r>
                  <a:rPr lang="en-IN" sz="1800" b="1" i="0" cap="all" baseline="0" dirty="0">
                    <a:effectLst/>
                  </a:rPr>
                  <a:t>Top 10 max show producing countries</a:t>
                </a:r>
                <a:endParaRPr lang="en-IN" dirty="0">
                  <a:effectLst/>
                </a:endParaRP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197" b="0" i="0" u="none" strike="noStrike" kern="1200" cap="all" baseline="0">
                  <a:solidFill>
                    <a:prstClr val="black">
                      <a:lumMod val="65000"/>
                      <a:lumOff val="35000"/>
                    </a:prst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cap="none" spc="0" normalizeH="0" baseline="0">
                <a:solidFill>
                  <a:schemeClr val="tx1">
                    <a:lumMod val="65000"/>
                    <a:lumOff val="35000"/>
                  </a:schemeClr>
                </a:solidFill>
                <a:latin typeface="+mn-lt"/>
                <a:ea typeface="+mn-ea"/>
                <a:cs typeface="+mn-cs"/>
              </a:defRPr>
            </a:pPr>
            <a:endParaRPr lang="en-US"/>
          </a:p>
        </c:txPr>
        <c:crossAx val="332537584"/>
        <c:crosses val="autoZero"/>
        <c:auto val="1"/>
        <c:lblAlgn val="ctr"/>
        <c:lblOffset val="100"/>
        <c:noMultiLvlLbl val="0"/>
      </c:catAx>
      <c:valAx>
        <c:axId val="332537584"/>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197" b="1" i="0" u="none" strike="noStrike" kern="1200" cap="all" baseline="0">
                    <a:solidFill>
                      <a:schemeClr val="tx1">
                        <a:lumMod val="65000"/>
                        <a:lumOff val="35000"/>
                      </a:schemeClr>
                    </a:solidFill>
                    <a:latin typeface="+mn-lt"/>
                    <a:ea typeface="+mn-ea"/>
                    <a:cs typeface="+mn-cs"/>
                  </a:defRPr>
                </a:pPr>
                <a:r>
                  <a:rPr lang="en-IN" b="1"/>
                  <a:t>Count of  Shows</a:t>
                </a:r>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32537168"/>
        <c:crosses val="autoZero"/>
        <c:crossBetween val="between"/>
      </c:valAx>
      <c:spPr>
        <a:noFill/>
        <a:ln>
          <a:noFill/>
        </a:ln>
        <a:effectLst/>
      </c:spPr>
    </c:plotArea>
    <c:legend>
      <c:legendPos val="r"/>
      <c:layout>
        <c:manualLayout>
          <c:xMode val="edge"/>
          <c:yMode val="edge"/>
          <c:x val="0.92623462663843759"/>
          <c:y val="0.23734773584665408"/>
          <c:w val="6.6212503270927994E-2"/>
          <c:h val="0.48434325719980975"/>
        </c:manualLayout>
      </c:layout>
      <c:overlay val="0"/>
      <c:spPr>
        <a:noFill/>
        <a:ln>
          <a:noFill/>
        </a:ln>
        <a:effectLst/>
      </c:spPr>
      <c:txPr>
        <a:bodyPr rot="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chart>
  <c:spPr>
    <a:noFill/>
    <a:ln>
      <a:solidFill>
        <a:schemeClr val="tx1"/>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[2.releasedate.xlsx]Sheet1!PivotTable1</c:name>
    <c:fmtId val="-1"/>
  </c:pivotSource>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dirty="0"/>
              <a:t>YEAR WISE RELEASE OF CONTENTS</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2"/>
            </a:solidFill>
            <a:round/>
          </a:ln>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hade val="85000"/>
                  <a:satMod val="130000"/>
                </a:schemeClr>
              </a:gs>
              <a:gs pos="34000">
                <a:schemeClr val="accent1">
                  <a:shade val="87000"/>
                  <a:satMod val="125000"/>
                </a:schemeClr>
              </a:gs>
              <a:gs pos="70000">
                <a:schemeClr val="accent1">
                  <a:tint val="100000"/>
                  <a:shade val="90000"/>
                  <a:satMod val="130000"/>
                </a:schemeClr>
              </a:gs>
              <a:gs pos="100000">
                <a:schemeClr val="accent1">
                  <a:tint val="100000"/>
                  <a:shade val="100000"/>
                  <a:satMod val="110000"/>
                </a:schemeClr>
              </a:gs>
            </a:gsLst>
            <a:path path="circle">
              <a:fillToRect l="100000" t="100000" r="100000" b="100000"/>
            </a:path>
          </a:gradFill>
          <a:ln w="28575" cap="rnd">
            <a:solidFill>
              <a:schemeClr val="accent1"/>
            </a:solidFill>
            <a:round/>
          </a:ln>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hade val="85000"/>
                  <a:satMod val="130000"/>
                </a:schemeClr>
              </a:gs>
              <a:gs pos="34000">
                <a:schemeClr val="accent1">
                  <a:shade val="87000"/>
                  <a:satMod val="125000"/>
                </a:schemeClr>
              </a:gs>
              <a:gs pos="70000">
                <a:schemeClr val="accent1">
                  <a:tint val="100000"/>
                  <a:shade val="90000"/>
                  <a:satMod val="130000"/>
                </a:schemeClr>
              </a:gs>
              <a:gs pos="100000">
                <a:schemeClr val="accent1">
                  <a:tint val="100000"/>
                  <a:shade val="100000"/>
                  <a:satMod val="110000"/>
                </a:schemeClr>
              </a:gs>
            </a:gsLst>
            <a:path path="circle">
              <a:fillToRect l="100000" t="100000" r="100000" b="100000"/>
            </a:path>
          </a:gradFill>
          <a:ln w="28575" cap="rnd">
            <a:solidFill>
              <a:schemeClr val="accent2"/>
            </a:solidFill>
            <a:round/>
          </a:ln>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8.5264683591112667E-2"/>
          <c:y val="0.17688834154351399"/>
          <c:w val="0.79003647268744781"/>
          <c:h val="0.56660542432195971"/>
        </c:manualLayout>
      </c:layout>
      <c:areaChart>
        <c:grouping val="standard"/>
        <c:varyColors val="0"/>
        <c:ser>
          <c:idx val="0"/>
          <c:order val="0"/>
          <c:tx>
            <c:strRef>
              <c:f>Sheet1!$B$3:$B$4</c:f>
              <c:strCache>
                <c:ptCount val="1"/>
                <c:pt idx="0">
                  <c:v>MOVIE</c:v>
                </c:pt>
              </c:strCache>
            </c:strRef>
          </c:tx>
          <c:spPr>
            <a:solidFill>
              <a:schemeClr val="accent2"/>
            </a:solidFill>
            <a:ln w="34925" cap="rnd">
              <a:solidFill>
                <a:schemeClr val="accent2"/>
              </a:solidFill>
              <a:roun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cat>
            <c:strRef>
              <c:f>Sheet1!$A$5:$A$72</c:f>
              <c:strCache>
                <c:ptCount val="67"/>
                <c:pt idx="0">
                  <c:v>1945</c:v>
                </c:pt>
                <c:pt idx="1">
                  <c:v>1953</c:v>
                </c:pt>
                <c:pt idx="2">
                  <c:v>1954</c:v>
                </c:pt>
                <c:pt idx="3">
                  <c:v>1956</c:v>
                </c:pt>
                <c:pt idx="4">
                  <c:v>1958</c:v>
                </c:pt>
                <c:pt idx="5">
                  <c:v>1959</c:v>
                </c:pt>
                <c:pt idx="6">
                  <c:v>1960</c:v>
                </c:pt>
                <c:pt idx="7">
                  <c:v>1961</c:v>
                </c:pt>
                <c:pt idx="8">
                  <c:v>1962</c:v>
                </c:pt>
                <c:pt idx="9">
                  <c:v>1963</c:v>
                </c:pt>
                <c:pt idx="10">
                  <c:v>1964</c:v>
                </c:pt>
                <c:pt idx="11">
                  <c:v>1966</c:v>
                </c:pt>
                <c:pt idx="12">
                  <c:v>1967</c:v>
                </c:pt>
                <c:pt idx="13">
                  <c:v>1968</c:v>
                </c:pt>
                <c:pt idx="14">
                  <c:v>1969</c:v>
                </c:pt>
                <c:pt idx="15">
                  <c:v>1971</c:v>
                </c:pt>
                <c:pt idx="16">
                  <c:v>1972</c:v>
                </c:pt>
                <c:pt idx="17">
                  <c:v>1973</c:v>
                </c:pt>
                <c:pt idx="18">
                  <c:v>1974</c:v>
                </c:pt>
                <c:pt idx="19">
                  <c:v>1975</c:v>
                </c:pt>
                <c:pt idx="20">
                  <c:v>1976</c:v>
                </c:pt>
                <c:pt idx="21">
                  <c:v>1977</c:v>
                </c:pt>
                <c:pt idx="22">
                  <c:v>1978</c:v>
                </c:pt>
                <c:pt idx="23">
                  <c:v>1979</c:v>
                </c:pt>
                <c:pt idx="24">
                  <c:v>1980</c:v>
                </c:pt>
                <c:pt idx="25">
                  <c:v>1981</c:v>
                </c:pt>
                <c:pt idx="26">
                  <c:v>1982</c:v>
                </c:pt>
                <c:pt idx="27">
                  <c:v>1983</c:v>
                </c:pt>
                <c:pt idx="28">
                  <c:v>1984</c:v>
                </c:pt>
                <c:pt idx="29">
                  <c:v>1985</c:v>
                </c:pt>
                <c:pt idx="30">
                  <c:v>1986</c:v>
                </c:pt>
                <c:pt idx="31">
                  <c:v>1987</c:v>
                </c:pt>
                <c:pt idx="32">
                  <c:v>1988</c:v>
                </c:pt>
                <c:pt idx="33">
                  <c:v>1989</c:v>
                </c:pt>
                <c:pt idx="34">
                  <c:v>1990</c:v>
                </c:pt>
                <c:pt idx="35">
                  <c:v>1991</c:v>
                </c:pt>
                <c:pt idx="36">
                  <c:v>1992</c:v>
                </c:pt>
                <c:pt idx="37">
                  <c:v>1993</c:v>
                </c:pt>
                <c:pt idx="38">
                  <c:v>1994</c:v>
                </c:pt>
                <c:pt idx="39">
                  <c:v>1995</c:v>
                </c:pt>
                <c:pt idx="40">
                  <c:v>1996</c:v>
                </c:pt>
                <c:pt idx="41">
                  <c:v>1997</c:v>
                </c:pt>
                <c:pt idx="42">
                  <c:v>1998</c:v>
                </c:pt>
                <c:pt idx="43">
                  <c:v>1999</c:v>
                </c:pt>
                <c:pt idx="44">
                  <c:v>2000</c:v>
                </c:pt>
                <c:pt idx="45">
                  <c:v>2001</c:v>
                </c:pt>
                <c:pt idx="46">
                  <c:v>2002</c:v>
                </c:pt>
                <c:pt idx="47">
                  <c:v>2003</c:v>
                </c:pt>
                <c:pt idx="48">
                  <c:v>2004</c:v>
                </c:pt>
                <c:pt idx="49">
                  <c:v>2005</c:v>
                </c:pt>
                <c:pt idx="50">
                  <c:v>2006</c:v>
                </c:pt>
                <c:pt idx="51">
                  <c:v>2007</c:v>
                </c:pt>
                <c:pt idx="52">
                  <c:v>2008</c:v>
                </c:pt>
                <c:pt idx="53">
                  <c:v>2009</c:v>
                </c:pt>
                <c:pt idx="54">
                  <c:v>2010</c:v>
                </c:pt>
                <c:pt idx="55">
                  <c:v>2011</c:v>
                </c:pt>
                <c:pt idx="56">
                  <c:v>2012</c:v>
                </c:pt>
                <c:pt idx="57">
                  <c:v>2013</c:v>
                </c:pt>
                <c:pt idx="58">
                  <c:v>2014</c:v>
                </c:pt>
                <c:pt idx="59">
                  <c:v>2015</c:v>
                </c:pt>
                <c:pt idx="60">
                  <c:v>2016</c:v>
                </c:pt>
                <c:pt idx="61">
                  <c:v>2017</c:v>
                </c:pt>
                <c:pt idx="62">
                  <c:v>2018</c:v>
                </c:pt>
                <c:pt idx="63">
                  <c:v>2019</c:v>
                </c:pt>
                <c:pt idx="64">
                  <c:v>2020</c:v>
                </c:pt>
                <c:pt idx="65">
                  <c:v>2021</c:v>
                </c:pt>
                <c:pt idx="66">
                  <c:v>2022</c:v>
                </c:pt>
              </c:strCache>
            </c:strRef>
          </c:cat>
          <c:val>
            <c:numRef>
              <c:f>Sheet1!$B$5:$B$72</c:f>
              <c:numCache>
                <c:formatCode>General</c:formatCode>
                <c:ptCount val="67"/>
                <c:pt idx="1">
                  <c:v>1</c:v>
                </c:pt>
                <c:pt idx="2">
                  <c:v>2</c:v>
                </c:pt>
                <c:pt idx="3">
                  <c:v>1</c:v>
                </c:pt>
                <c:pt idx="4">
                  <c:v>1</c:v>
                </c:pt>
                <c:pt idx="5">
                  <c:v>1</c:v>
                </c:pt>
                <c:pt idx="6">
                  <c:v>1</c:v>
                </c:pt>
                <c:pt idx="7">
                  <c:v>1</c:v>
                </c:pt>
                <c:pt idx="8">
                  <c:v>1</c:v>
                </c:pt>
                <c:pt idx="9">
                  <c:v>1</c:v>
                </c:pt>
                <c:pt idx="10">
                  <c:v>1</c:v>
                </c:pt>
                <c:pt idx="11">
                  <c:v>2</c:v>
                </c:pt>
                <c:pt idx="12">
                  <c:v>1</c:v>
                </c:pt>
                <c:pt idx="13">
                  <c:v>1</c:v>
                </c:pt>
                <c:pt idx="14">
                  <c:v>1</c:v>
                </c:pt>
                <c:pt idx="15">
                  <c:v>2</c:v>
                </c:pt>
                <c:pt idx="16">
                  <c:v>1</c:v>
                </c:pt>
                <c:pt idx="17">
                  <c:v>3</c:v>
                </c:pt>
                <c:pt idx="18">
                  <c:v>1</c:v>
                </c:pt>
                <c:pt idx="19">
                  <c:v>2</c:v>
                </c:pt>
                <c:pt idx="20">
                  <c:v>4</c:v>
                </c:pt>
                <c:pt idx="21">
                  <c:v>1</c:v>
                </c:pt>
                <c:pt idx="22">
                  <c:v>1</c:v>
                </c:pt>
                <c:pt idx="23">
                  <c:v>7</c:v>
                </c:pt>
                <c:pt idx="24">
                  <c:v>5</c:v>
                </c:pt>
                <c:pt idx="25">
                  <c:v>3</c:v>
                </c:pt>
                <c:pt idx="26">
                  <c:v>7</c:v>
                </c:pt>
                <c:pt idx="27">
                  <c:v>2</c:v>
                </c:pt>
                <c:pt idx="28">
                  <c:v>4</c:v>
                </c:pt>
                <c:pt idx="29">
                  <c:v>2</c:v>
                </c:pt>
                <c:pt idx="30">
                  <c:v>6</c:v>
                </c:pt>
                <c:pt idx="31">
                  <c:v>5</c:v>
                </c:pt>
                <c:pt idx="32">
                  <c:v>6</c:v>
                </c:pt>
                <c:pt idx="33">
                  <c:v>7</c:v>
                </c:pt>
                <c:pt idx="34">
                  <c:v>7</c:v>
                </c:pt>
                <c:pt idx="35">
                  <c:v>12</c:v>
                </c:pt>
                <c:pt idx="36">
                  <c:v>3</c:v>
                </c:pt>
                <c:pt idx="37">
                  <c:v>17</c:v>
                </c:pt>
                <c:pt idx="38">
                  <c:v>10</c:v>
                </c:pt>
                <c:pt idx="39">
                  <c:v>10</c:v>
                </c:pt>
                <c:pt idx="40">
                  <c:v>7</c:v>
                </c:pt>
                <c:pt idx="41">
                  <c:v>13</c:v>
                </c:pt>
                <c:pt idx="42">
                  <c:v>21</c:v>
                </c:pt>
                <c:pt idx="43">
                  <c:v>10</c:v>
                </c:pt>
                <c:pt idx="44">
                  <c:v>8</c:v>
                </c:pt>
                <c:pt idx="45">
                  <c:v>18</c:v>
                </c:pt>
                <c:pt idx="46">
                  <c:v>13</c:v>
                </c:pt>
                <c:pt idx="47">
                  <c:v>24</c:v>
                </c:pt>
                <c:pt idx="48">
                  <c:v>29</c:v>
                </c:pt>
                <c:pt idx="49">
                  <c:v>27</c:v>
                </c:pt>
                <c:pt idx="50">
                  <c:v>39</c:v>
                </c:pt>
                <c:pt idx="51">
                  <c:v>43</c:v>
                </c:pt>
                <c:pt idx="52">
                  <c:v>51</c:v>
                </c:pt>
                <c:pt idx="53">
                  <c:v>44</c:v>
                </c:pt>
                <c:pt idx="54">
                  <c:v>52</c:v>
                </c:pt>
                <c:pt idx="55">
                  <c:v>74</c:v>
                </c:pt>
                <c:pt idx="56">
                  <c:v>79</c:v>
                </c:pt>
                <c:pt idx="57">
                  <c:v>105</c:v>
                </c:pt>
                <c:pt idx="58">
                  <c:v>114</c:v>
                </c:pt>
                <c:pt idx="59">
                  <c:v>143</c:v>
                </c:pt>
                <c:pt idx="60">
                  <c:v>229</c:v>
                </c:pt>
                <c:pt idx="61">
                  <c:v>397</c:v>
                </c:pt>
                <c:pt idx="62">
                  <c:v>473</c:v>
                </c:pt>
                <c:pt idx="63">
                  <c:v>540</c:v>
                </c:pt>
                <c:pt idx="64">
                  <c:v>499</c:v>
                </c:pt>
                <c:pt idx="65">
                  <c:v>455</c:v>
                </c:pt>
                <c:pt idx="66">
                  <c:v>108</c:v>
                </c:pt>
              </c:numCache>
            </c:numRef>
          </c:val>
          <c:extLst>
            <c:ext xmlns:c16="http://schemas.microsoft.com/office/drawing/2014/chart" uri="{C3380CC4-5D6E-409C-BE32-E72D297353CC}">
              <c16:uniqueId val="{00000000-0C80-4325-9D33-A6AA3B90BAB0}"/>
            </c:ext>
          </c:extLst>
        </c:ser>
        <c:ser>
          <c:idx val="1"/>
          <c:order val="1"/>
          <c:tx>
            <c:strRef>
              <c:f>Sheet1!$C$3:$C$4</c:f>
              <c:strCache>
                <c:ptCount val="1"/>
                <c:pt idx="0">
                  <c:v>SHOW</c:v>
                </c:pt>
              </c:strCache>
            </c:strRef>
          </c:tx>
          <c:spPr>
            <a:solidFill>
              <a:schemeClr val="bg2"/>
            </a:solidFill>
            <a:ln w="34925" cap="rnd">
              <a:solidFill>
                <a:schemeClr val="bg2"/>
              </a:solidFill>
              <a:round/>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cat>
            <c:strRef>
              <c:f>Sheet1!$A$5:$A$72</c:f>
              <c:strCache>
                <c:ptCount val="67"/>
                <c:pt idx="0">
                  <c:v>1945</c:v>
                </c:pt>
                <c:pt idx="1">
                  <c:v>1953</c:v>
                </c:pt>
                <c:pt idx="2">
                  <c:v>1954</c:v>
                </c:pt>
                <c:pt idx="3">
                  <c:v>1956</c:v>
                </c:pt>
                <c:pt idx="4">
                  <c:v>1958</c:v>
                </c:pt>
                <c:pt idx="5">
                  <c:v>1959</c:v>
                </c:pt>
                <c:pt idx="6">
                  <c:v>1960</c:v>
                </c:pt>
                <c:pt idx="7">
                  <c:v>1961</c:v>
                </c:pt>
                <c:pt idx="8">
                  <c:v>1962</c:v>
                </c:pt>
                <c:pt idx="9">
                  <c:v>1963</c:v>
                </c:pt>
                <c:pt idx="10">
                  <c:v>1964</c:v>
                </c:pt>
                <c:pt idx="11">
                  <c:v>1966</c:v>
                </c:pt>
                <c:pt idx="12">
                  <c:v>1967</c:v>
                </c:pt>
                <c:pt idx="13">
                  <c:v>1968</c:v>
                </c:pt>
                <c:pt idx="14">
                  <c:v>1969</c:v>
                </c:pt>
                <c:pt idx="15">
                  <c:v>1971</c:v>
                </c:pt>
                <c:pt idx="16">
                  <c:v>1972</c:v>
                </c:pt>
                <c:pt idx="17">
                  <c:v>1973</c:v>
                </c:pt>
                <c:pt idx="18">
                  <c:v>1974</c:v>
                </c:pt>
                <c:pt idx="19">
                  <c:v>1975</c:v>
                </c:pt>
                <c:pt idx="20">
                  <c:v>1976</c:v>
                </c:pt>
                <c:pt idx="21">
                  <c:v>1977</c:v>
                </c:pt>
                <c:pt idx="22">
                  <c:v>1978</c:v>
                </c:pt>
                <c:pt idx="23">
                  <c:v>1979</c:v>
                </c:pt>
                <c:pt idx="24">
                  <c:v>1980</c:v>
                </c:pt>
                <c:pt idx="25">
                  <c:v>1981</c:v>
                </c:pt>
                <c:pt idx="26">
                  <c:v>1982</c:v>
                </c:pt>
                <c:pt idx="27">
                  <c:v>1983</c:v>
                </c:pt>
                <c:pt idx="28">
                  <c:v>1984</c:v>
                </c:pt>
                <c:pt idx="29">
                  <c:v>1985</c:v>
                </c:pt>
                <c:pt idx="30">
                  <c:v>1986</c:v>
                </c:pt>
                <c:pt idx="31">
                  <c:v>1987</c:v>
                </c:pt>
                <c:pt idx="32">
                  <c:v>1988</c:v>
                </c:pt>
                <c:pt idx="33">
                  <c:v>1989</c:v>
                </c:pt>
                <c:pt idx="34">
                  <c:v>1990</c:v>
                </c:pt>
                <c:pt idx="35">
                  <c:v>1991</c:v>
                </c:pt>
                <c:pt idx="36">
                  <c:v>1992</c:v>
                </c:pt>
                <c:pt idx="37">
                  <c:v>1993</c:v>
                </c:pt>
                <c:pt idx="38">
                  <c:v>1994</c:v>
                </c:pt>
                <c:pt idx="39">
                  <c:v>1995</c:v>
                </c:pt>
                <c:pt idx="40">
                  <c:v>1996</c:v>
                </c:pt>
                <c:pt idx="41">
                  <c:v>1997</c:v>
                </c:pt>
                <c:pt idx="42">
                  <c:v>1998</c:v>
                </c:pt>
                <c:pt idx="43">
                  <c:v>1999</c:v>
                </c:pt>
                <c:pt idx="44">
                  <c:v>2000</c:v>
                </c:pt>
                <c:pt idx="45">
                  <c:v>2001</c:v>
                </c:pt>
                <c:pt idx="46">
                  <c:v>2002</c:v>
                </c:pt>
                <c:pt idx="47">
                  <c:v>2003</c:v>
                </c:pt>
                <c:pt idx="48">
                  <c:v>2004</c:v>
                </c:pt>
                <c:pt idx="49">
                  <c:v>2005</c:v>
                </c:pt>
                <c:pt idx="50">
                  <c:v>2006</c:v>
                </c:pt>
                <c:pt idx="51">
                  <c:v>2007</c:v>
                </c:pt>
                <c:pt idx="52">
                  <c:v>2008</c:v>
                </c:pt>
                <c:pt idx="53">
                  <c:v>2009</c:v>
                </c:pt>
                <c:pt idx="54">
                  <c:v>2010</c:v>
                </c:pt>
                <c:pt idx="55">
                  <c:v>2011</c:v>
                </c:pt>
                <c:pt idx="56">
                  <c:v>2012</c:v>
                </c:pt>
                <c:pt idx="57">
                  <c:v>2013</c:v>
                </c:pt>
                <c:pt idx="58">
                  <c:v>2014</c:v>
                </c:pt>
                <c:pt idx="59">
                  <c:v>2015</c:v>
                </c:pt>
                <c:pt idx="60">
                  <c:v>2016</c:v>
                </c:pt>
                <c:pt idx="61">
                  <c:v>2017</c:v>
                </c:pt>
                <c:pt idx="62">
                  <c:v>2018</c:v>
                </c:pt>
                <c:pt idx="63">
                  <c:v>2019</c:v>
                </c:pt>
                <c:pt idx="64">
                  <c:v>2020</c:v>
                </c:pt>
                <c:pt idx="65">
                  <c:v>2021</c:v>
                </c:pt>
                <c:pt idx="66">
                  <c:v>2022</c:v>
                </c:pt>
              </c:strCache>
            </c:strRef>
          </c:cat>
          <c:val>
            <c:numRef>
              <c:f>Sheet1!$C$5:$C$72</c:f>
              <c:numCache>
                <c:formatCode>General</c:formatCode>
                <c:ptCount val="67"/>
                <c:pt idx="0">
                  <c:v>1</c:v>
                </c:pt>
                <c:pt idx="14">
                  <c:v>1</c:v>
                </c:pt>
                <c:pt idx="16">
                  <c:v>1</c:v>
                </c:pt>
                <c:pt idx="25">
                  <c:v>1</c:v>
                </c:pt>
                <c:pt idx="26">
                  <c:v>1</c:v>
                </c:pt>
                <c:pt idx="27">
                  <c:v>1</c:v>
                </c:pt>
                <c:pt idx="28">
                  <c:v>1</c:v>
                </c:pt>
                <c:pt idx="31">
                  <c:v>1</c:v>
                </c:pt>
                <c:pt idx="32">
                  <c:v>1</c:v>
                </c:pt>
                <c:pt idx="33">
                  <c:v>3</c:v>
                </c:pt>
                <c:pt idx="35">
                  <c:v>2</c:v>
                </c:pt>
                <c:pt idx="36">
                  <c:v>1</c:v>
                </c:pt>
                <c:pt idx="37">
                  <c:v>4</c:v>
                </c:pt>
                <c:pt idx="38">
                  <c:v>3</c:v>
                </c:pt>
                <c:pt idx="39">
                  <c:v>2</c:v>
                </c:pt>
                <c:pt idx="40">
                  <c:v>1</c:v>
                </c:pt>
                <c:pt idx="41">
                  <c:v>2</c:v>
                </c:pt>
                <c:pt idx="42">
                  <c:v>5</c:v>
                </c:pt>
                <c:pt idx="43">
                  <c:v>3</c:v>
                </c:pt>
                <c:pt idx="44">
                  <c:v>5</c:v>
                </c:pt>
                <c:pt idx="45">
                  <c:v>6</c:v>
                </c:pt>
                <c:pt idx="46">
                  <c:v>8</c:v>
                </c:pt>
                <c:pt idx="47">
                  <c:v>9</c:v>
                </c:pt>
                <c:pt idx="48">
                  <c:v>6</c:v>
                </c:pt>
                <c:pt idx="49">
                  <c:v>10</c:v>
                </c:pt>
                <c:pt idx="50">
                  <c:v>13</c:v>
                </c:pt>
                <c:pt idx="51">
                  <c:v>10</c:v>
                </c:pt>
                <c:pt idx="52">
                  <c:v>15</c:v>
                </c:pt>
                <c:pt idx="53">
                  <c:v>19</c:v>
                </c:pt>
                <c:pt idx="54">
                  <c:v>21</c:v>
                </c:pt>
                <c:pt idx="55">
                  <c:v>31</c:v>
                </c:pt>
                <c:pt idx="56">
                  <c:v>31</c:v>
                </c:pt>
                <c:pt idx="57">
                  <c:v>37</c:v>
                </c:pt>
                <c:pt idx="58">
                  <c:v>46</c:v>
                </c:pt>
                <c:pt idx="59">
                  <c:v>93</c:v>
                </c:pt>
                <c:pt idx="60">
                  <c:v>142</c:v>
                </c:pt>
                <c:pt idx="61">
                  <c:v>183</c:v>
                </c:pt>
                <c:pt idx="62">
                  <c:v>301</c:v>
                </c:pt>
                <c:pt idx="63">
                  <c:v>308</c:v>
                </c:pt>
                <c:pt idx="64">
                  <c:v>306</c:v>
                </c:pt>
                <c:pt idx="65">
                  <c:v>303</c:v>
                </c:pt>
                <c:pt idx="66">
                  <c:v>109</c:v>
                </c:pt>
              </c:numCache>
            </c:numRef>
          </c:val>
          <c:extLst>
            <c:ext xmlns:c16="http://schemas.microsoft.com/office/drawing/2014/chart" uri="{C3380CC4-5D6E-409C-BE32-E72D297353CC}">
              <c16:uniqueId val="{00000001-0C80-4325-9D33-A6AA3B90BAB0}"/>
            </c:ext>
          </c:extLst>
        </c:ser>
        <c:dLbls>
          <c:showLegendKey val="0"/>
          <c:showVal val="0"/>
          <c:showCatName val="0"/>
          <c:showSerName val="0"/>
          <c:showPercent val="0"/>
          <c:showBubbleSize val="0"/>
        </c:dLbls>
        <c:axId val="1704758176"/>
        <c:axId val="1949992224"/>
      </c:areaChart>
      <c:catAx>
        <c:axId val="1704758176"/>
        <c:scaling>
          <c:orientation val="minMax"/>
        </c:scaling>
        <c:delete val="0"/>
        <c:axPos val="b"/>
        <c:title>
          <c:tx>
            <c:rich>
              <a:bodyPr rot="0" spcFirstLastPara="1" vertOverflow="ellipsis" vert="horz" wrap="square" anchor="ctr" anchorCtr="1"/>
              <a:lstStyle/>
              <a:p>
                <a:pPr algn="ctr" rtl="0">
                  <a:defRPr lang="en-IN" sz="1197" b="1" i="0" u="none" strike="noStrike" kern="1200" cap="all" baseline="0">
                    <a:solidFill>
                      <a:prstClr val="white">
                        <a:lumMod val="85000"/>
                      </a:prstClr>
                    </a:solidFill>
                    <a:latin typeface="+mn-lt"/>
                    <a:ea typeface="+mn-ea"/>
                    <a:cs typeface="+mn-cs"/>
                  </a:defRPr>
                </a:pPr>
                <a:r>
                  <a:rPr lang="en-IN" sz="1197" b="1" i="0" u="none" strike="noStrike" kern="1200" cap="all" baseline="0">
                    <a:solidFill>
                      <a:prstClr val="white">
                        <a:lumMod val="85000"/>
                      </a:prstClr>
                    </a:solidFill>
                    <a:latin typeface="+mn-lt"/>
                    <a:ea typeface="+mn-ea"/>
                    <a:cs typeface="+mn-cs"/>
                  </a:rPr>
                  <a:t>Year</a:t>
                </a:r>
              </a:p>
            </c:rich>
          </c:tx>
          <c:layout>
            <c:manualLayout>
              <c:xMode val="edge"/>
              <c:yMode val="edge"/>
              <c:x val="0.45495060942356619"/>
              <c:y val="0.87970107903178774"/>
            </c:manualLayout>
          </c:layout>
          <c:overlay val="0"/>
          <c:spPr>
            <a:noFill/>
            <a:ln>
              <a:noFill/>
            </a:ln>
            <a:effectLst/>
          </c:spPr>
          <c:txPr>
            <a:bodyPr rot="0" spcFirstLastPara="1" vertOverflow="ellipsis" vert="horz" wrap="square" anchor="ctr" anchorCtr="1"/>
            <a:lstStyle/>
            <a:p>
              <a:pPr algn="ctr" rtl="0">
                <a:defRPr lang="en-IN" sz="1197" b="1" i="0" u="none" strike="noStrike" kern="1200" cap="all" baseline="0">
                  <a:solidFill>
                    <a:prstClr val="white">
                      <a:lumMod val="85000"/>
                    </a:prst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949992224"/>
        <c:crosses val="autoZero"/>
        <c:auto val="1"/>
        <c:lblAlgn val="ctr"/>
        <c:lblOffset val="100"/>
        <c:noMultiLvlLbl val="0"/>
      </c:catAx>
      <c:valAx>
        <c:axId val="1949992224"/>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IN"/>
                  <a:t>Count</a:t>
                </a:r>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704758176"/>
        <c:crosses val="autoZero"/>
        <c:crossBetween val="midCat"/>
      </c:valAx>
      <c:spPr>
        <a:noFill/>
        <a:ln>
          <a:noFill/>
        </a:ln>
        <a:effectLst/>
      </c:spPr>
    </c:plotArea>
    <c:legend>
      <c:legendPos val="r"/>
      <c:layout>
        <c:manualLayout>
          <c:xMode val="edge"/>
          <c:yMode val="edge"/>
          <c:x val="0.90108108645510221"/>
          <c:y val="0.10181671973269309"/>
          <c:w val="7.6261270765721548E-2"/>
          <c:h val="0.20620133615072667"/>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pivotSource>
    <c:name>[3.1agewisemovies.xlsx]3.1agewisemovies!PivotTable1</c:name>
    <c:fmtId val="-1"/>
  </c:pivotSource>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dirty="0"/>
              <a:t>AGE CERTIFICATION</a:t>
            </a:r>
            <a:r>
              <a:rPr lang="en-US" baseline="0" dirty="0"/>
              <a:t> WISE MOVIE COUNT</a:t>
            </a:r>
            <a:endParaRPr lang="en-US" dirty="0"/>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circle"/>
          <c:size val="6"/>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4407486872727052"/>
          <c:y val="0.16206248252770872"/>
          <c:w val="0.79722574893112297"/>
          <c:h val="0.62304269985880134"/>
        </c:manualLayout>
      </c:layout>
      <c:barChart>
        <c:barDir val="col"/>
        <c:grouping val="clustered"/>
        <c:varyColors val="0"/>
        <c:ser>
          <c:idx val="0"/>
          <c:order val="0"/>
          <c:tx>
            <c:strRef>
              <c:f>'3.1agewisemovies'!$B$12</c:f>
              <c:strCache>
                <c:ptCount val="1"/>
                <c:pt idx="0">
                  <c:v>Total</c:v>
                </c:pt>
              </c:strCache>
            </c:strRef>
          </c:tx>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cat>
            <c:strRef>
              <c:f>'3.1agewisemovies'!$A$13:$A$18</c:f>
              <c:strCache>
                <c:ptCount val="5"/>
                <c:pt idx="0">
                  <c:v>NC-17</c:v>
                </c:pt>
                <c:pt idx="1">
                  <c:v>G</c:v>
                </c:pt>
                <c:pt idx="2">
                  <c:v>PG</c:v>
                </c:pt>
                <c:pt idx="3">
                  <c:v>PG-13</c:v>
                </c:pt>
                <c:pt idx="4">
                  <c:v>R</c:v>
                </c:pt>
              </c:strCache>
            </c:strRef>
          </c:cat>
          <c:val>
            <c:numRef>
              <c:f>'3.1agewisemovies'!$B$13:$B$18</c:f>
              <c:numCache>
                <c:formatCode>General</c:formatCode>
                <c:ptCount val="5"/>
                <c:pt idx="0">
                  <c:v>14</c:v>
                </c:pt>
                <c:pt idx="1">
                  <c:v>131</c:v>
                </c:pt>
                <c:pt idx="2">
                  <c:v>246</c:v>
                </c:pt>
                <c:pt idx="3">
                  <c:v>440</c:v>
                </c:pt>
                <c:pt idx="4">
                  <c:v>575</c:v>
                </c:pt>
              </c:numCache>
            </c:numRef>
          </c:val>
          <c:extLst>
            <c:ext xmlns:c16="http://schemas.microsoft.com/office/drawing/2014/chart" uri="{C3380CC4-5D6E-409C-BE32-E72D297353CC}">
              <c16:uniqueId val="{00000000-9E9E-493F-B4EE-DA584923EF80}"/>
            </c:ext>
          </c:extLst>
        </c:ser>
        <c:dLbls>
          <c:showLegendKey val="0"/>
          <c:showVal val="0"/>
          <c:showCatName val="0"/>
          <c:showSerName val="0"/>
          <c:showPercent val="0"/>
          <c:showBubbleSize val="0"/>
        </c:dLbls>
        <c:gapWidth val="100"/>
        <c:axId val="1288856160"/>
        <c:axId val="1288857824"/>
      </c:barChart>
      <c:catAx>
        <c:axId val="1288856160"/>
        <c:scaling>
          <c:orientation val="minMax"/>
        </c:scaling>
        <c:delete val="0"/>
        <c:axPos val="b"/>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IN" sz="1200" b="1"/>
                  <a:t>Age</a:t>
                </a:r>
                <a:r>
                  <a:rPr lang="en-IN" sz="1200" b="1" baseline="0"/>
                  <a:t> Certification</a:t>
                </a:r>
                <a:endParaRPr lang="en-IN" sz="1200" b="1"/>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288857824"/>
        <c:crosses val="autoZero"/>
        <c:auto val="1"/>
        <c:lblAlgn val="ctr"/>
        <c:lblOffset val="100"/>
        <c:noMultiLvlLbl val="0"/>
      </c:catAx>
      <c:valAx>
        <c:axId val="128885782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lgn="ctr" rtl="0">
                  <a:defRPr lang="en-IN" sz="1200" b="1" i="0" u="none" strike="noStrike" kern="1200" baseline="0" dirty="0" smtClean="0">
                    <a:solidFill>
                      <a:prstClr val="black">
                        <a:lumMod val="65000"/>
                        <a:lumOff val="35000"/>
                      </a:prstClr>
                    </a:solidFill>
                    <a:latin typeface="+mn-lt"/>
                    <a:ea typeface="+mn-ea"/>
                    <a:cs typeface="+mn-cs"/>
                  </a:defRPr>
                </a:pPr>
                <a:r>
                  <a:rPr lang="en-IN" sz="1200" b="1" i="0" u="none" strike="noStrike" kern="1200" baseline="0" dirty="0">
                    <a:solidFill>
                      <a:prstClr val="black">
                        <a:lumMod val="65000"/>
                        <a:lumOff val="35000"/>
                      </a:prstClr>
                    </a:solidFill>
                    <a:latin typeface="+mn-lt"/>
                    <a:ea typeface="+mn-ea"/>
                    <a:cs typeface="+mn-cs"/>
                  </a:rPr>
                  <a:t>Count of Movies</a:t>
                </a:r>
              </a:p>
            </c:rich>
          </c:tx>
          <c:overlay val="0"/>
          <c:spPr>
            <a:noFill/>
            <a:ln>
              <a:noFill/>
            </a:ln>
            <a:effectLst/>
          </c:spPr>
          <c:txPr>
            <a:bodyPr rot="-5400000" spcFirstLastPara="1" vertOverflow="ellipsis" vert="horz" wrap="square" anchor="ctr" anchorCtr="1"/>
            <a:lstStyle/>
            <a:p>
              <a:pPr algn="ctr" rtl="0">
                <a:defRPr lang="en-IN" sz="1200" b="1" i="0" u="none" strike="noStrike" kern="1200" baseline="0" dirty="0" smtClean="0">
                  <a:solidFill>
                    <a:prstClr val="black">
                      <a:lumMod val="65000"/>
                      <a:lumOff val="35000"/>
                    </a:prst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888561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pivotSource>
    <c:name>[3.2agewiseshows.csv]3.2agewiseshows!PivotTable1</c:name>
    <c:fmtId val="-1"/>
  </c:pivotSource>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dirty="0"/>
              <a:t>AGE</a:t>
            </a:r>
            <a:r>
              <a:rPr lang="en-US" baseline="0" dirty="0"/>
              <a:t> CERTIFICATION WISE SHOW COUNT</a:t>
            </a:r>
            <a:endParaRPr lang="en-US" dirty="0"/>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gradFill rotWithShape="1">
            <a:gsLst>
              <a:gs pos="0">
                <a:schemeClr val="accent5">
                  <a:shade val="85000"/>
                  <a:satMod val="130000"/>
                </a:schemeClr>
              </a:gs>
              <a:gs pos="34000">
                <a:schemeClr val="accent5">
                  <a:shade val="87000"/>
                  <a:satMod val="125000"/>
                </a:schemeClr>
              </a:gs>
              <a:gs pos="70000">
                <a:schemeClr val="accent5">
                  <a:tint val="100000"/>
                  <a:shade val="90000"/>
                  <a:satMod val="130000"/>
                </a:schemeClr>
              </a:gs>
              <a:gs pos="100000">
                <a:schemeClr val="accent5">
                  <a:tint val="100000"/>
                  <a:shade val="100000"/>
                  <a:satMod val="110000"/>
                </a:schemeClr>
              </a:gs>
            </a:gsLst>
            <a:path path="circle">
              <a:fillToRect l="100000" t="100000" r="100000" b="100000"/>
            </a:path>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circle"/>
          <c:size val="6"/>
          <c:spPr>
            <a:gradFill rotWithShape="1">
              <a:gsLst>
                <a:gs pos="0">
                  <a:schemeClr val="accent5">
                    <a:shade val="85000"/>
                    <a:satMod val="130000"/>
                  </a:schemeClr>
                </a:gs>
                <a:gs pos="34000">
                  <a:schemeClr val="accent5">
                    <a:shade val="87000"/>
                    <a:satMod val="125000"/>
                  </a:schemeClr>
                </a:gs>
                <a:gs pos="70000">
                  <a:schemeClr val="accent5">
                    <a:tint val="100000"/>
                    <a:shade val="90000"/>
                    <a:satMod val="130000"/>
                  </a:schemeClr>
                </a:gs>
                <a:gs pos="100000">
                  <a:schemeClr val="accent5">
                    <a:tint val="100000"/>
                    <a:shade val="100000"/>
                    <a:satMod val="110000"/>
                  </a:schemeClr>
                </a:gs>
              </a:gsLst>
              <a:path path="circle">
                <a:fillToRect l="100000" t="100000" r="100000" b="100000"/>
              </a:path>
            </a:gradFill>
            <a:ln w="9525">
              <a:solidFill>
                <a:schemeClr val="accent5"/>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5">
                  <a:shade val="85000"/>
                  <a:satMod val="130000"/>
                </a:schemeClr>
              </a:gs>
              <a:gs pos="34000">
                <a:schemeClr val="accent5">
                  <a:shade val="87000"/>
                  <a:satMod val="125000"/>
                </a:schemeClr>
              </a:gs>
              <a:gs pos="70000">
                <a:schemeClr val="accent5">
                  <a:tint val="100000"/>
                  <a:shade val="90000"/>
                  <a:satMod val="130000"/>
                </a:schemeClr>
              </a:gs>
              <a:gs pos="100000">
                <a:schemeClr val="accent5">
                  <a:tint val="100000"/>
                  <a:shade val="100000"/>
                  <a:satMod val="110000"/>
                </a:schemeClr>
              </a:gs>
            </a:gsLst>
            <a:path path="circle">
              <a:fillToRect l="100000" t="100000" r="100000" b="100000"/>
            </a:path>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5">
                  <a:shade val="85000"/>
                  <a:satMod val="130000"/>
                </a:schemeClr>
              </a:gs>
              <a:gs pos="34000">
                <a:schemeClr val="accent5">
                  <a:shade val="87000"/>
                  <a:satMod val="125000"/>
                </a:schemeClr>
              </a:gs>
              <a:gs pos="70000">
                <a:schemeClr val="accent5">
                  <a:tint val="100000"/>
                  <a:shade val="90000"/>
                  <a:satMod val="130000"/>
                </a:schemeClr>
              </a:gs>
              <a:gs pos="100000">
                <a:schemeClr val="accent5">
                  <a:tint val="100000"/>
                  <a:shade val="100000"/>
                  <a:satMod val="110000"/>
                </a:schemeClr>
              </a:gs>
            </a:gsLst>
            <a:path path="circle">
              <a:fillToRect l="100000" t="100000" r="100000" b="100000"/>
            </a:path>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3395430691446319"/>
          <c:y val="0.16206248252770872"/>
          <c:w val="0.81544276920875036"/>
          <c:h val="0.62304269985880134"/>
        </c:manualLayout>
      </c:layout>
      <c:barChart>
        <c:barDir val="col"/>
        <c:grouping val="clustered"/>
        <c:varyColors val="0"/>
        <c:ser>
          <c:idx val="0"/>
          <c:order val="0"/>
          <c:tx>
            <c:strRef>
              <c:f>'3.2agewiseshows'!$B$12</c:f>
              <c:strCache>
                <c:ptCount val="1"/>
                <c:pt idx="0">
                  <c:v>Total</c:v>
                </c:pt>
              </c:strCache>
            </c:strRef>
          </c:tx>
          <c:spPr>
            <a:gradFill rotWithShape="1">
              <a:gsLst>
                <a:gs pos="0">
                  <a:schemeClr val="accent5">
                    <a:shade val="85000"/>
                    <a:satMod val="130000"/>
                  </a:schemeClr>
                </a:gs>
                <a:gs pos="34000">
                  <a:schemeClr val="accent5">
                    <a:shade val="87000"/>
                    <a:satMod val="125000"/>
                  </a:schemeClr>
                </a:gs>
                <a:gs pos="70000">
                  <a:schemeClr val="accent5">
                    <a:tint val="100000"/>
                    <a:shade val="90000"/>
                    <a:satMod val="130000"/>
                  </a:schemeClr>
                </a:gs>
                <a:gs pos="100000">
                  <a:schemeClr val="accent5">
                    <a:tint val="100000"/>
                    <a:shade val="100000"/>
                    <a:satMod val="110000"/>
                  </a:schemeClr>
                </a:gs>
              </a:gsLst>
              <a:path path="circle">
                <a:fillToRect l="100000" t="100000" r="100000" b="100000"/>
              </a:path>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cat>
            <c:strRef>
              <c:f>'3.2agewiseshows'!$A$13:$A$19</c:f>
              <c:strCache>
                <c:ptCount val="6"/>
                <c:pt idx="0">
                  <c:v>TV-G</c:v>
                </c:pt>
                <c:pt idx="1">
                  <c:v>TV-Y</c:v>
                </c:pt>
                <c:pt idx="2">
                  <c:v>TV-Y7</c:v>
                </c:pt>
                <c:pt idx="3">
                  <c:v>TV-PG</c:v>
                </c:pt>
                <c:pt idx="4">
                  <c:v>TV-14</c:v>
                </c:pt>
                <c:pt idx="5">
                  <c:v>TV-MA</c:v>
                </c:pt>
              </c:strCache>
            </c:strRef>
          </c:cat>
          <c:val>
            <c:numRef>
              <c:f>'3.2agewiseshows'!$B$13:$B$19</c:f>
              <c:numCache>
                <c:formatCode>General</c:formatCode>
                <c:ptCount val="6"/>
                <c:pt idx="0">
                  <c:v>76</c:v>
                </c:pt>
                <c:pt idx="1">
                  <c:v>105</c:v>
                </c:pt>
                <c:pt idx="2">
                  <c:v>112</c:v>
                </c:pt>
                <c:pt idx="3">
                  <c:v>186</c:v>
                </c:pt>
                <c:pt idx="4">
                  <c:v>470</c:v>
                </c:pt>
                <c:pt idx="5">
                  <c:v>841</c:v>
                </c:pt>
              </c:numCache>
            </c:numRef>
          </c:val>
          <c:extLst>
            <c:ext xmlns:c16="http://schemas.microsoft.com/office/drawing/2014/chart" uri="{C3380CC4-5D6E-409C-BE32-E72D297353CC}">
              <c16:uniqueId val="{00000000-DF1E-44BE-ACCB-2BB06AD604BD}"/>
            </c:ext>
          </c:extLst>
        </c:ser>
        <c:dLbls>
          <c:showLegendKey val="0"/>
          <c:showVal val="0"/>
          <c:showCatName val="0"/>
          <c:showSerName val="0"/>
          <c:showPercent val="0"/>
          <c:showBubbleSize val="0"/>
        </c:dLbls>
        <c:gapWidth val="100"/>
        <c:overlap val="-24"/>
        <c:axId val="302861424"/>
        <c:axId val="302858512"/>
      </c:barChart>
      <c:catAx>
        <c:axId val="302861424"/>
        <c:scaling>
          <c:orientation val="minMax"/>
        </c:scaling>
        <c:delete val="0"/>
        <c:axPos val="b"/>
        <c:title>
          <c:tx>
            <c:rich>
              <a:bodyPr rot="0" spcFirstLastPara="1" vertOverflow="ellipsis" vert="horz" wrap="square" anchor="ctr" anchorCtr="1"/>
              <a:lstStyle/>
              <a:p>
                <a:pPr algn="ctr" rtl="0">
                  <a:defRPr lang="en-IN" sz="1200" b="1" i="0" u="none" strike="noStrike" kern="1200" baseline="0">
                    <a:solidFill>
                      <a:prstClr val="black">
                        <a:lumMod val="65000"/>
                        <a:lumOff val="35000"/>
                      </a:prstClr>
                    </a:solidFill>
                    <a:latin typeface="+mn-lt"/>
                    <a:ea typeface="+mn-ea"/>
                    <a:cs typeface="+mn-cs"/>
                  </a:defRPr>
                </a:pPr>
                <a:r>
                  <a:rPr lang="en-IN" sz="1200" b="1" i="0" u="none" strike="noStrike" kern="1200" baseline="0">
                    <a:solidFill>
                      <a:prstClr val="black">
                        <a:lumMod val="65000"/>
                        <a:lumOff val="35000"/>
                      </a:prstClr>
                    </a:solidFill>
                    <a:latin typeface="+mn-lt"/>
                    <a:ea typeface="+mn-ea"/>
                    <a:cs typeface="+mn-cs"/>
                  </a:rPr>
                  <a:t>Age Certification</a:t>
                </a:r>
              </a:p>
            </c:rich>
          </c:tx>
          <c:overlay val="0"/>
          <c:spPr>
            <a:noFill/>
            <a:ln>
              <a:noFill/>
            </a:ln>
            <a:effectLst/>
          </c:spPr>
          <c:txPr>
            <a:bodyPr rot="0" spcFirstLastPara="1" vertOverflow="ellipsis" vert="horz" wrap="square" anchor="ctr" anchorCtr="1"/>
            <a:lstStyle/>
            <a:p>
              <a:pPr algn="ctr" rtl="0">
                <a:defRPr lang="en-IN" sz="1200" b="1" i="0" u="none" strike="noStrike" kern="1200" baseline="0">
                  <a:solidFill>
                    <a:prstClr val="black">
                      <a:lumMod val="65000"/>
                      <a:lumOff val="35000"/>
                    </a:prst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lgn="ctr">
              <a:defRPr lang="en-US" sz="1200" b="1" i="0" u="none" strike="noStrike" kern="1200" baseline="0">
                <a:solidFill>
                  <a:schemeClr val="tx1">
                    <a:lumMod val="65000"/>
                    <a:lumOff val="35000"/>
                  </a:schemeClr>
                </a:solidFill>
                <a:latin typeface="+mn-lt"/>
                <a:ea typeface="+mn-ea"/>
                <a:cs typeface="+mn-cs"/>
              </a:defRPr>
            </a:pPr>
            <a:endParaRPr lang="en-US"/>
          </a:p>
        </c:txPr>
        <c:crossAx val="302858512"/>
        <c:crosses val="autoZero"/>
        <c:auto val="1"/>
        <c:lblAlgn val="ctr"/>
        <c:lblOffset val="100"/>
        <c:noMultiLvlLbl val="0"/>
      </c:catAx>
      <c:valAx>
        <c:axId val="30285851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lgn="ctr" rtl="0">
                  <a:defRPr lang="en-IN" sz="1200" b="1" i="0" u="none" strike="noStrike" kern="1200" baseline="0">
                    <a:solidFill>
                      <a:prstClr val="black">
                        <a:lumMod val="65000"/>
                        <a:lumOff val="35000"/>
                      </a:prstClr>
                    </a:solidFill>
                    <a:latin typeface="+mn-lt"/>
                    <a:ea typeface="+mn-ea"/>
                    <a:cs typeface="+mn-cs"/>
                  </a:defRPr>
                </a:pPr>
                <a:r>
                  <a:rPr lang="en-IN" sz="1200" b="1" i="0" u="none" strike="noStrike" kern="1200" baseline="0">
                    <a:solidFill>
                      <a:prstClr val="black">
                        <a:lumMod val="65000"/>
                        <a:lumOff val="35000"/>
                      </a:prstClr>
                    </a:solidFill>
                    <a:latin typeface="+mn-lt"/>
                    <a:ea typeface="+mn-ea"/>
                    <a:cs typeface="+mn-cs"/>
                  </a:rPr>
                  <a:t>Count of Shows</a:t>
                </a:r>
              </a:p>
            </c:rich>
          </c:tx>
          <c:overlay val="0"/>
          <c:spPr>
            <a:noFill/>
            <a:ln>
              <a:noFill/>
            </a:ln>
            <a:effectLst/>
          </c:spPr>
          <c:txPr>
            <a:bodyPr rot="-5400000" spcFirstLastPara="1" vertOverflow="ellipsis" vert="horz" wrap="square" anchor="ctr" anchorCtr="1"/>
            <a:lstStyle/>
            <a:p>
              <a:pPr algn="ctr" rtl="0">
                <a:defRPr lang="en-IN" sz="1200" b="1" i="0" u="none" strike="noStrike" kern="1200" baseline="0">
                  <a:solidFill>
                    <a:prstClr val="black">
                      <a:lumMod val="65000"/>
                      <a:lumOff val="35000"/>
                    </a:prst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28614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[4.1movieruntime.xlsx]Sheet1!PivotTable1</c:name>
    <c:fmtId val="-1"/>
  </c:pivotSource>
  <c:chart>
    <c:title>
      <c:tx>
        <c:rich>
          <a:bodyPr rot="0" spcFirstLastPara="1" vertOverflow="ellipsis" vert="horz" wrap="square" anchor="ctr" anchorCtr="1"/>
          <a:lstStyle/>
          <a:p>
            <a:pPr>
              <a:defRPr lang="en-US" sz="2128" b="1" i="0" u="none" strike="noStrike" kern="1200" baseline="0">
                <a:solidFill>
                  <a:prstClr val="black">
                    <a:lumMod val="65000"/>
                    <a:lumOff val="35000"/>
                  </a:prstClr>
                </a:solidFill>
                <a:latin typeface="+mn-lt"/>
                <a:ea typeface="+mn-ea"/>
                <a:cs typeface="+mn-cs"/>
              </a:defRPr>
            </a:pPr>
            <a:r>
              <a:rPr lang="en-US" sz="2128" b="1" i="0" u="none" strike="noStrike" kern="1200" baseline="0" dirty="0">
                <a:solidFill>
                  <a:prstClr val="black">
                    <a:lumMod val="65000"/>
                    <a:lumOff val="35000"/>
                  </a:prstClr>
                </a:solidFill>
                <a:latin typeface="+mn-lt"/>
                <a:ea typeface="+mn-ea"/>
                <a:cs typeface="+mn-cs"/>
              </a:rPr>
              <a:t>RUNTIME ANALYSIS OF MOVIES</a:t>
            </a:r>
          </a:p>
        </c:rich>
      </c:tx>
      <c:overlay val="0"/>
      <c:spPr>
        <a:noFill/>
        <a:ln>
          <a:noFill/>
        </a:ln>
        <a:effectLst/>
      </c:spPr>
      <c:txPr>
        <a:bodyPr rot="0" spcFirstLastPara="1" vertOverflow="ellipsis" vert="horz" wrap="square" anchor="ctr" anchorCtr="1"/>
        <a:lstStyle/>
        <a:p>
          <a:pPr>
            <a:defRPr lang="en-US" sz="2128" b="1" i="0" u="none" strike="noStrike" kern="1200" baseline="0">
              <a:solidFill>
                <a:prstClr val="black">
                  <a:lumMod val="65000"/>
                  <a:lumOff val="35000"/>
                </a:prstClr>
              </a:solidFill>
              <a:latin typeface="+mn-lt"/>
              <a:ea typeface="+mn-ea"/>
              <a:cs typeface="+mn-cs"/>
            </a:defRPr>
          </a:pPr>
          <a:endParaRPr lang="en-US"/>
        </a:p>
      </c:txPr>
    </c:title>
    <c:autoTitleDeleted val="0"/>
    <c:pivotFmts>
      <c:pivotFmt>
        <c:idx val="0"/>
        <c:spPr>
          <a:gradFill rotWithShape="1">
            <a:gsLst>
              <a:gs pos="0">
                <a:schemeClr val="accent6">
                  <a:shade val="85000"/>
                  <a:satMod val="130000"/>
                </a:schemeClr>
              </a:gs>
              <a:gs pos="34000">
                <a:schemeClr val="accent6">
                  <a:shade val="87000"/>
                  <a:satMod val="125000"/>
                </a:schemeClr>
              </a:gs>
              <a:gs pos="70000">
                <a:schemeClr val="accent6">
                  <a:tint val="100000"/>
                  <a:shade val="90000"/>
                  <a:satMod val="130000"/>
                </a:schemeClr>
              </a:gs>
              <a:gs pos="100000">
                <a:schemeClr val="accent6">
                  <a:tint val="100000"/>
                  <a:shade val="100000"/>
                  <a:satMod val="110000"/>
                </a:schemeClr>
              </a:gs>
            </a:gsLst>
            <a:path path="circle">
              <a:fillToRect l="100000" t="100000" r="100000" b="100000"/>
            </a:path>
          </a:gradFill>
          <a:ln>
            <a:noFill/>
          </a:ln>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6">
                  <a:shade val="85000"/>
                  <a:satMod val="130000"/>
                </a:schemeClr>
              </a:gs>
              <a:gs pos="34000">
                <a:schemeClr val="accent6">
                  <a:shade val="87000"/>
                  <a:satMod val="125000"/>
                </a:schemeClr>
              </a:gs>
              <a:gs pos="70000">
                <a:schemeClr val="accent6">
                  <a:tint val="100000"/>
                  <a:shade val="90000"/>
                  <a:satMod val="130000"/>
                </a:schemeClr>
              </a:gs>
              <a:gs pos="100000">
                <a:schemeClr val="accent6">
                  <a:tint val="100000"/>
                  <a:shade val="100000"/>
                  <a:satMod val="110000"/>
                </a:schemeClr>
              </a:gs>
            </a:gsLst>
            <a:path path="circle">
              <a:fillToRect l="100000" t="100000" r="100000" b="100000"/>
            </a:path>
          </a:gradFill>
          <a:ln>
            <a:noFill/>
          </a:ln>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6">
                  <a:shade val="85000"/>
                  <a:satMod val="130000"/>
                </a:schemeClr>
              </a:gs>
              <a:gs pos="34000">
                <a:schemeClr val="accent6">
                  <a:shade val="87000"/>
                  <a:satMod val="125000"/>
                </a:schemeClr>
              </a:gs>
              <a:gs pos="70000">
                <a:schemeClr val="accent6">
                  <a:tint val="100000"/>
                  <a:shade val="90000"/>
                  <a:satMod val="130000"/>
                </a:schemeClr>
              </a:gs>
              <a:gs pos="100000">
                <a:schemeClr val="accent6">
                  <a:tint val="100000"/>
                  <a:shade val="100000"/>
                  <a:satMod val="110000"/>
                </a:schemeClr>
              </a:gs>
            </a:gsLst>
            <a:path path="circle">
              <a:fillToRect l="100000" t="100000" r="100000" b="100000"/>
            </a:path>
          </a:gradFill>
          <a:ln>
            <a:noFill/>
          </a:ln>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c:f>
              <c:strCache>
                <c:ptCount val="1"/>
                <c:pt idx="0">
                  <c:v>Total</c:v>
                </c:pt>
              </c:strCache>
            </c:strRef>
          </c:tx>
          <c:spPr>
            <a:gradFill rotWithShape="1">
              <a:gsLst>
                <a:gs pos="0">
                  <a:schemeClr val="accent6">
                    <a:shade val="85000"/>
                    <a:satMod val="130000"/>
                  </a:schemeClr>
                </a:gs>
                <a:gs pos="34000">
                  <a:schemeClr val="accent6">
                    <a:shade val="87000"/>
                    <a:satMod val="125000"/>
                  </a:schemeClr>
                </a:gs>
                <a:gs pos="70000">
                  <a:schemeClr val="accent6">
                    <a:tint val="100000"/>
                    <a:shade val="90000"/>
                    <a:satMod val="130000"/>
                  </a:schemeClr>
                </a:gs>
                <a:gs pos="100000">
                  <a:schemeClr val="accent6">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invertIfNegative val="0"/>
          <c:cat>
            <c:strRef>
              <c:f>Sheet1!$A$4:$A$204</c:f>
              <c:strCache>
                <c:ptCount val="200"/>
                <c:pt idx="0">
                  <c:v>3</c:v>
                </c:pt>
                <c:pt idx="1">
                  <c:v>4</c:v>
                </c:pt>
                <c:pt idx="2">
                  <c:v>6</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185</c:v>
                </c:pt>
                <c:pt idx="180">
                  <c:v>186</c:v>
                </c:pt>
                <c:pt idx="181">
                  <c:v>188</c:v>
                </c:pt>
                <c:pt idx="182">
                  <c:v>189</c:v>
                </c:pt>
                <c:pt idx="183">
                  <c:v>192</c:v>
                </c:pt>
                <c:pt idx="184">
                  <c:v>193</c:v>
                </c:pt>
                <c:pt idx="185">
                  <c:v>194</c:v>
                </c:pt>
                <c:pt idx="186">
                  <c:v>196</c:v>
                </c:pt>
                <c:pt idx="187">
                  <c:v>206</c:v>
                </c:pt>
                <c:pt idx="188">
                  <c:v>208</c:v>
                </c:pt>
                <c:pt idx="189">
                  <c:v>209</c:v>
                </c:pt>
                <c:pt idx="190">
                  <c:v>210</c:v>
                </c:pt>
                <c:pt idx="191">
                  <c:v>213</c:v>
                </c:pt>
                <c:pt idx="192">
                  <c:v>217</c:v>
                </c:pt>
                <c:pt idx="193">
                  <c:v>224</c:v>
                </c:pt>
                <c:pt idx="194">
                  <c:v>225</c:v>
                </c:pt>
                <c:pt idx="195">
                  <c:v>229</c:v>
                </c:pt>
                <c:pt idx="196">
                  <c:v>230</c:v>
                </c:pt>
                <c:pt idx="197">
                  <c:v>235</c:v>
                </c:pt>
                <c:pt idx="198">
                  <c:v>240</c:v>
                </c:pt>
                <c:pt idx="199">
                  <c:v>251</c:v>
                </c:pt>
              </c:strCache>
            </c:strRef>
          </c:cat>
          <c:val>
            <c:numRef>
              <c:f>Sheet1!$B$4:$B$204</c:f>
              <c:numCache>
                <c:formatCode>General</c:formatCode>
                <c:ptCount val="200"/>
                <c:pt idx="0">
                  <c:v>1</c:v>
                </c:pt>
                <c:pt idx="1">
                  <c:v>1</c:v>
                </c:pt>
                <c:pt idx="2">
                  <c:v>1</c:v>
                </c:pt>
                <c:pt idx="3">
                  <c:v>2</c:v>
                </c:pt>
                <c:pt idx="4">
                  <c:v>2</c:v>
                </c:pt>
                <c:pt idx="5">
                  <c:v>4</c:v>
                </c:pt>
                <c:pt idx="6">
                  <c:v>1</c:v>
                </c:pt>
                <c:pt idx="7">
                  <c:v>5</c:v>
                </c:pt>
                <c:pt idx="8">
                  <c:v>5</c:v>
                </c:pt>
                <c:pt idx="9">
                  <c:v>2</c:v>
                </c:pt>
                <c:pt idx="10">
                  <c:v>9</c:v>
                </c:pt>
                <c:pt idx="11">
                  <c:v>3</c:v>
                </c:pt>
                <c:pt idx="12">
                  <c:v>3</c:v>
                </c:pt>
                <c:pt idx="13">
                  <c:v>4</c:v>
                </c:pt>
                <c:pt idx="14">
                  <c:v>1</c:v>
                </c:pt>
                <c:pt idx="15">
                  <c:v>4</c:v>
                </c:pt>
                <c:pt idx="16">
                  <c:v>6</c:v>
                </c:pt>
                <c:pt idx="17">
                  <c:v>6</c:v>
                </c:pt>
                <c:pt idx="18">
                  <c:v>12</c:v>
                </c:pt>
                <c:pt idx="19">
                  <c:v>12</c:v>
                </c:pt>
                <c:pt idx="20">
                  <c:v>9</c:v>
                </c:pt>
                <c:pt idx="21">
                  <c:v>5</c:v>
                </c:pt>
                <c:pt idx="22">
                  <c:v>3</c:v>
                </c:pt>
                <c:pt idx="23">
                  <c:v>8</c:v>
                </c:pt>
                <c:pt idx="24">
                  <c:v>8</c:v>
                </c:pt>
                <c:pt idx="25">
                  <c:v>11</c:v>
                </c:pt>
                <c:pt idx="26">
                  <c:v>6</c:v>
                </c:pt>
                <c:pt idx="27">
                  <c:v>5</c:v>
                </c:pt>
                <c:pt idx="28">
                  <c:v>4</c:v>
                </c:pt>
                <c:pt idx="29">
                  <c:v>4</c:v>
                </c:pt>
                <c:pt idx="30">
                  <c:v>5</c:v>
                </c:pt>
                <c:pt idx="31">
                  <c:v>4</c:v>
                </c:pt>
                <c:pt idx="32">
                  <c:v>3</c:v>
                </c:pt>
                <c:pt idx="33">
                  <c:v>1</c:v>
                </c:pt>
                <c:pt idx="34">
                  <c:v>10</c:v>
                </c:pt>
                <c:pt idx="35">
                  <c:v>7</c:v>
                </c:pt>
                <c:pt idx="36">
                  <c:v>1</c:v>
                </c:pt>
                <c:pt idx="37">
                  <c:v>3</c:v>
                </c:pt>
                <c:pt idx="38">
                  <c:v>1</c:v>
                </c:pt>
                <c:pt idx="39">
                  <c:v>12</c:v>
                </c:pt>
                <c:pt idx="40">
                  <c:v>10</c:v>
                </c:pt>
                <c:pt idx="41">
                  <c:v>5</c:v>
                </c:pt>
                <c:pt idx="42">
                  <c:v>8</c:v>
                </c:pt>
                <c:pt idx="43">
                  <c:v>3</c:v>
                </c:pt>
                <c:pt idx="44">
                  <c:v>8</c:v>
                </c:pt>
                <c:pt idx="45">
                  <c:v>10</c:v>
                </c:pt>
                <c:pt idx="46">
                  <c:v>7</c:v>
                </c:pt>
                <c:pt idx="47">
                  <c:v>4</c:v>
                </c:pt>
                <c:pt idx="48">
                  <c:v>6</c:v>
                </c:pt>
                <c:pt idx="49">
                  <c:v>9</c:v>
                </c:pt>
                <c:pt idx="50">
                  <c:v>9</c:v>
                </c:pt>
                <c:pt idx="51">
                  <c:v>8</c:v>
                </c:pt>
                <c:pt idx="52">
                  <c:v>12</c:v>
                </c:pt>
                <c:pt idx="53">
                  <c:v>26</c:v>
                </c:pt>
                <c:pt idx="54">
                  <c:v>23</c:v>
                </c:pt>
                <c:pt idx="55">
                  <c:v>41</c:v>
                </c:pt>
                <c:pt idx="56">
                  <c:v>21</c:v>
                </c:pt>
                <c:pt idx="57">
                  <c:v>23</c:v>
                </c:pt>
                <c:pt idx="58">
                  <c:v>29</c:v>
                </c:pt>
                <c:pt idx="59">
                  <c:v>20</c:v>
                </c:pt>
                <c:pt idx="60">
                  <c:v>26</c:v>
                </c:pt>
                <c:pt idx="61">
                  <c:v>22</c:v>
                </c:pt>
                <c:pt idx="62">
                  <c:v>14</c:v>
                </c:pt>
                <c:pt idx="63">
                  <c:v>14</c:v>
                </c:pt>
                <c:pt idx="64">
                  <c:v>19</c:v>
                </c:pt>
                <c:pt idx="65">
                  <c:v>17</c:v>
                </c:pt>
                <c:pt idx="66">
                  <c:v>15</c:v>
                </c:pt>
                <c:pt idx="67">
                  <c:v>23</c:v>
                </c:pt>
                <c:pt idx="68">
                  <c:v>12</c:v>
                </c:pt>
                <c:pt idx="69">
                  <c:v>21</c:v>
                </c:pt>
                <c:pt idx="70">
                  <c:v>21</c:v>
                </c:pt>
                <c:pt idx="71">
                  <c:v>16</c:v>
                </c:pt>
                <c:pt idx="72">
                  <c:v>16</c:v>
                </c:pt>
                <c:pt idx="73">
                  <c:v>13</c:v>
                </c:pt>
                <c:pt idx="74">
                  <c:v>15</c:v>
                </c:pt>
                <c:pt idx="75">
                  <c:v>30</c:v>
                </c:pt>
                <c:pt idx="76">
                  <c:v>25</c:v>
                </c:pt>
                <c:pt idx="77">
                  <c:v>32</c:v>
                </c:pt>
                <c:pt idx="78">
                  <c:v>33</c:v>
                </c:pt>
                <c:pt idx="79">
                  <c:v>36</c:v>
                </c:pt>
                <c:pt idx="80">
                  <c:v>47</c:v>
                </c:pt>
                <c:pt idx="81">
                  <c:v>42</c:v>
                </c:pt>
                <c:pt idx="82">
                  <c:v>49</c:v>
                </c:pt>
                <c:pt idx="83">
                  <c:v>51</c:v>
                </c:pt>
                <c:pt idx="84">
                  <c:v>66</c:v>
                </c:pt>
                <c:pt idx="85">
                  <c:v>119</c:v>
                </c:pt>
                <c:pt idx="86">
                  <c:v>57</c:v>
                </c:pt>
                <c:pt idx="87">
                  <c:v>68</c:v>
                </c:pt>
                <c:pt idx="88">
                  <c:v>76</c:v>
                </c:pt>
                <c:pt idx="89">
                  <c:v>84</c:v>
                </c:pt>
                <c:pt idx="90">
                  <c:v>104</c:v>
                </c:pt>
                <c:pt idx="91">
                  <c:v>77</c:v>
                </c:pt>
                <c:pt idx="92">
                  <c:v>77</c:v>
                </c:pt>
                <c:pt idx="93">
                  <c:v>68</c:v>
                </c:pt>
                <c:pt idx="94">
                  <c:v>52</c:v>
                </c:pt>
                <c:pt idx="95">
                  <c:v>103</c:v>
                </c:pt>
                <c:pt idx="96">
                  <c:v>57</c:v>
                </c:pt>
                <c:pt idx="97">
                  <c:v>70</c:v>
                </c:pt>
                <c:pt idx="98">
                  <c:v>43</c:v>
                </c:pt>
                <c:pt idx="99">
                  <c:v>71</c:v>
                </c:pt>
                <c:pt idx="100">
                  <c:v>83</c:v>
                </c:pt>
                <c:pt idx="101">
                  <c:v>64</c:v>
                </c:pt>
                <c:pt idx="102">
                  <c:v>64</c:v>
                </c:pt>
                <c:pt idx="103">
                  <c:v>49</c:v>
                </c:pt>
                <c:pt idx="104">
                  <c:v>40</c:v>
                </c:pt>
                <c:pt idx="105">
                  <c:v>69</c:v>
                </c:pt>
                <c:pt idx="106">
                  <c:v>30</c:v>
                </c:pt>
                <c:pt idx="107">
                  <c:v>46</c:v>
                </c:pt>
                <c:pt idx="108">
                  <c:v>38</c:v>
                </c:pt>
                <c:pt idx="109">
                  <c:v>29</c:v>
                </c:pt>
                <c:pt idx="110">
                  <c:v>52</c:v>
                </c:pt>
                <c:pt idx="111">
                  <c:v>39</c:v>
                </c:pt>
                <c:pt idx="112">
                  <c:v>25</c:v>
                </c:pt>
                <c:pt idx="113">
                  <c:v>43</c:v>
                </c:pt>
                <c:pt idx="114">
                  <c:v>26</c:v>
                </c:pt>
                <c:pt idx="115">
                  <c:v>49</c:v>
                </c:pt>
                <c:pt idx="116">
                  <c:v>23</c:v>
                </c:pt>
                <c:pt idx="117">
                  <c:v>29</c:v>
                </c:pt>
                <c:pt idx="118">
                  <c:v>26</c:v>
                </c:pt>
                <c:pt idx="119">
                  <c:v>25</c:v>
                </c:pt>
                <c:pt idx="120">
                  <c:v>32</c:v>
                </c:pt>
                <c:pt idx="121">
                  <c:v>27</c:v>
                </c:pt>
                <c:pt idx="122">
                  <c:v>21</c:v>
                </c:pt>
                <c:pt idx="123">
                  <c:v>25</c:v>
                </c:pt>
                <c:pt idx="124">
                  <c:v>25</c:v>
                </c:pt>
                <c:pt idx="125">
                  <c:v>36</c:v>
                </c:pt>
                <c:pt idx="126">
                  <c:v>14</c:v>
                </c:pt>
                <c:pt idx="127">
                  <c:v>23</c:v>
                </c:pt>
                <c:pt idx="128">
                  <c:v>14</c:v>
                </c:pt>
                <c:pt idx="129">
                  <c:v>20</c:v>
                </c:pt>
                <c:pt idx="130">
                  <c:v>19</c:v>
                </c:pt>
                <c:pt idx="131">
                  <c:v>23</c:v>
                </c:pt>
                <c:pt idx="132">
                  <c:v>12</c:v>
                </c:pt>
                <c:pt idx="133">
                  <c:v>14</c:v>
                </c:pt>
                <c:pt idx="134">
                  <c:v>16</c:v>
                </c:pt>
                <c:pt idx="135">
                  <c:v>25</c:v>
                </c:pt>
                <c:pt idx="136">
                  <c:v>14</c:v>
                </c:pt>
                <c:pt idx="137">
                  <c:v>11</c:v>
                </c:pt>
                <c:pt idx="138">
                  <c:v>10</c:v>
                </c:pt>
                <c:pt idx="139">
                  <c:v>11</c:v>
                </c:pt>
                <c:pt idx="140">
                  <c:v>11</c:v>
                </c:pt>
                <c:pt idx="141">
                  <c:v>7</c:v>
                </c:pt>
                <c:pt idx="142">
                  <c:v>7</c:v>
                </c:pt>
                <c:pt idx="143">
                  <c:v>8</c:v>
                </c:pt>
                <c:pt idx="144">
                  <c:v>10</c:v>
                </c:pt>
                <c:pt idx="145">
                  <c:v>18</c:v>
                </c:pt>
                <c:pt idx="146">
                  <c:v>7</c:v>
                </c:pt>
                <c:pt idx="147">
                  <c:v>6</c:v>
                </c:pt>
                <c:pt idx="148">
                  <c:v>9</c:v>
                </c:pt>
                <c:pt idx="149">
                  <c:v>2</c:v>
                </c:pt>
                <c:pt idx="150">
                  <c:v>12</c:v>
                </c:pt>
                <c:pt idx="151">
                  <c:v>7</c:v>
                </c:pt>
                <c:pt idx="152">
                  <c:v>8</c:v>
                </c:pt>
                <c:pt idx="153">
                  <c:v>6</c:v>
                </c:pt>
                <c:pt idx="154">
                  <c:v>4</c:v>
                </c:pt>
                <c:pt idx="155">
                  <c:v>9</c:v>
                </c:pt>
                <c:pt idx="156">
                  <c:v>9</c:v>
                </c:pt>
                <c:pt idx="157">
                  <c:v>10</c:v>
                </c:pt>
                <c:pt idx="158">
                  <c:v>5</c:v>
                </c:pt>
                <c:pt idx="159">
                  <c:v>3</c:v>
                </c:pt>
                <c:pt idx="160">
                  <c:v>8</c:v>
                </c:pt>
                <c:pt idx="161">
                  <c:v>3</c:v>
                </c:pt>
                <c:pt idx="162">
                  <c:v>5</c:v>
                </c:pt>
                <c:pt idx="163">
                  <c:v>1</c:v>
                </c:pt>
                <c:pt idx="164">
                  <c:v>4</c:v>
                </c:pt>
                <c:pt idx="165">
                  <c:v>8</c:v>
                </c:pt>
                <c:pt idx="166">
                  <c:v>4</c:v>
                </c:pt>
                <c:pt idx="167">
                  <c:v>7</c:v>
                </c:pt>
                <c:pt idx="168">
                  <c:v>1</c:v>
                </c:pt>
                <c:pt idx="169">
                  <c:v>2</c:v>
                </c:pt>
                <c:pt idx="170">
                  <c:v>3</c:v>
                </c:pt>
                <c:pt idx="171">
                  <c:v>1</c:v>
                </c:pt>
                <c:pt idx="172">
                  <c:v>1</c:v>
                </c:pt>
                <c:pt idx="173">
                  <c:v>1</c:v>
                </c:pt>
                <c:pt idx="174">
                  <c:v>3</c:v>
                </c:pt>
                <c:pt idx="175">
                  <c:v>2</c:v>
                </c:pt>
                <c:pt idx="176">
                  <c:v>2</c:v>
                </c:pt>
                <c:pt idx="177">
                  <c:v>2</c:v>
                </c:pt>
                <c:pt idx="178">
                  <c:v>1</c:v>
                </c:pt>
                <c:pt idx="179">
                  <c:v>1</c:v>
                </c:pt>
                <c:pt idx="180">
                  <c:v>3</c:v>
                </c:pt>
                <c:pt idx="181">
                  <c:v>1</c:v>
                </c:pt>
                <c:pt idx="182">
                  <c:v>2</c:v>
                </c:pt>
                <c:pt idx="183">
                  <c:v>1</c:v>
                </c:pt>
                <c:pt idx="184">
                  <c:v>1</c:v>
                </c:pt>
                <c:pt idx="185">
                  <c:v>1</c:v>
                </c:pt>
                <c:pt idx="186">
                  <c:v>1</c:v>
                </c:pt>
                <c:pt idx="187">
                  <c:v>1</c:v>
                </c:pt>
                <c:pt idx="188">
                  <c:v>1</c:v>
                </c:pt>
                <c:pt idx="189">
                  <c:v>1</c:v>
                </c:pt>
                <c:pt idx="190">
                  <c:v>1</c:v>
                </c:pt>
                <c:pt idx="191">
                  <c:v>1</c:v>
                </c:pt>
                <c:pt idx="192">
                  <c:v>1</c:v>
                </c:pt>
                <c:pt idx="193">
                  <c:v>1</c:v>
                </c:pt>
                <c:pt idx="194">
                  <c:v>1</c:v>
                </c:pt>
                <c:pt idx="195">
                  <c:v>1</c:v>
                </c:pt>
                <c:pt idx="196">
                  <c:v>1</c:v>
                </c:pt>
                <c:pt idx="197">
                  <c:v>1</c:v>
                </c:pt>
                <c:pt idx="198">
                  <c:v>1</c:v>
                </c:pt>
                <c:pt idx="199">
                  <c:v>1</c:v>
                </c:pt>
              </c:numCache>
            </c:numRef>
          </c:val>
          <c:extLst>
            <c:ext xmlns:c16="http://schemas.microsoft.com/office/drawing/2014/chart" uri="{C3380CC4-5D6E-409C-BE32-E72D297353CC}">
              <c16:uniqueId val="{00000000-18AD-4ADB-878B-99C41A4C55B4}"/>
            </c:ext>
          </c:extLst>
        </c:ser>
        <c:dLbls>
          <c:showLegendKey val="0"/>
          <c:showVal val="0"/>
          <c:showCatName val="0"/>
          <c:showSerName val="0"/>
          <c:showPercent val="0"/>
          <c:showBubbleSize val="0"/>
        </c:dLbls>
        <c:gapWidth val="100"/>
        <c:overlap val="-24"/>
        <c:axId val="1366681231"/>
        <c:axId val="1366679983"/>
      </c:barChart>
      <c:catAx>
        <c:axId val="1366681231"/>
        <c:scaling>
          <c:orientation val="minMax"/>
        </c:scaling>
        <c:delete val="0"/>
        <c:axPos val="b"/>
        <c:title>
          <c:tx>
            <c:rich>
              <a:bodyPr rot="0" spcFirstLastPara="1" vertOverflow="ellipsis" vert="horz" wrap="square" anchor="ctr" anchorCtr="1"/>
              <a:lstStyle/>
              <a:p>
                <a:pPr algn="ctr" rtl="0">
                  <a:defRPr lang="en-IN" sz="1600" b="1" i="0" u="none" strike="noStrike" kern="1200" baseline="0">
                    <a:solidFill>
                      <a:prstClr val="black">
                        <a:lumMod val="65000"/>
                        <a:lumOff val="35000"/>
                      </a:prstClr>
                    </a:solidFill>
                    <a:latin typeface="+mn-lt"/>
                    <a:ea typeface="+mn-ea"/>
                    <a:cs typeface="+mn-cs"/>
                  </a:defRPr>
                </a:pPr>
                <a:r>
                  <a:rPr lang="en-IN" sz="1600" b="1" i="0" u="none" strike="noStrike" kern="1200" baseline="0" dirty="0">
                    <a:solidFill>
                      <a:prstClr val="black">
                        <a:lumMod val="65000"/>
                        <a:lumOff val="35000"/>
                      </a:prstClr>
                    </a:solidFill>
                    <a:latin typeface="+mn-lt"/>
                    <a:ea typeface="+mn-ea"/>
                    <a:cs typeface="+mn-cs"/>
                  </a:rPr>
                  <a:t>Runtime in Minute</a:t>
                </a:r>
              </a:p>
            </c:rich>
          </c:tx>
          <c:overlay val="0"/>
          <c:spPr>
            <a:noFill/>
            <a:ln>
              <a:noFill/>
            </a:ln>
            <a:effectLst/>
          </c:spPr>
          <c:txPr>
            <a:bodyPr rot="0" spcFirstLastPara="1" vertOverflow="ellipsis" vert="horz" wrap="square" anchor="ctr" anchorCtr="1"/>
            <a:lstStyle/>
            <a:p>
              <a:pPr algn="ctr" rtl="0">
                <a:defRPr lang="en-IN" sz="1600" b="1" i="0" u="none" strike="noStrike" kern="1200" baseline="0">
                  <a:solidFill>
                    <a:prstClr val="black">
                      <a:lumMod val="65000"/>
                      <a:lumOff val="35000"/>
                    </a:prst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366679983"/>
        <c:crosses val="autoZero"/>
        <c:auto val="1"/>
        <c:lblAlgn val="ctr"/>
        <c:lblOffset val="100"/>
        <c:noMultiLvlLbl val="0"/>
      </c:catAx>
      <c:valAx>
        <c:axId val="136667998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IN" b="1"/>
                  <a:t>Count of Movies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36668123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sz="1200"/>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[4.2showruntime.xlsx]Sheet1!PivotTable1</c:name>
    <c:fmtId val="-1"/>
  </c:pivotSource>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dirty="0"/>
              <a:t>RUNTIME ANALYSIS OF SHOWS</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gradFill rotWithShape="1">
            <a:gsLst>
              <a:gs pos="0">
                <a:schemeClr val="accent1">
                  <a:shade val="85000"/>
                  <a:satMod val="130000"/>
                </a:schemeClr>
              </a:gs>
              <a:gs pos="34000">
                <a:schemeClr val="accent1">
                  <a:shade val="87000"/>
                  <a:satMod val="125000"/>
                </a:schemeClr>
              </a:gs>
              <a:gs pos="70000">
                <a:schemeClr val="accent1">
                  <a:tint val="100000"/>
                  <a:shade val="90000"/>
                  <a:satMod val="130000"/>
                </a:schemeClr>
              </a:gs>
              <a:gs pos="100000">
                <a:schemeClr val="accent1">
                  <a:tint val="100000"/>
                  <a:shade val="100000"/>
                  <a:satMod val="110000"/>
                </a:schemeClr>
              </a:gs>
            </a:gsLst>
            <a:path path="circle">
              <a:fillToRect l="100000" t="100000" r="100000" b="100000"/>
            </a:path>
          </a:gradFill>
          <a:ln>
            <a:noFill/>
          </a:ln>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hade val="85000"/>
                  <a:satMod val="130000"/>
                </a:schemeClr>
              </a:gs>
              <a:gs pos="34000">
                <a:schemeClr val="accent1">
                  <a:shade val="87000"/>
                  <a:satMod val="125000"/>
                </a:schemeClr>
              </a:gs>
              <a:gs pos="70000">
                <a:schemeClr val="accent1">
                  <a:tint val="100000"/>
                  <a:shade val="90000"/>
                  <a:satMod val="130000"/>
                </a:schemeClr>
              </a:gs>
              <a:gs pos="100000">
                <a:schemeClr val="accent1">
                  <a:tint val="100000"/>
                  <a:shade val="100000"/>
                  <a:satMod val="110000"/>
                </a:schemeClr>
              </a:gs>
            </a:gsLst>
            <a:path path="circle">
              <a:fillToRect l="100000" t="100000" r="100000" b="100000"/>
            </a:path>
          </a:gradFill>
          <a:ln>
            <a:noFill/>
          </a:ln>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hade val="85000"/>
                  <a:satMod val="130000"/>
                </a:schemeClr>
              </a:gs>
              <a:gs pos="34000">
                <a:schemeClr val="accent1">
                  <a:shade val="87000"/>
                  <a:satMod val="125000"/>
                </a:schemeClr>
              </a:gs>
              <a:gs pos="70000">
                <a:schemeClr val="accent1">
                  <a:tint val="100000"/>
                  <a:shade val="90000"/>
                  <a:satMod val="130000"/>
                </a:schemeClr>
              </a:gs>
              <a:gs pos="100000">
                <a:schemeClr val="accent1">
                  <a:tint val="100000"/>
                  <a:shade val="100000"/>
                  <a:satMod val="110000"/>
                </a:schemeClr>
              </a:gs>
            </a:gsLst>
            <a:path path="circle">
              <a:fillToRect l="100000" t="100000" r="100000" b="100000"/>
            </a:path>
          </a:gradFill>
          <a:ln>
            <a:noFill/>
          </a:ln>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c:f>
              <c:strCache>
                <c:ptCount val="1"/>
                <c:pt idx="0">
                  <c:v>Total</c:v>
                </c:pt>
              </c:strCache>
            </c:strRef>
          </c:tx>
          <c:spPr>
            <a:gradFill rotWithShape="1">
              <a:gsLst>
                <a:gs pos="0">
                  <a:schemeClr val="accent1">
                    <a:shade val="85000"/>
                    <a:satMod val="130000"/>
                  </a:schemeClr>
                </a:gs>
                <a:gs pos="34000">
                  <a:schemeClr val="accent1">
                    <a:shade val="87000"/>
                    <a:satMod val="125000"/>
                  </a:schemeClr>
                </a:gs>
                <a:gs pos="70000">
                  <a:schemeClr val="accent1">
                    <a:tint val="100000"/>
                    <a:shade val="90000"/>
                    <a:satMod val="130000"/>
                  </a:schemeClr>
                </a:gs>
                <a:gs pos="100000">
                  <a:schemeClr val="accent1">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invertIfNegative val="0"/>
          <c:cat>
            <c:strRef>
              <c:f>Sheet1!$A$4:$A$107</c:f>
              <c:strCache>
                <c:ptCount val="103"/>
                <c:pt idx="0">
                  <c:v>2</c:v>
                </c:pt>
                <c:pt idx="1">
                  <c:v>3</c:v>
                </c:pt>
                <c:pt idx="2">
                  <c:v>4</c:v>
                </c:pt>
                <c:pt idx="3">
                  <c:v>5</c:v>
                </c:pt>
                <c:pt idx="4">
                  <c:v>6</c:v>
                </c:pt>
                <c:pt idx="5">
                  <c:v>7</c:v>
                </c:pt>
                <c:pt idx="6">
                  <c:v>8</c:v>
                </c:pt>
                <c:pt idx="7">
                  <c:v>9</c:v>
                </c:pt>
                <c:pt idx="8">
                  <c:v>10</c:v>
                </c:pt>
                <c:pt idx="9">
                  <c:v>11</c:v>
                </c:pt>
                <c:pt idx="10">
                  <c:v>12</c:v>
                </c:pt>
                <c:pt idx="11">
                  <c:v>13</c:v>
                </c:pt>
                <c:pt idx="12">
                  <c:v>14</c:v>
                </c:pt>
                <c:pt idx="13">
                  <c:v>15</c:v>
                </c:pt>
                <c:pt idx="14">
                  <c:v>16</c:v>
                </c:pt>
                <c:pt idx="15">
                  <c:v>17</c:v>
                </c:pt>
                <c:pt idx="16">
                  <c:v>18</c:v>
                </c:pt>
                <c:pt idx="17">
                  <c:v>19</c:v>
                </c:pt>
                <c:pt idx="18">
                  <c:v>20</c:v>
                </c:pt>
                <c:pt idx="19">
                  <c:v>21</c:v>
                </c:pt>
                <c:pt idx="20">
                  <c:v>22</c:v>
                </c:pt>
                <c:pt idx="21">
                  <c:v>23</c:v>
                </c:pt>
                <c:pt idx="22">
                  <c:v>24</c:v>
                </c:pt>
                <c:pt idx="23">
                  <c:v>25</c:v>
                </c:pt>
                <c:pt idx="24">
                  <c:v>26</c:v>
                </c:pt>
                <c:pt idx="25">
                  <c:v>27</c:v>
                </c:pt>
                <c:pt idx="26">
                  <c:v>28</c:v>
                </c:pt>
                <c:pt idx="27">
                  <c:v>29</c:v>
                </c:pt>
                <c:pt idx="28">
                  <c:v>30</c:v>
                </c:pt>
                <c:pt idx="29">
                  <c:v>31</c:v>
                </c:pt>
                <c:pt idx="30">
                  <c:v>32</c:v>
                </c:pt>
                <c:pt idx="31">
                  <c:v>33</c:v>
                </c:pt>
                <c:pt idx="32">
                  <c:v>34</c:v>
                </c:pt>
                <c:pt idx="33">
                  <c:v>35</c:v>
                </c:pt>
                <c:pt idx="34">
                  <c:v>36</c:v>
                </c:pt>
                <c:pt idx="35">
                  <c:v>37</c:v>
                </c:pt>
                <c:pt idx="36">
                  <c:v>38</c:v>
                </c:pt>
                <c:pt idx="37">
                  <c:v>39</c:v>
                </c:pt>
                <c:pt idx="38">
                  <c:v>40</c:v>
                </c:pt>
                <c:pt idx="39">
                  <c:v>41</c:v>
                </c:pt>
                <c:pt idx="40">
                  <c:v>42</c:v>
                </c:pt>
                <c:pt idx="41">
                  <c:v>43</c:v>
                </c:pt>
                <c:pt idx="42">
                  <c:v>44</c:v>
                </c:pt>
                <c:pt idx="43">
                  <c:v>45</c:v>
                </c:pt>
                <c:pt idx="44">
                  <c:v>46</c:v>
                </c:pt>
                <c:pt idx="45">
                  <c:v>47</c:v>
                </c:pt>
                <c:pt idx="46">
                  <c:v>48</c:v>
                </c:pt>
                <c:pt idx="47">
                  <c:v>49</c:v>
                </c:pt>
                <c:pt idx="48">
                  <c:v>50</c:v>
                </c:pt>
                <c:pt idx="49">
                  <c:v>51</c:v>
                </c:pt>
                <c:pt idx="50">
                  <c:v>52</c:v>
                </c:pt>
                <c:pt idx="51">
                  <c:v>53</c:v>
                </c:pt>
                <c:pt idx="52">
                  <c:v>54</c:v>
                </c:pt>
                <c:pt idx="53">
                  <c:v>55</c:v>
                </c:pt>
                <c:pt idx="54">
                  <c:v>56</c:v>
                </c:pt>
                <c:pt idx="55">
                  <c:v>57</c:v>
                </c:pt>
                <c:pt idx="56">
                  <c:v>58</c:v>
                </c:pt>
                <c:pt idx="57">
                  <c:v>59</c:v>
                </c:pt>
                <c:pt idx="58">
                  <c:v>60</c:v>
                </c:pt>
                <c:pt idx="59">
                  <c:v>61</c:v>
                </c:pt>
                <c:pt idx="60">
                  <c:v>62</c:v>
                </c:pt>
                <c:pt idx="61">
                  <c:v>63</c:v>
                </c:pt>
                <c:pt idx="62">
                  <c:v>64</c:v>
                </c:pt>
                <c:pt idx="63">
                  <c:v>65</c:v>
                </c:pt>
                <c:pt idx="64">
                  <c:v>66</c:v>
                </c:pt>
                <c:pt idx="65">
                  <c:v>67</c:v>
                </c:pt>
                <c:pt idx="66">
                  <c:v>68</c:v>
                </c:pt>
                <c:pt idx="67">
                  <c:v>69</c:v>
                </c:pt>
                <c:pt idx="68">
                  <c:v>70</c:v>
                </c:pt>
                <c:pt idx="69">
                  <c:v>71</c:v>
                </c:pt>
                <c:pt idx="70">
                  <c:v>72</c:v>
                </c:pt>
                <c:pt idx="71">
                  <c:v>73</c:v>
                </c:pt>
                <c:pt idx="72">
                  <c:v>74</c:v>
                </c:pt>
                <c:pt idx="73">
                  <c:v>75</c:v>
                </c:pt>
                <c:pt idx="74">
                  <c:v>76</c:v>
                </c:pt>
                <c:pt idx="75">
                  <c:v>78</c:v>
                </c:pt>
                <c:pt idx="76">
                  <c:v>79</c:v>
                </c:pt>
                <c:pt idx="77">
                  <c:v>80</c:v>
                </c:pt>
                <c:pt idx="78">
                  <c:v>81</c:v>
                </c:pt>
                <c:pt idx="79">
                  <c:v>82</c:v>
                </c:pt>
                <c:pt idx="80">
                  <c:v>83</c:v>
                </c:pt>
                <c:pt idx="81">
                  <c:v>84</c:v>
                </c:pt>
                <c:pt idx="82">
                  <c:v>85</c:v>
                </c:pt>
                <c:pt idx="83">
                  <c:v>86</c:v>
                </c:pt>
                <c:pt idx="84">
                  <c:v>87</c:v>
                </c:pt>
                <c:pt idx="85">
                  <c:v>88</c:v>
                </c:pt>
                <c:pt idx="86">
                  <c:v>89</c:v>
                </c:pt>
                <c:pt idx="87">
                  <c:v>90</c:v>
                </c:pt>
                <c:pt idx="88">
                  <c:v>91</c:v>
                </c:pt>
                <c:pt idx="89">
                  <c:v>92</c:v>
                </c:pt>
                <c:pt idx="90">
                  <c:v>93</c:v>
                </c:pt>
                <c:pt idx="91">
                  <c:v>95</c:v>
                </c:pt>
                <c:pt idx="92">
                  <c:v>96</c:v>
                </c:pt>
                <c:pt idx="93">
                  <c:v>97</c:v>
                </c:pt>
                <c:pt idx="94">
                  <c:v>100</c:v>
                </c:pt>
                <c:pt idx="95">
                  <c:v>108</c:v>
                </c:pt>
                <c:pt idx="96">
                  <c:v>118</c:v>
                </c:pt>
                <c:pt idx="97">
                  <c:v>122</c:v>
                </c:pt>
                <c:pt idx="98">
                  <c:v>131</c:v>
                </c:pt>
                <c:pt idx="99">
                  <c:v>141</c:v>
                </c:pt>
                <c:pt idx="100">
                  <c:v>178</c:v>
                </c:pt>
                <c:pt idx="101">
                  <c:v>199</c:v>
                </c:pt>
                <c:pt idx="102">
                  <c:v>225</c:v>
                </c:pt>
              </c:strCache>
            </c:strRef>
          </c:cat>
          <c:val>
            <c:numRef>
              <c:f>Sheet1!$B$4:$B$107</c:f>
              <c:numCache>
                <c:formatCode>General</c:formatCode>
                <c:ptCount val="103"/>
                <c:pt idx="0">
                  <c:v>4</c:v>
                </c:pt>
                <c:pt idx="1">
                  <c:v>7</c:v>
                </c:pt>
                <c:pt idx="2">
                  <c:v>4</c:v>
                </c:pt>
                <c:pt idx="3">
                  <c:v>7</c:v>
                </c:pt>
                <c:pt idx="4">
                  <c:v>10</c:v>
                </c:pt>
                <c:pt idx="5">
                  <c:v>5</c:v>
                </c:pt>
                <c:pt idx="6">
                  <c:v>6</c:v>
                </c:pt>
                <c:pt idx="7">
                  <c:v>7</c:v>
                </c:pt>
                <c:pt idx="8">
                  <c:v>8</c:v>
                </c:pt>
                <c:pt idx="9">
                  <c:v>18</c:v>
                </c:pt>
                <c:pt idx="10">
                  <c:v>17</c:v>
                </c:pt>
                <c:pt idx="11">
                  <c:v>21</c:v>
                </c:pt>
                <c:pt idx="12">
                  <c:v>9</c:v>
                </c:pt>
                <c:pt idx="13">
                  <c:v>14</c:v>
                </c:pt>
                <c:pt idx="14">
                  <c:v>8</c:v>
                </c:pt>
                <c:pt idx="15">
                  <c:v>10</c:v>
                </c:pt>
                <c:pt idx="16">
                  <c:v>9</c:v>
                </c:pt>
                <c:pt idx="17">
                  <c:v>13</c:v>
                </c:pt>
                <c:pt idx="18">
                  <c:v>22</c:v>
                </c:pt>
                <c:pt idx="19">
                  <c:v>31</c:v>
                </c:pt>
                <c:pt idx="20">
                  <c:v>59</c:v>
                </c:pt>
                <c:pt idx="21">
                  <c:v>80</c:v>
                </c:pt>
                <c:pt idx="22">
                  <c:v>117</c:v>
                </c:pt>
                <c:pt idx="23">
                  <c:v>76</c:v>
                </c:pt>
                <c:pt idx="24">
                  <c:v>46</c:v>
                </c:pt>
                <c:pt idx="25">
                  <c:v>38</c:v>
                </c:pt>
                <c:pt idx="26">
                  <c:v>29</c:v>
                </c:pt>
                <c:pt idx="27">
                  <c:v>42</c:v>
                </c:pt>
                <c:pt idx="28">
                  <c:v>67</c:v>
                </c:pt>
                <c:pt idx="29">
                  <c:v>18</c:v>
                </c:pt>
                <c:pt idx="30">
                  <c:v>25</c:v>
                </c:pt>
                <c:pt idx="31">
                  <c:v>9</c:v>
                </c:pt>
                <c:pt idx="32">
                  <c:v>20</c:v>
                </c:pt>
                <c:pt idx="33">
                  <c:v>19</c:v>
                </c:pt>
                <c:pt idx="34">
                  <c:v>21</c:v>
                </c:pt>
                <c:pt idx="35">
                  <c:v>15</c:v>
                </c:pt>
                <c:pt idx="36">
                  <c:v>15</c:v>
                </c:pt>
                <c:pt idx="37">
                  <c:v>20</c:v>
                </c:pt>
                <c:pt idx="38">
                  <c:v>38</c:v>
                </c:pt>
                <c:pt idx="39">
                  <c:v>32</c:v>
                </c:pt>
                <c:pt idx="40">
                  <c:v>61</c:v>
                </c:pt>
                <c:pt idx="41">
                  <c:v>68</c:v>
                </c:pt>
                <c:pt idx="42">
                  <c:v>90</c:v>
                </c:pt>
                <c:pt idx="43">
                  <c:v>98</c:v>
                </c:pt>
                <c:pt idx="44">
                  <c:v>55</c:v>
                </c:pt>
                <c:pt idx="45">
                  <c:v>52</c:v>
                </c:pt>
                <c:pt idx="46">
                  <c:v>49</c:v>
                </c:pt>
                <c:pt idx="47">
                  <c:v>45</c:v>
                </c:pt>
                <c:pt idx="48">
                  <c:v>46</c:v>
                </c:pt>
                <c:pt idx="49">
                  <c:v>30</c:v>
                </c:pt>
                <c:pt idx="50">
                  <c:v>41</c:v>
                </c:pt>
                <c:pt idx="51">
                  <c:v>22</c:v>
                </c:pt>
                <c:pt idx="52">
                  <c:v>24</c:v>
                </c:pt>
                <c:pt idx="53">
                  <c:v>24</c:v>
                </c:pt>
                <c:pt idx="54">
                  <c:v>22</c:v>
                </c:pt>
                <c:pt idx="55">
                  <c:v>24</c:v>
                </c:pt>
                <c:pt idx="56">
                  <c:v>20</c:v>
                </c:pt>
                <c:pt idx="57">
                  <c:v>24</c:v>
                </c:pt>
                <c:pt idx="58">
                  <c:v>24</c:v>
                </c:pt>
                <c:pt idx="59">
                  <c:v>17</c:v>
                </c:pt>
                <c:pt idx="60">
                  <c:v>18</c:v>
                </c:pt>
                <c:pt idx="61">
                  <c:v>12</c:v>
                </c:pt>
                <c:pt idx="62">
                  <c:v>14</c:v>
                </c:pt>
                <c:pt idx="63">
                  <c:v>6</c:v>
                </c:pt>
                <c:pt idx="64">
                  <c:v>5</c:v>
                </c:pt>
                <c:pt idx="65">
                  <c:v>10</c:v>
                </c:pt>
                <c:pt idx="66">
                  <c:v>11</c:v>
                </c:pt>
                <c:pt idx="67">
                  <c:v>16</c:v>
                </c:pt>
                <c:pt idx="68">
                  <c:v>7</c:v>
                </c:pt>
                <c:pt idx="69">
                  <c:v>7</c:v>
                </c:pt>
                <c:pt idx="70">
                  <c:v>3</c:v>
                </c:pt>
                <c:pt idx="71">
                  <c:v>4</c:v>
                </c:pt>
                <c:pt idx="72">
                  <c:v>3</c:v>
                </c:pt>
                <c:pt idx="73">
                  <c:v>5</c:v>
                </c:pt>
                <c:pt idx="74">
                  <c:v>4</c:v>
                </c:pt>
                <c:pt idx="75">
                  <c:v>2</c:v>
                </c:pt>
                <c:pt idx="76">
                  <c:v>1</c:v>
                </c:pt>
                <c:pt idx="77">
                  <c:v>6</c:v>
                </c:pt>
                <c:pt idx="78">
                  <c:v>2</c:v>
                </c:pt>
                <c:pt idx="79">
                  <c:v>1</c:v>
                </c:pt>
                <c:pt idx="80">
                  <c:v>1</c:v>
                </c:pt>
                <c:pt idx="81">
                  <c:v>4</c:v>
                </c:pt>
                <c:pt idx="82">
                  <c:v>2</c:v>
                </c:pt>
                <c:pt idx="83">
                  <c:v>3</c:v>
                </c:pt>
                <c:pt idx="84">
                  <c:v>1</c:v>
                </c:pt>
                <c:pt idx="85">
                  <c:v>1</c:v>
                </c:pt>
                <c:pt idx="86">
                  <c:v>3</c:v>
                </c:pt>
                <c:pt idx="87">
                  <c:v>3</c:v>
                </c:pt>
                <c:pt idx="88">
                  <c:v>1</c:v>
                </c:pt>
                <c:pt idx="89">
                  <c:v>1</c:v>
                </c:pt>
                <c:pt idx="90">
                  <c:v>1</c:v>
                </c:pt>
                <c:pt idx="91">
                  <c:v>1</c:v>
                </c:pt>
                <c:pt idx="92">
                  <c:v>1</c:v>
                </c:pt>
                <c:pt idx="93">
                  <c:v>2</c:v>
                </c:pt>
                <c:pt idx="94">
                  <c:v>1</c:v>
                </c:pt>
                <c:pt idx="95">
                  <c:v>1</c:v>
                </c:pt>
                <c:pt idx="96">
                  <c:v>1</c:v>
                </c:pt>
                <c:pt idx="97">
                  <c:v>1</c:v>
                </c:pt>
                <c:pt idx="98">
                  <c:v>1</c:v>
                </c:pt>
                <c:pt idx="99">
                  <c:v>1</c:v>
                </c:pt>
                <c:pt idx="100">
                  <c:v>1</c:v>
                </c:pt>
                <c:pt idx="101">
                  <c:v>1</c:v>
                </c:pt>
                <c:pt idx="102">
                  <c:v>1</c:v>
                </c:pt>
              </c:numCache>
            </c:numRef>
          </c:val>
          <c:extLst>
            <c:ext xmlns:c16="http://schemas.microsoft.com/office/drawing/2014/chart" uri="{C3380CC4-5D6E-409C-BE32-E72D297353CC}">
              <c16:uniqueId val="{00000000-570B-41FE-BFDC-0F7767CEEDB7}"/>
            </c:ext>
          </c:extLst>
        </c:ser>
        <c:dLbls>
          <c:showLegendKey val="0"/>
          <c:showVal val="0"/>
          <c:showCatName val="0"/>
          <c:showSerName val="0"/>
          <c:showPercent val="0"/>
          <c:showBubbleSize val="0"/>
        </c:dLbls>
        <c:gapWidth val="100"/>
        <c:overlap val="-24"/>
        <c:axId val="874698496"/>
        <c:axId val="874695168"/>
      </c:barChart>
      <c:catAx>
        <c:axId val="874698496"/>
        <c:scaling>
          <c:orientation val="minMax"/>
        </c:scaling>
        <c:delete val="0"/>
        <c:axPos val="b"/>
        <c:title>
          <c:tx>
            <c:rich>
              <a:bodyPr rot="0" spcFirstLastPara="1" vertOverflow="ellipsis" vert="horz" wrap="square" anchor="ctr" anchorCtr="1"/>
              <a:lstStyle/>
              <a:p>
                <a:pPr algn="ctr" rtl="0">
                  <a:defRPr lang="en-IN" sz="1600" b="1" i="0" u="none" strike="noStrike" kern="1200" baseline="0">
                    <a:solidFill>
                      <a:prstClr val="black">
                        <a:lumMod val="65000"/>
                        <a:lumOff val="35000"/>
                      </a:prstClr>
                    </a:solidFill>
                    <a:latin typeface="+mn-lt"/>
                    <a:ea typeface="+mn-ea"/>
                    <a:cs typeface="+mn-cs"/>
                  </a:defRPr>
                </a:pPr>
                <a:r>
                  <a:rPr lang="en-IN" sz="1600" b="1" i="0" u="none" strike="noStrike" kern="1200" baseline="0">
                    <a:solidFill>
                      <a:prstClr val="black">
                        <a:lumMod val="65000"/>
                        <a:lumOff val="35000"/>
                      </a:prstClr>
                    </a:solidFill>
                    <a:latin typeface="+mn-lt"/>
                    <a:ea typeface="+mn-ea"/>
                    <a:cs typeface="+mn-cs"/>
                  </a:rPr>
                  <a:t>Runtime in Minute</a:t>
                </a:r>
              </a:p>
            </c:rich>
          </c:tx>
          <c:overlay val="0"/>
          <c:spPr>
            <a:noFill/>
            <a:ln>
              <a:noFill/>
            </a:ln>
            <a:effectLst/>
          </c:spPr>
          <c:txPr>
            <a:bodyPr rot="0" spcFirstLastPara="1" vertOverflow="ellipsis" vert="horz" wrap="square" anchor="ctr" anchorCtr="1"/>
            <a:lstStyle/>
            <a:p>
              <a:pPr algn="ctr" rtl="0">
                <a:defRPr lang="en-IN" sz="1600" b="1" i="0" u="none" strike="noStrike" kern="1200" baseline="0">
                  <a:solidFill>
                    <a:prstClr val="black">
                      <a:lumMod val="65000"/>
                      <a:lumOff val="35000"/>
                    </a:prst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74695168"/>
        <c:crosses val="autoZero"/>
        <c:auto val="1"/>
        <c:lblAlgn val="ctr"/>
        <c:lblOffset val="100"/>
        <c:noMultiLvlLbl val="0"/>
      </c:catAx>
      <c:valAx>
        <c:axId val="8746951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lgn="ctr" rtl="0">
                  <a:defRPr lang="en-IN" sz="1200" b="1" i="0" u="none" strike="noStrike" kern="1200" baseline="0">
                    <a:solidFill>
                      <a:prstClr val="black">
                        <a:lumMod val="65000"/>
                        <a:lumOff val="35000"/>
                      </a:prstClr>
                    </a:solidFill>
                    <a:latin typeface="+mn-lt"/>
                    <a:ea typeface="+mn-ea"/>
                    <a:cs typeface="+mn-cs"/>
                  </a:defRPr>
                </a:pPr>
                <a:r>
                  <a:rPr lang="en-IN" sz="1200" b="1" i="0" u="none" strike="noStrike" kern="1200" baseline="0">
                    <a:solidFill>
                      <a:prstClr val="black">
                        <a:lumMod val="65000"/>
                        <a:lumOff val="35000"/>
                      </a:prstClr>
                    </a:solidFill>
                    <a:latin typeface="+mn-lt"/>
                    <a:ea typeface="+mn-ea"/>
                    <a:cs typeface="+mn-cs"/>
                  </a:rPr>
                  <a:t>Count of Shows</a:t>
                </a:r>
              </a:p>
            </c:rich>
          </c:tx>
          <c:overlay val="0"/>
          <c:spPr>
            <a:noFill/>
            <a:ln>
              <a:noFill/>
            </a:ln>
            <a:effectLst/>
          </c:spPr>
          <c:txPr>
            <a:bodyPr rot="-5400000" spcFirstLastPara="1" vertOverflow="ellipsis" vert="horz" wrap="square" anchor="ctr" anchorCtr="1"/>
            <a:lstStyle/>
            <a:p>
              <a:pPr algn="ctr" rtl="0">
                <a:defRPr lang="en-IN" sz="1200" b="1" i="0" u="none" strike="noStrike" kern="1200" baseline="0">
                  <a:solidFill>
                    <a:prstClr val="black">
                      <a:lumMod val="65000"/>
                      <a:lumOff val="35000"/>
                    </a:prst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746984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pivotSource>
    <c:name>[5.1seasonshow.xlsx]5.1seasonshow!PivotTable1</c:name>
    <c:fmtId val="-1"/>
  </c:pivotSource>
  <c:chart>
    <c:title>
      <c:tx>
        <c:rich>
          <a:bodyPr rot="0" spcFirstLastPara="1" vertOverflow="ellipsis" vert="horz" wrap="square" anchor="ctr" anchorCtr="1"/>
          <a:lstStyle/>
          <a:p>
            <a:pPr algn="ctr" rtl="0">
              <a:defRPr lang="en-US" sz="1862" b="1" i="0" u="none" strike="noStrike" kern="1200" cap="none" spc="100" baseline="0">
                <a:solidFill>
                  <a:prstClr val="white">
                    <a:lumMod val="85000"/>
                  </a:prstClr>
                </a:solidFill>
                <a:effectLst>
                  <a:outerShdw blurRad="50800" dist="38100" dir="5400000" algn="t" rotWithShape="0">
                    <a:prstClr val="black">
                      <a:alpha val="40000"/>
                    </a:prstClr>
                  </a:outerShdw>
                </a:effectLst>
                <a:latin typeface="+mn-lt"/>
                <a:ea typeface="+mn-ea"/>
                <a:cs typeface="+mn-cs"/>
              </a:defRPr>
            </a:pPr>
            <a:r>
              <a:rPr lang="en-US" sz="1862" b="1" i="0" u="none" strike="noStrike" kern="1200" cap="none" baseline="0">
                <a:solidFill>
                  <a:prstClr val="white">
                    <a:lumMod val="85000"/>
                  </a:prstClr>
                </a:solidFill>
                <a:latin typeface="+mn-lt"/>
                <a:ea typeface="+mn-ea"/>
                <a:cs typeface="+mn-cs"/>
              </a:rPr>
              <a:t>Number of Seasons and their count</a:t>
            </a:r>
          </a:p>
        </c:rich>
      </c:tx>
      <c:overlay val="0"/>
      <c:spPr>
        <a:noFill/>
        <a:ln>
          <a:noFill/>
        </a:ln>
        <a:effectLst/>
      </c:spPr>
      <c:txPr>
        <a:bodyPr rot="0" spcFirstLastPara="1" vertOverflow="ellipsis" vert="horz" wrap="square" anchor="ctr" anchorCtr="1"/>
        <a:lstStyle/>
        <a:p>
          <a:pPr algn="ctr" rtl="0">
            <a:defRPr lang="en-US" sz="1862" b="1" i="0" u="none" strike="noStrike" kern="1200" cap="none" spc="100" baseline="0">
              <a:solidFill>
                <a:prstClr val="white">
                  <a:lumMod val="85000"/>
                </a:prst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circle"/>
          <c:size val="6"/>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'5.1seasonshow'!$B$27</c:f>
              <c:strCache>
                <c:ptCount val="1"/>
                <c:pt idx="0">
                  <c:v>Total</c:v>
                </c:pt>
              </c:strCache>
            </c:strRef>
          </c:tx>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invertIfNegative val="0"/>
          <c:cat>
            <c:strRef>
              <c:f>'5.1seasonshow'!$A$28:$A$51</c:f>
              <c:strCache>
                <c:ptCount val="23"/>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18</c:v>
                </c:pt>
                <c:pt idx="16">
                  <c:v>19</c:v>
                </c:pt>
                <c:pt idx="17">
                  <c:v>21</c:v>
                </c:pt>
                <c:pt idx="18">
                  <c:v>24</c:v>
                </c:pt>
                <c:pt idx="19">
                  <c:v>29</c:v>
                </c:pt>
                <c:pt idx="20">
                  <c:v>37</c:v>
                </c:pt>
                <c:pt idx="21">
                  <c:v>39</c:v>
                </c:pt>
                <c:pt idx="22">
                  <c:v>42</c:v>
                </c:pt>
              </c:strCache>
            </c:strRef>
          </c:cat>
          <c:val>
            <c:numRef>
              <c:f>'5.1seasonshow'!$B$28:$B$51</c:f>
              <c:numCache>
                <c:formatCode>General</c:formatCode>
                <c:ptCount val="23"/>
                <c:pt idx="0">
                  <c:v>1187</c:v>
                </c:pt>
                <c:pt idx="1">
                  <c:v>374</c:v>
                </c:pt>
                <c:pt idx="2">
                  <c:v>181</c:v>
                </c:pt>
                <c:pt idx="3">
                  <c:v>116</c:v>
                </c:pt>
                <c:pt idx="4">
                  <c:v>76</c:v>
                </c:pt>
                <c:pt idx="5">
                  <c:v>40</c:v>
                </c:pt>
                <c:pt idx="6">
                  <c:v>16</c:v>
                </c:pt>
                <c:pt idx="7">
                  <c:v>14</c:v>
                </c:pt>
                <c:pt idx="8">
                  <c:v>9</c:v>
                </c:pt>
                <c:pt idx="9">
                  <c:v>5</c:v>
                </c:pt>
                <c:pt idx="10">
                  <c:v>7</c:v>
                </c:pt>
                <c:pt idx="11">
                  <c:v>4</c:v>
                </c:pt>
                <c:pt idx="12">
                  <c:v>2</c:v>
                </c:pt>
                <c:pt idx="13">
                  <c:v>2</c:v>
                </c:pt>
                <c:pt idx="14">
                  <c:v>4</c:v>
                </c:pt>
                <c:pt idx="15">
                  <c:v>1</c:v>
                </c:pt>
                <c:pt idx="16">
                  <c:v>1</c:v>
                </c:pt>
                <c:pt idx="17">
                  <c:v>1</c:v>
                </c:pt>
                <c:pt idx="18">
                  <c:v>3</c:v>
                </c:pt>
                <c:pt idx="19">
                  <c:v>1</c:v>
                </c:pt>
                <c:pt idx="20">
                  <c:v>1</c:v>
                </c:pt>
                <c:pt idx="21">
                  <c:v>1</c:v>
                </c:pt>
                <c:pt idx="22">
                  <c:v>1</c:v>
                </c:pt>
              </c:numCache>
            </c:numRef>
          </c:val>
          <c:extLst>
            <c:ext xmlns:c16="http://schemas.microsoft.com/office/drawing/2014/chart" uri="{C3380CC4-5D6E-409C-BE32-E72D297353CC}">
              <c16:uniqueId val="{00000000-A38B-403B-AC13-AE72B3A2256A}"/>
            </c:ext>
          </c:extLst>
        </c:ser>
        <c:dLbls>
          <c:showLegendKey val="0"/>
          <c:showVal val="0"/>
          <c:showCatName val="0"/>
          <c:showSerName val="0"/>
          <c:showPercent val="0"/>
          <c:showBubbleSize val="0"/>
        </c:dLbls>
        <c:gapWidth val="100"/>
        <c:overlap val="-24"/>
        <c:axId val="993147935"/>
        <c:axId val="993148351"/>
      </c:barChart>
      <c:catAx>
        <c:axId val="993147935"/>
        <c:scaling>
          <c:orientation val="minMax"/>
        </c:scaling>
        <c:delete val="0"/>
        <c:axPos val="b"/>
        <c:title>
          <c:tx>
            <c:rich>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IN"/>
                  <a:t>Number of Seasons</a:t>
                </a:r>
              </a:p>
            </c:rich>
          </c:tx>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993148351"/>
        <c:crosses val="autoZero"/>
        <c:auto val="1"/>
        <c:lblAlgn val="ctr"/>
        <c:lblOffset val="100"/>
        <c:noMultiLvlLbl val="0"/>
      </c:catAx>
      <c:valAx>
        <c:axId val="993148351"/>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IN"/>
                  <a:t>Count of Shows</a:t>
                </a:r>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99314793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[5.2top10show.xlsx]5.2top10show!PivotTable1</c:name>
    <c:fmtId val="-1"/>
  </c:pivotSource>
  <c:chart>
    <c:title>
      <c:tx>
        <c:rich>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r>
              <a:rPr lang="en-US"/>
              <a:t>Top 10 Shows with maximum no. of Seasons</a:t>
            </a:r>
          </a:p>
        </c:rich>
      </c:tx>
      <c:overlay val="0"/>
      <c:spPr>
        <a:noFill/>
        <a:ln>
          <a:noFill/>
        </a:ln>
        <a:effectLst/>
      </c:spPr>
      <c:txPr>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endParaRPr lang="en-US"/>
        </a:p>
      </c:txPr>
    </c:title>
    <c:autoTitleDeleted val="0"/>
    <c:pivotFmts>
      <c:pivotFmt>
        <c:idx val="0"/>
        <c:spPr>
          <a:solidFill>
            <a:schemeClr val="accent1"/>
          </a:solidFill>
          <a:ln w="9525" cap="flat" cmpd="sng" algn="ctr">
            <a:no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9525" cap="flat" cmpd="sng" algn="ctr">
            <a:no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9525" cap="flat" cmpd="sng" algn="ctr">
            <a:no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'5.2top10show'!$F$1</c:f>
              <c:strCache>
                <c:ptCount val="1"/>
                <c:pt idx="0">
                  <c:v>Total</c:v>
                </c:pt>
              </c:strCache>
            </c:strRef>
          </c:tx>
          <c:spPr>
            <a:noFill/>
            <a:ln w="9525" cap="flat" cmpd="sng" algn="ctr">
              <a:solidFill>
                <a:schemeClr val="accent1"/>
              </a:solidFill>
              <a:miter lim="800000"/>
            </a:ln>
            <a:effectLst>
              <a:glow rad="63500">
                <a:schemeClr val="accent1">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'5.2top10show'!$E$2:$E$11</c:f>
              <c:strCache>
                <c:ptCount val="10"/>
                <c:pt idx="0">
                  <c:v>Grey's Anatomy</c:v>
                </c:pt>
                <c:pt idx="1">
                  <c:v>NCIS</c:v>
                </c:pt>
                <c:pt idx="2">
                  <c:v>One Piece</c:v>
                </c:pt>
                <c:pt idx="3">
                  <c:v>PokÃƒÂ©mon</c:v>
                </c:pt>
                <c:pt idx="4">
                  <c:v>America's Next Top Model</c:v>
                </c:pt>
                <c:pt idx="5">
                  <c:v>Thomas &amp; Friends</c:v>
                </c:pt>
                <c:pt idx="6">
                  <c:v>Power Rangers</c:v>
                </c:pt>
                <c:pt idx="7">
                  <c:v>The Challenge</c:v>
                </c:pt>
                <c:pt idx="8">
                  <c:v>Wheel of Fortune</c:v>
                </c:pt>
                <c:pt idx="9">
                  <c:v>Survivor</c:v>
                </c:pt>
              </c:strCache>
            </c:strRef>
          </c:cat>
          <c:val>
            <c:numRef>
              <c:f>'5.2top10show'!$F$2:$F$11</c:f>
              <c:numCache>
                <c:formatCode>General</c:formatCode>
                <c:ptCount val="10"/>
                <c:pt idx="0">
                  <c:v>18</c:v>
                </c:pt>
                <c:pt idx="1">
                  <c:v>19</c:v>
                </c:pt>
                <c:pt idx="2">
                  <c:v>21</c:v>
                </c:pt>
                <c:pt idx="3">
                  <c:v>24</c:v>
                </c:pt>
                <c:pt idx="4">
                  <c:v>24</c:v>
                </c:pt>
                <c:pt idx="5">
                  <c:v>24</c:v>
                </c:pt>
                <c:pt idx="6">
                  <c:v>29</c:v>
                </c:pt>
                <c:pt idx="7">
                  <c:v>37</c:v>
                </c:pt>
                <c:pt idx="8">
                  <c:v>39</c:v>
                </c:pt>
                <c:pt idx="9">
                  <c:v>42</c:v>
                </c:pt>
              </c:numCache>
            </c:numRef>
          </c:val>
          <c:extLst>
            <c:ext xmlns:c16="http://schemas.microsoft.com/office/drawing/2014/chart" uri="{C3380CC4-5D6E-409C-BE32-E72D297353CC}">
              <c16:uniqueId val="{00000000-CB1A-4F1D-9BEC-681EA60EFD7D}"/>
            </c:ext>
          </c:extLst>
        </c:ser>
        <c:dLbls>
          <c:dLblPos val="inEnd"/>
          <c:showLegendKey val="0"/>
          <c:showVal val="1"/>
          <c:showCatName val="0"/>
          <c:showSerName val="0"/>
          <c:showPercent val="0"/>
          <c:showBubbleSize val="0"/>
        </c:dLbls>
        <c:gapWidth val="182"/>
        <c:overlap val="-50"/>
        <c:axId val="1306108176"/>
        <c:axId val="1306105264"/>
      </c:barChart>
      <c:catAx>
        <c:axId val="1306108176"/>
        <c:scaling>
          <c:orientation val="minMax"/>
        </c:scaling>
        <c:delete val="0"/>
        <c:axPos val="l"/>
        <c:majorGridlines>
          <c:spPr>
            <a:ln w="9525" cap="flat" cmpd="sng" algn="ctr">
              <a:gradFill>
                <a:gsLst>
                  <a:gs pos="0">
                    <a:schemeClr val="dk1">
                      <a:lumMod val="65000"/>
                      <a:lumOff val="35000"/>
                    </a:schemeClr>
                  </a:gs>
                  <a:gs pos="100000">
                    <a:schemeClr val="dk1">
                      <a:lumMod val="75000"/>
                      <a:lumOff val="25000"/>
                    </a:schemeClr>
                  </a:gs>
                </a:gsLst>
                <a:lin ang="10800000" scaled="0"/>
              </a:gradFill>
              <a:round/>
            </a:ln>
            <a:effectLst/>
          </c:spPr>
        </c:majorGridlines>
        <c:title>
          <c:tx>
            <c:rich>
              <a:bodyPr rot="-540000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r>
                  <a:rPr lang="en-IN"/>
                  <a:t>Shows</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endParaRPr lang="en-US"/>
          </a:p>
        </c:txPr>
        <c:crossAx val="1306105264"/>
        <c:crosses val="autoZero"/>
        <c:auto val="1"/>
        <c:lblAlgn val="ctr"/>
        <c:lblOffset val="100"/>
        <c:noMultiLvlLbl val="0"/>
      </c:catAx>
      <c:valAx>
        <c:axId val="1306105264"/>
        <c:scaling>
          <c:orientation val="minMax"/>
        </c:scaling>
        <c:delete val="0"/>
        <c:axPos val="b"/>
        <c:majorGridlines>
          <c:spPr>
            <a:ln w="9525" cap="flat" cmpd="sng" algn="ctr">
              <a:gradFill>
                <a:gsLst>
                  <a:gs pos="0">
                    <a:schemeClr val="dk1">
                      <a:lumMod val="65000"/>
                      <a:lumOff val="35000"/>
                    </a:schemeClr>
                  </a:gs>
                  <a:gs pos="100000">
                    <a:schemeClr val="dk1">
                      <a:lumMod val="75000"/>
                      <a:lumOff val="25000"/>
                    </a:schemeClr>
                  </a:gs>
                </a:gsLst>
                <a:lin ang="10800000" scaled="0"/>
              </a:gradFill>
              <a:round/>
            </a:ln>
            <a:effectLst/>
          </c:spPr>
        </c:majorGridlines>
        <c:title>
          <c:tx>
            <c:rich>
              <a:bodyPr rot="0" spcFirstLastPara="1" vertOverflow="ellipsis" vert="horz" wrap="square" anchor="ctr" anchorCtr="1"/>
              <a:lstStyle/>
              <a:p>
                <a:pPr algn="ctr" rtl="0">
                  <a:defRPr lang="en-IN" sz="1197" b="1" i="0" u="none" strike="noStrike" kern="1200" cap="all" baseline="0">
                    <a:solidFill>
                      <a:prstClr val="white">
                        <a:lumMod val="85000"/>
                      </a:prstClr>
                    </a:solidFill>
                    <a:latin typeface="+mn-lt"/>
                    <a:ea typeface="+mn-ea"/>
                    <a:cs typeface="+mn-cs"/>
                  </a:defRPr>
                </a:pPr>
                <a:r>
                  <a:rPr lang="en-IN" sz="1197" b="1" i="0" u="none" strike="noStrike" kern="1200" cap="all" baseline="0">
                    <a:solidFill>
                      <a:prstClr val="white">
                        <a:lumMod val="85000"/>
                      </a:prstClr>
                    </a:solidFill>
                    <a:latin typeface="+mn-lt"/>
                    <a:ea typeface="+mn-ea"/>
                    <a:cs typeface="+mn-cs"/>
                  </a:rPr>
                  <a:t>Number of seasons</a:t>
                </a:r>
              </a:p>
            </c:rich>
          </c:tx>
          <c:layout>
            <c:manualLayout>
              <c:xMode val="edge"/>
              <c:yMode val="edge"/>
              <c:x val="0.38088387574504629"/>
              <c:y val="0.88557254062497337"/>
            </c:manualLayout>
          </c:layout>
          <c:overlay val="0"/>
          <c:spPr>
            <a:noFill/>
            <a:ln>
              <a:noFill/>
            </a:ln>
            <a:effectLst/>
          </c:spPr>
          <c:txPr>
            <a:bodyPr rot="0" spcFirstLastPara="1" vertOverflow="ellipsis" vert="horz" wrap="square" anchor="ctr" anchorCtr="1"/>
            <a:lstStyle/>
            <a:p>
              <a:pPr algn="ctr" rtl="0">
                <a:defRPr lang="en-IN" sz="1197" b="1" i="0" u="none" strike="noStrike" kern="1200" cap="all" baseline="0">
                  <a:solidFill>
                    <a:prstClr val="white">
                      <a:lumMod val="85000"/>
                    </a:prst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3061081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[6genre.xlsx]Sheet1!PivotTable1</c:name>
    <c:fmtId val="-1"/>
  </c:pivotSource>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IN"/>
              <a:t>Analysis Based on Genre</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2"/>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2"/>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3.9255050505050508E-2"/>
          <c:y val="0.19037288591076396"/>
          <c:w val="0.86109092897478723"/>
          <c:h val="0.39586275955729094"/>
        </c:manualLayout>
      </c:layout>
      <c:barChart>
        <c:barDir val="col"/>
        <c:grouping val="clustered"/>
        <c:varyColors val="0"/>
        <c:ser>
          <c:idx val="0"/>
          <c:order val="0"/>
          <c:tx>
            <c:strRef>
              <c:f>Sheet1!$B$3:$B$4</c:f>
              <c:strCache>
                <c:ptCount val="1"/>
                <c:pt idx="0">
                  <c:v>MOVIE</c:v>
                </c:pt>
              </c:strCache>
            </c:strRef>
          </c:tx>
          <c:spPr>
            <a:solidFill>
              <a:schemeClr val="accent2">
                <a:alpha val="85000"/>
              </a:schemeClr>
            </a:solidFill>
            <a:ln w="9525" cap="flat" cmpd="sng" algn="ctr">
              <a:solidFill>
                <a:schemeClr val="lt1">
                  <a:alpha val="50000"/>
                </a:schemeClr>
              </a:solidFill>
              <a:round/>
            </a:ln>
            <a:effectLst/>
          </c:spPr>
          <c:invertIfNegative val="0"/>
          <c:cat>
            <c:strRef>
              <c:f>Sheet1!$A$5:$A$24</c:f>
              <c:strCache>
                <c:ptCount val="19"/>
                <c:pt idx="0">
                  <c:v>'drama'</c:v>
                </c:pt>
                <c:pt idx="1">
                  <c:v>'comedy'</c:v>
                </c:pt>
                <c:pt idx="2">
                  <c:v>'thriller'</c:v>
                </c:pt>
                <c:pt idx="3">
                  <c:v>'romance'</c:v>
                </c:pt>
                <c:pt idx="4">
                  <c:v>'action'</c:v>
                </c:pt>
                <c:pt idx="5">
                  <c:v>'documentation'</c:v>
                </c:pt>
                <c:pt idx="6">
                  <c:v>'crime'</c:v>
                </c:pt>
                <c:pt idx="7">
                  <c:v>'european'</c:v>
                </c:pt>
                <c:pt idx="8">
                  <c:v>'family'</c:v>
                </c:pt>
                <c:pt idx="9">
                  <c:v>'fantasy'</c:v>
                </c:pt>
                <c:pt idx="10">
                  <c:v>'animation'</c:v>
                </c:pt>
                <c:pt idx="11">
                  <c:v>'horror'</c:v>
                </c:pt>
                <c:pt idx="12">
                  <c:v>'scifi'</c:v>
                </c:pt>
                <c:pt idx="13">
                  <c:v>'music'</c:v>
                </c:pt>
                <c:pt idx="14">
                  <c:v>'history'</c:v>
                </c:pt>
                <c:pt idx="15">
                  <c:v>'sport'</c:v>
                </c:pt>
                <c:pt idx="16">
                  <c:v>'war'</c:v>
                </c:pt>
                <c:pt idx="17">
                  <c:v>'western'</c:v>
                </c:pt>
                <c:pt idx="18">
                  <c:v>'reality'</c:v>
                </c:pt>
              </c:strCache>
            </c:strRef>
          </c:cat>
          <c:val>
            <c:numRef>
              <c:f>Sheet1!$B$5:$B$24</c:f>
              <c:numCache>
                <c:formatCode>General</c:formatCode>
                <c:ptCount val="19"/>
                <c:pt idx="0">
                  <c:v>1864</c:v>
                </c:pt>
                <c:pt idx="1">
                  <c:v>1543</c:v>
                </c:pt>
                <c:pt idx="2">
                  <c:v>830</c:v>
                </c:pt>
                <c:pt idx="3">
                  <c:v>694</c:v>
                </c:pt>
                <c:pt idx="4">
                  <c:v>641</c:v>
                </c:pt>
                <c:pt idx="5">
                  <c:v>590</c:v>
                </c:pt>
                <c:pt idx="6">
                  <c:v>524</c:v>
                </c:pt>
                <c:pt idx="7">
                  <c:v>357</c:v>
                </c:pt>
                <c:pt idx="8">
                  <c:v>329</c:v>
                </c:pt>
                <c:pt idx="9">
                  <c:v>321</c:v>
                </c:pt>
                <c:pt idx="10">
                  <c:v>271</c:v>
                </c:pt>
                <c:pt idx="11">
                  <c:v>267</c:v>
                </c:pt>
                <c:pt idx="12">
                  <c:v>210</c:v>
                </c:pt>
                <c:pt idx="13">
                  <c:v>172</c:v>
                </c:pt>
                <c:pt idx="14">
                  <c:v>137</c:v>
                </c:pt>
                <c:pt idx="15">
                  <c:v>111</c:v>
                </c:pt>
                <c:pt idx="16">
                  <c:v>94</c:v>
                </c:pt>
                <c:pt idx="17">
                  <c:v>31</c:v>
                </c:pt>
                <c:pt idx="18">
                  <c:v>9</c:v>
                </c:pt>
              </c:numCache>
            </c:numRef>
          </c:val>
          <c:extLst>
            <c:ext xmlns:c16="http://schemas.microsoft.com/office/drawing/2014/chart" uri="{C3380CC4-5D6E-409C-BE32-E72D297353CC}">
              <c16:uniqueId val="{00000000-4F7E-41BE-A5C4-F0A750392B02}"/>
            </c:ext>
          </c:extLst>
        </c:ser>
        <c:ser>
          <c:idx val="1"/>
          <c:order val="1"/>
          <c:tx>
            <c:strRef>
              <c:f>Sheet1!$C$3:$C$4</c:f>
              <c:strCache>
                <c:ptCount val="1"/>
                <c:pt idx="0">
                  <c:v>SHOW</c:v>
                </c:pt>
              </c:strCache>
            </c:strRef>
          </c:tx>
          <c:spPr>
            <a:solidFill>
              <a:srgbClr val="00B0F0"/>
            </a:solidFill>
            <a:ln w="9525" cap="flat" cmpd="sng" algn="ctr">
              <a:solidFill>
                <a:schemeClr val="lt1">
                  <a:alpha val="50000"/>
                </a:schemeClr>
              </a:solidFill>
              <a:round/>
            </a:ln>
            <a:effectLst/>
          </c:spPr>
          <c:invertIfNegative val="0"/>
          <c:cat>
            <c:strRef>
              <c:f>Sheet1!$A$5:$A$24</c:f>
              <c:strCache>
                <c:ptCount val="19"/>
                <c:pt idx="0">
                  <c:v>'drama'</c:v>
                </c:pt>
                <c:pt idx="1">
                  <c:v>'comedy'</c:v>
                </c:pt>
                <c:pt idx="2">
                  <c:v>'thriller'</c:v>
                </c:pt>
                <c:pt idx="3">
                  <c:v>'romance'</c:v>
                </c:pt>
                <c:pt idx="4">
                  <c:v>'action'</c:v>
                </c:pt>
                <c:pt idx="5">
                  <c:v>'documentation'</c:v>
                </c:pt>
                <c:pt idx="6">
                  <c:v>'crime'</c:v>
                </c:pt>
                <c:pt idx="7">
                  <c:v>'european'</c:v>
                </c:pt>
                <c:pt idx="8">
                  <c:v>'family'</c:v>
                </c:pt>
                <c:pt idx="9">
                  <c:v>'fantasy'</c:v>
                </c:pt>
                <c:pt idx="10">
                  <c:v>'animation'</c:v>
                </c:pt>
                <c:pt idx="11">
                  <c:v>'horror'</c:v>
                </c:pt>
                <c:pt idx="12">
                  <c:v>'scifi'</c:v>
                </c:pt>
                <c:pt idx="13">
                  <c:v>'music'</c:v>
                </c:pt>
                <c:pt idx="14">
                  <c:v>'history'</c:v>
                </c:pt>
                <c:pt idx="15">
                  <c:v>'sport'</c:v>
                </c:pt>
                <c:pt idx="16">
                  <c:v>'war'</c:v>
                </c:pt>
                <c:pt idx="17">
                  <c:v>'western'</c:v>
                </c:pt>
                <c:pt idx="18">
                  <c:v>'reality'</c:v>
                </c:pt>
              </c:strCache>
            </c:strRef>
          </c:cat>
          <c:val>
            <c:numRef>
              <c:f>Sheet1!$C$5:$C$24</c:f>
              <c:numCache>
                <c:formatCode>General</c:formatCode>
                <c:ptCount val="19"/>
                <c:pt idx="0">
                  <c:v>1037</c:v>
                </c:pt>
                <c:pt idx="1">
                  <c:v>726</c:v>
                </c:pt>
                <c:pt idx="2">
                  <c:v>348</c:v>
                </c:pt>
                <c:pt idx="3">
                  <c:v>264</c:v>
                </c:pt>
                <c:pt idx="4">
                  <c:v>412</c:v>
                </c:pt>
                <c:pt idx="5">
                  <c:v>320</c:v>
                </c:pt>
                <c:pt idx="6">
                  <c:v>367</c:v>
                </c:pt>
                <c:pt idx="7">
                  <c:v>103</c:v>
                </c:pt>
                <c:pt idx="8">
                  <c:v>293</c:v>
                </c:pt>
                <c:pt idx="9">
                  <c:v>310</c:v>
                </c:pt>
                <c:pt idx="10">
                  <c:v>394</c:v>
                </c:pt>
                <c:pt idx="11">
                  <c:v>113</c:v>
                </c:pt>
                <c:pt idx="12">
                  <c:v>377</c:v>
                </c:pt>
                <c:pt idx="13">
                  <c:v>66</c:v>
                </c:pt>
                <c:pt idx="14">
                  <c:v>96</c:v>
                </c:pt>
                <c:pt idx="15">
                  <c:v>55</c:v>
                </c:pt>
                <c:pt idx="16">
                  <c:v>55</c:v>
                </c:pt>
                <c:pt idx="17">
                  <c:v>13</c:v>
                </c:pt>
                <c:pt idx="18">
                  <c:v>214</c:v>
                </c:pt>
              </c:numCache>
            </c:numRef>
          </c:val>
          <c:extLst>
            <c:ext xmlns:c16="http://schemas.microsoft.com/office/drawing/2014/chart" uri="{C3380CC4-5D6E-409C-BE32-E72D297353CC}">
              <c16:uniqueId val="{00000001-4F7E-41BE-A5C4-F0A750392B02}"/>
            </c:ext>
          </c:extLst>
        </c:ser>
        <c:dLbls>
          <c:showLegendKey val="0"/>
          <c:showVal val="0"/>
          <c:showCatName val="0"/>
          <c:showSerName val="0"/>
          <c:showPercent val="0"/>
          <c:showBubbleSize val="0"/>
        </c:dLbls>
        <c:gapWidth val="150"/>
        <c:axId val="1837920752"/>
        <c:axId val="1837909936"/>
      </c:barChart>
      <c:catAx>
        <c:axId val="1837920752"/>
        <c:scaling>
          <c:orientation val="minMax"/>
        </c:scaling>
        <c:delete val="0"/>
        <c:axPos val="b"/>
        <c:title>
          <c:tx>
            <c:rich>
              <a:bodyPr rot="0" spcFirstLastPara="1" vertOverflow="ellipsis" vert="horz" wrap="square" anchor="ctr" anchorCtr="1"/>
              <a:lstStyle/>
              <a:p>
                <a:pPr>
                  <a:defRPr sz="1600" b="1" i="0" u="none" strike="noStrike" kern="1200" baseline="0">
                    <a:solidFill>
                      <a:schemeClr val="dk1">
                        <a:lumMod val="75000"/>
                        <a:lumOff val="25000"/>
                      </a:schemeClr>
                    </a:solidFill>
                    <a:latin typeface="+mn-lt"/>
                    <a:ea typeface="+mn-ea"/>
                    <a:cs typeface="+mn-cs"/>
                  </a:defRPr>
                </a:pPr>
                <a:r>
                  <a:rPr lang="en-IN" sz="1600" dirty="0"/>
                  <a:t>Genres</a:t>
                </a:r>
              </a:p>
            </c:rich>
          </c:tx>
          <c:layout>
            <c:manualLayout>
              <c:xMode val="edge"/>
              <c:yMode val="edge"/>
              <c:x val="0.456596829347373"/>
              <c:y val="0.87898327511658048"/>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400" b="1" i="0" u="none" strike="noStrike" kern="1200" cap="all" baseline="0">
                <a:solidFill>
                  <a:schemeClr val="dk1">
                    <a:lumMod val="75000"/>
                    <a:lumOff val="25000"/>
                  </a:schemeClr>
                </a:solidFill>
                <a:latin typeface="+mn-lt"/>
                <a:ea typeface="+mn-ea"/>
                <a:cs typeface="+mn-cs"/>
              </a:defRPr>
            </a:pPr>
            <a:endParaRPr lang="en-US"/>
          </a:p>
        </c:txPr>
        <c:crossAx val="1837909936"/>
        <c:crosses val="autoZero"/>
        <c:auto val="1"/>
        <c:lblAlgn val="ctr"/>
        <c:lblOffset val="100"/>
        <c:noMultiLvlLbl val="0"/>
      </c:catAx>
      <c:valAx>
        <c:axId val="1837909936"/>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sz="1400" b="1" i="0" u="none" strike="noStrike" kern="1200" baseline="0">
                    <a:solidFill>
                      <a:schemeClr val="dk1">
                        <a:lumMod val="75000"/>
                        <a:lumOff val="25000"/>
                      </a:schemeClr>
                    </a:solidFill>
                    <a:latin typeface="+mn-lt"/>
                    <a:ea typeface="+mn-ea"/>
                    <a:cs typeface="+mn-cs"/>
                  </a:defRPr>
                </a:pPr>
                <a:r>
                  <a:rPr lang="en-IN" sz="1400"/>
                  <a:t>Count</a:t>
                </a:r>
              </a:p>
            </c:rich>
          </c:tx>
          <c:overlay val="0"/>
          <c:spPr>
            <a:noFill/>
            <a:ln>
              <a:noFill/>
            </a:ln>
            <a:effectLst/>
          </c:spPr>
          <c:txPr>
            <a:bodyPr rot="-5400000" spcFirstLastPara="1" vertOverflow="ellipsis" vert="horz" wrap="square" anchor="ctr" anchorCtr="1"/>
            <a:lstStyle/>
            <a:p>
              <a:pPr>
                <a:defRPr sz="14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crossAx val="1837920752"/>
        <c:crosses val="autoZero"/>
        <c:crossBetween val="between"/>
      </c:valAx>
      <c:spPr>
        <a:noFill/>
        <a:ln>
          <a:noFill/>
        </a:ln>
        <a:effectLst/>
      </c:spPr>
    </c:plotArea>
    <c:legend>
      <c:legendPos val="r"/>
      <c:layout>
        <c:manualLayout>
          <c:xMode val="edge"/>
          <c:yMode val="edge"/>
          <c:x val="0.88441749635683264"/>
          <c:y val="0.13489531175179945"/>
          <c:w val="9.370750543737652E-2"/>
          <c:h val="0.19022941523501305"/>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1400" b="1"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withinLinearReversed" id="24">
  <a:schemeClr val="accent4"/>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withinLinearReversed" id="22">
  <a:schemeClr val="accent2"/>
</cs:colorStyle>
</file>

<file path=ppt/charts/colors4.xml><?xml version="1.0" encoding="utf-8"?>
<cs:colorStyle xmlns:cs="http://schemas.microsoft.com/office/drawing/2012/chartStyle" xmlns:a="http://schemas.openxmlformats.org/drawingml/2006/main" meth="withinLinear" id="18">
  <a:schemeClr val="accent5"/>
</cs:colorStyle>
</file>

<file path=ppt/charts/colors5.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withinLinearReversed" id="22">
  <a:schemeClr val="accent2"/>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10.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1.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13.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14.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15.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16.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17.xml><?xml version="1.0" encoding="utf-8"?>
<cs:chartStyle xmlns:cs="http://schemas.microsoft.com/office/drawing/2012/chartStyle" xmlns:a="http://schemas.openxmlformats.org/drawingml/2006/main" id="21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6.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7.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8.xml><?xml version="1.0" encoding="utf-8"?>
<cs:chartStyle xmlns:cs="http://schemas.microsoft.com/office/drawing/2012/chartStyle" xmlns:a="http://schemas.openxmlformats.org/drawingml/2006/main" id="339">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0">
              <a:schemeClr val="dk1">
                <a:lumMod val="65000"/>
                <a:lumOff val="35000"/>
              </a:schemeClr>
            </a:gs>
            <a:gs pos="100000">
              <a:schemeClr val="dk1">
                <a:lumMod val="75000"/>
                <a:lumOff val="25000"/>
              </a:schemeClr>
            </a:gs>
          </a:gsLst>
          <a:lin ang="10800000" scaled="0"/>
        </a:gradFill>
        <a:round/>
      </a:ln>
      <a:effectLst/>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28BD42-E2CD-4965-B4E2-2F20987969AA}" type="doc">
      <dgm:prSet loTypeId="urn:microsoft.com/office/officeart/2008/layout/VerticalCurvedList" loCatId="list" qsTypeId="urn:microsoft.com/office/officeart/2005/8/quickstyle/3d1" qsCatId="3D" csTypeId="urn:microsoft.com/office/officeart/2005/8/colors/accent2_2" csCatId="accent2" phldr="1"/>
      <dgm:spPr/>
      <dgm:t>
        <a:bodyPr/>
        <a:lstStyle/>
        <a:p>
          <a:endParaRPr lang="en-IN"/>
        </a:p>
      </dgm:t>
    </dgm:pt>
    <dgm:pt modelId="{75E75C22-214E-447D-A833-6B393D5F5094}">
      <dgm:prSet phldrT="[Text]"/>
      <dgm:spPr/>
      <dgm:t>
        <a:bodyPr/>
        <a:lstStyle/>
        <a:p>
          <a:pPr>
            <a:buFont typeface="+mj-lt"/>
            <a:buAutoNum type="arabicParenR"/>
          </a:pPr>
          <a:r>
            <a:rPr lang="en-IN" dirty="0">
              <a:effectLst/>
              <a:latin typeface="Calibri" panose="020F0502020204030204" pitchFamily="34" charset="0"/>
              <a:ea typeface="Calibri" panose="020F0502020204030204" pitchFamily="34" charset="0"/>
              <a:cs typeface="Times New Roman" panose="02020603050405020304" pitchFamily="18" charset="0"/>
            </a:rPr>
            <a:t>Introduction</a:t>
          </a:r>
          <a:endParaRPr lang="en-IN" dirty="0"/>
        </a:p>
      </dgm:t>
    </dgm:pt>
    <dgm:pt modelId="{9DA64B1B-4E6A-4287-9FDA-EDE64EEA7A3A}" type="parTrans" cxnId="{5A61A3B6-6495-4D49-A6E5-CFF574D9A5D2}">
      <dgm:prSet/>
      <dgm:spPr/>
      <dgm:t>
        <a:bodyPr/>
        <a:lstStyle/>
        <a:p>
          <a:endParaRPr lang="en-IN"/>
        </a:p>
      </dgm:t>
    </dgm:pt>
    <dgm:pt modelId="{5A63A139-6FB2-4BAD-ACEB-B19B2398398E}" type="sibTrans" cxnId="{5A61A3B6-6495-4D49-A6E5-CFF574D9A5D2}">
      <dgm:prSet/>
      <dgm:spPr/>
      <dgm:t>
        <a:bodyPr/>
        <a:lstStyle/>
        <a:p>
          <a:endParaRPr lang="en-IN"/>
        </a:p>
      </dgm:t>
    </dgm:pt>
    <dgm:pt modelId="{DDE0C852-790E-4BAD-B30A-D62832917715}">
      <dgm:prSet/>
      <dgm:spPr/>
      <dgm:t>
        <a:bodyPr/>
        <a:lstStyle/>
        <a:p>
          <a:r>
            <a:rPr lang="en-IN">
              <a:effectLst/>
              <a:latin typeface="Calibri" panose="020F0502020204030204" pitchFamily="34" charset="0"/>
              <a:ea typeface="Calibri" panose="020F0502020204030204" pitchFamily="34" charset="0"/>
              <a:cs typeface="Times New Roman" panose="02020603050405020304" pitchFamily="18" charset="0"/>
            </a:rPr>
            <a:t>Objectives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dgm:t>
    </dgm:pt>
    <dgm:pt modelId="{64E909BF-85B7-46C5-9164-F067E9B2EA88}" type="parTrans" cxnId="{CA0FF203-90EB-44FF-BD3D-24842034BF1E}">
      <dgm:prSet/>
      <dgm:spPr/>
      <dgm:t>
        <a:bodyPr/>
        <a:lstStyle/>
        <a:p>
          <a:endParaRPr lang="en-IN"/>
        </a:p>
      </dgm:t>
    </dgm:pt>
    <dgm:pt modelId="{D7F755E4-4C7D-4EBA-889D-A2569626E21A}" type="sibTrans" cxnId="{CA0FF203-90EB-44FF-BD3D-24842034BF1E}">
      <dgm:prSet/>
      <dgm:spPr/>
      <dgm:t>
        <a:bodyPr/>
        <a:lstStyle/>
        <a:p>
          <a:endParaRPr lang="en-IN"/>
        </a:p>
      </dgm:t>
    </dgm:pt>
    <dgm:pt modelId="{E948B59B-1851-4C44-A6A2-0BD31C6675A6}">
      <dgm:prSet/>
      <dgm:spPr/>
      <dgm:t>
        <a:bodyPr/>
        <a:lstStyle/>
        <a:p>
          <a:r>
            <a:rPr lang="en-IN">
              <a:effectLst/>
              <a:latin typeface="Calibri" panose="020F0502020204030204" pitchFamily="34" charset="0"/>
              <a:ea typeface="Calibri" panose="020F0502020204030204" pitchFamily="34" charset="0"/>
              <a:cs typeface="Times New Roman" panose="02020603050405020304" pitchFamily="18" charset="0"/>
            </a:rPr>
            <a:t>Methodology</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dgm:t>
    </dgm:pt>
    <dgm:pt modelId="{2F90F83B-B933-49D4-B0E4-59EDA8C92F70}" type="parTrans" cxnId="{279F1756-9666-4DF6-8E5C-AAF91691D314}">
      <dgm:prSet/>
      <dgm:spPr/>
      <dgm:t>
        <a:bodyPr/>
        <a:lstStyle/>
        <a:p>
          <a:endParaRPr lang="en-IN"/>
        </a:p>
      </dgm:t>
    </dgm:pt>
    <dgm:pt modelId="{E2006472-0C8B-4BEF-A2DF-28C940B3C0C3}" type="sibTrans" cxnId="{279F1756-9666-4DF6-8E5C-AAF91691D314}">
      <dgm:prSet/>
      <dgm:spPr/>
      <dgm:t>
        <a:bodyPr/>
        <a:lstStyle/>
        <a:p>
          <a:endParaRPr lang="en-IN"/>
        </a:p>
      </dgm:t>
    </dgm:pt>
    <dgm:pt modelId="{5C6EEE92-E308-42BF-A47B-08F1CFF3C23A}">
      <dgm:prSet/>
      <dgm:spPr/>
      <dgm:t>
        <a:bodyPr/>
        <a:lstStyle/>
        <a:p>
          <a:r>
            <a:rPr lang="en-IN" dirty="0">
              <a:effectLst/>
              <a:latin typeface="Calibri" panose="020F0502020204030204" pitchFamily="34" charset="0"/>
              <a:ea typeface="Calibri" panose="020F0502020204030204" pitchFamily="34" charset="0"/>
              <a:cs typeface="Times New Roman" panose="02020603050405020304" pitchFamily="18" charset="0"/>
            </a:rPr>
            <a:t>Data Analysis and Findings</a:t>
          </a:r>
        </a:p>
      </dgm:t>
    </dgm:pt>
    <dgm:pt modelId="{212F9F22-1EF0-4A3B-B270-B466928A043B}" type="parTrans" cxnId="{CBD99D48-1099-4DF6-9C93-45E9B926A281}">
      <dgm:prSet/>
      <dgm:spPr/>
      <dgm:t>
        <a:bodyPr/>
        <a:lstStyle/>
        <a:p>
          <a:endParaRPr lang="en-IN"/>
        </a:p>
      </dgm:t>
    </dgm:pt>
    <dgm:pt modelId="{FC9489D0-42FD-4515-B7D7-5734364E325C}" type="sibTrans" cxnId="{CBD99D48-1099-4DF6-9C93-45E9B926A281}">
      <dgm:prSet/>
      <dgm:spPr/>
      <dgm:t>
        <a:bodyPr/>
        <a:lstStyle/>
        <a:p>
          <a:endParaRPr lang="en-IN"/>
        </a:p>
      </dgm:t>
    </dgm:pt>
    <dgm:pt modelId="{24FDA892-3FE9-4E9F-B35C-C6A0384D38D6}">
      <dgm:prSet/>
      <dgm:spPr/>
      <dgm:t>
        <a:bodyPr/>
        <a:lstStyle/>
        <a:p>
          <a:r>
            <a:rPr lang="en-IN" dirty="0">
              <a:effectLst/>
              <a:latin typeface="Calibri" panose="020F0502020204030204" pitchFamily="34" charset="0"/>
              <a:ea typeface="Calibri" panose="020F0502020204030204" pitchFamily="34" charset="0"/>
              <a:cs typeface="Times New Roman" panose="02020603050405020304" pitchFamily="18" charset="0"/>
            </a:rPr>
            <a:t>Conclusion</a:t>
          </a:r>
        </a:p>
      </dgm:t>
    </dgm:pt>
    <dgm:pt modelId="{0D38B08E-9F72-4FB2-8335-AC8199EACC86}" type="parTrans" cxnId="{FC8C7576-C4D9-469B-8E5E-4393BCC299E4}">
      <dgm:prSet/>
      <dgm:spPr/>
      <dgm:t>
        <a:bodyPr/>
        <a:lstStyle/>
        <a:p>
          <a:endParaRPr lang="en-IN"/>
        </a:p>
      </dgm:t>
    </dgm:pt>
    <dgm:pt modelId="{118B8763-4715-4629-8929-2DF323DDD0E1}" type="sibTrans" cxnId="{FC8C7576-C4D9-469B-8E5E-4393BCC299E4}">
      <dgm:prSet/>
      <dgm:spPr/>
      <dgm:t>
        <a:bodyPr/>
        <a:lstStyle/>
        <a:p>
          <a:endParaRPr lang="en-IN"/>
        </a:p>
      </dgm:t>
    </dgm:pt>
    <dgm:pt modelId="{74AFC273-E84F-4E6E-A87E-EF7592695A42}">
      <dgm:prSet/>
      <dgm:spPr/>
      <dgm:t>
        <a:bodyPr/>
        <a:lstStyle/>
        <a:p>
          <a:r>
            <a:rPr lang="en-IN">
              <a:effectLst/>
              <a:latin typeface="Calibri" panose="020F0502020204030204" pitchFamily="34" charset="0"/>
              <a:ea typeface="Calibri" panose="020F0502020204030204" pitchFamily="34" charset="0"/>
              <a:cs typeface="Times New Roman" panose="02020603050405020304" pitchFamily="18" charset="0"/>
            </a:rPr>
            <a:t>References</a:t>
          </a:r>
          <a:endParaRPr lang="en-IN" dirty="0"/>
        </a:p>
      </dgm:t>
    </dgm:pt>
    <dgm:pt modelId="{ECD5BE1B-A430-49B1-8876-4B7C77655940}" type="parTrans" cxnId="{D122EBB7-F170-465E-8CBA-F77137E5F830}">
      <dgm:prSet/>
      <dgm:spPr/>
      <dgm:t>
        <a:bodyPr/>
        <a:lstStyle/>
        <a:p>
          <a:endParaRPr lang="en-IN"/>
        </a:p>
      </dgm:t>
    </dgm:pt>
    <dgm:pt modelId="{2968031E-1445-479B-9EFC-B747331318E3}" type="sibTrans" cxnId="{D122EBB7-F170-465E-8CBA-F77137E5F830}">
      <dgm:prSet/>
      <dgm:spPr/>
      <dgm:t>
        <a:bodyPr/>
        <a:lstStyle/>
        <a:p>
          <a:endParaRPr lang="en-IN"/>
        </a:p>
      </dgm:t>
    </dgm:pt>
    <dgm:pt modelId="{87D4EB7E-455A-4E90-926E-5547E1ECC18E}" type="pres">
      <dgm:prSet presAssocID="{2F28BD42-E2CD-4965-B4E2-2F20987969AA}" presName="Name0" presStyleCnt="0">
        <dgm:presLayoutVars>
          <dgm:chMax val="7"/>
          <dgm:chPref val="7"/>
          <dgm:dir/>
        </dgm:presLayoutVars>
      </dgm:prSet>
      <dgm:spPr/>
    </dgm:pt>
    <dgm:pt modelId="{88EC5837-C142-476E-9CBC-9AEF84F8E9CD}" type="pres">
      <dgm:prSet presAssocID="{2F28BD42-E2CD-4965-B4E2-2F20987969AA}" presName="Name1" presStyleCnt="0"/>
      <dgm:spPr/>
    </dgm:pt>
    <dgm:pt modelId="{AA7F3923-21EC-4DF2-976B-C29EBC96B660}" type="pres">
      <dgm:prSet presAssocID="{2F28BD42-E2CD-4965-B4E2-2F20987969AA}" presName="cycle" presStyleCnt="0"/>
      <dgm:spPr/>
    </dgm:pt>
    <dgm:pt modelId="{8B1CACDD-79C5-4A74-B760-AD7FD293B0A3}" type="pres">
      <dgm:prSet presAssocID="{2F28BD42-E2CD-4965-B4E2-2F20987969AA}" presName="srcNode" presStyleLbl="node1" presStyleIdx="0" presStyleCnt="6"/>
      <dgm:spPr/>
    </dgm:pt>
    <dgm:pt modelId="{D398C393-AAC9-4D59-AA4A-4973E9E2ECB1}" type="pres">
      <dgm:prSet presAssocID="{2F28BD42-E2CD-4965-B4E2-2F20987969AA}" presName="conn" presStyleLbl="parChTrans1D2" presStyleIdx="0" presStyleCnt="1"/>
      <dgm:spPr/>
    </dgm:pt>
    <dgm:pt modelId="{10996FA3-7B53-4119-BFA8-7AADCF37B6C1}" type="pres">
      <dgm:prSet presAssocID="{2F28BD42-E2CD-4965-B4E2-2F20987969AA}" presName="extraNode" presStyleLbl="node1" presStyleIdx="0" presStyleCnt="6"/>
      <dgm:spPr/>
    </dgm:pt>
    <dgm:pt modelId="{A3ED74A7-976A-47FF-A19A-D7F58A5F6BD1}" type="pres">
      <dgm:prSet presAssocID="{2F28BD42-E2CD-4965-B4E2-2F20987969AA}" presName="dstNode" presStyleLbl="node1" presStyleIdx="0" presStyleCnt="6"/>
      <dgm:spPr/>
    </dgm:pt>
    <dgm:pt modelId="{1A51C75A-B15C-4365-8C6D-61E94D321905}" type="pres">
      <dgm:prSet presAssocID="{75E75C22-214E-447D-A833-6B393D5F5094}" presName="text_1" presStyleLbl="node1" presStyleIdx="0" presStyleCnt="6">
        <dgm:presLayoutVars>
          <dgm:bulletEnabled val="1"/>
        </dgm:presLayoutVars>
      </dgm:prSet>
      <dgm:spPr/>
    </dgm:pt>
    <dgm:pt modelId="{89BEB868-60AB-4D86-8ACF-1807A7BD03AA}" type="pres">
      <dgm:prSet presAssocID="{75E75C22-214E-447D-A833-6B393D5F5094}" presName="accent_1" presStyleCnt="0"/>
      <dgm:spPr/>
    </dgm:pt>
    <dgm:pt modelId="{FDED437B-ED4A-4886-A812-288B8F64B6E9}" type="pres">
      <dgm:prSet presAssocID="{75E75C22-214E-447D-A833-6B393D5F5094}" presName="accentRepeatNode" presStyleLbl="solidFgAcc1" presStyleIdx="0" presStyleCnt="6"/>
      <dgm:spPr/>
    </dgm:pt>
    <dgm:pt modelId="{11B87904-3B82-4303-9A93-4D9D13FCC19E}" type="pres">
      <dgm:prSet presAssocID="{DDE0C852-790E-4BAD-B30A-D62832917715}" presName="text_2" presStyleLbl="node1" presStyleIdx="1" presStyleCnt="6">
        <dgm:presLayoutVars>
          <dgm:bulletEnabled val="1"/>
        </dgm:presLayoutVars>
      </dgm:prSet>
      <dgm:spPr/>
    </dgm:pt>
    <dgm:pt modelId="{263BEA6B-CA6D-4CCE-8452-F3DF19F06B1A}" type="pres">
      <dgm:prSet presAssocID="{DDE0C852-790E-4BAD-B30A-D62832917715}" presName="accent_2" presStyleCnt="0"/>
      <dgm:spPr/>
    </dgm:pt>
    <dgm:pt modelId="{BEF57746-E835-4527-9BDB-F7A801CB7DF6}" type="pres">
      <dgm:prSet presAssocID="{DDE0C852-790E-4BAD-B30A-D62832917715}" presName="accentRepeatNode" presStyleLbl="solidFgAcc1" presStyleIdx="1" presStyleCnt="6"/>
      <dgm:spPr/>
    </dgm:pt>
    <dgm:pt modelId="{7CDAC335-70A4-425B-9D01-6E44ED6B83C0}" type="pres">
      <dgm:prSet presAssocID="{E948B59B-1851-4C44-A6A2-0BD31C6675A6}" presName="text_3" presStyleLbl="node1" presStyleIdx="2" presStyleCnt="6">
        <dgm:presLayoutVars>
          <dgm:bulletEnabled val="1"/>
        </dgm:presLayoutVars>
      </dgm:prSet>
      <dgm:spPr/>
    </dgm:pt>
    <dgm:pt modelId="{6D8E8777-8233-46F0-9F69-70EC49C2814B}" type="pres">
      <dgm:prSet presAssocID="{E948B59B-1851-4C44-A6A2-0BD31C6675A6}" presName="accent_3" presStyleCnt="0"/>
      <dgm:spPr/>
    </dgm:pt>
    <dgm:pt modelId="{CF60AD81-FC68-4D67-99DE-6A293387A977}" type="pres">
      <dgm:prSet presAssocID="{E948B59B-1851-4C44-A6A2-0BD31C6675A6}" presName="accentRepeatNode" presStyleLbl="solidFgAcc1" presStyleIdx="2" presStyleCnt="6"/>
      <dgm:spPr/>
    </dgm:pt>
    <dgm:pt modelId="{EEEDC4C7-7210-494E-B5C5-E50F4CDF2451}" type="pres">
      <dgm:prSet presAssocID="{5C6EEE92-E308-42BF-A47B-08F1CFF3C23A}" presName="text_4" presStyleLbl="node1" presStyleIdx="3" presStyleCnt="6">
        <dgm:presLayoutVars>
          <dgm:bulletEnabled val="1"/>
        </dgm:presLayoutVars>
      </dgm:prSet>
      <dgm:spPr/>
    </dgm:pt>
    <dgm:pt modelId="{757BA64F-9A75-4AB6-83A8-08B75CAFF0E5}" type="pres">
      <dgm:prSet presAssocID="{5C6EEE92-E308-42BF-A47B-08F1CFF3C23A}" presName="accent_4" presStyleCnt="0"/>
      <dgm:spPr/>
    </dgm:pt>
    <dgm:pt modelId="{453142A0-EA65-4D9A-8A63-97B6B32ACC3F}" type="pres">
      <dgm:prSet presAssocID="{5C6EEE92-E308-42BF-A47B-08F1CFF3C23A}" presName="accentRepeatNode" presStyleLbl="solidFgAcc1" presStyleIdx="3" presStyleCnt="6"/>
      <dgm:spPr/>
    </dgm:pt>
    <dgm:pt modelId="{7FAD64DB-20F8-4F92-A35A-60F5579AA7A7}" type="pres">
      <dgm:prSet presAssocID="{24FDA892-3FE9-4E9F-B35C-C6A0384D38D6}" presName="text_5" presStyleLbl="node1" presStyleIdx="4" presStyleCnt="6">
        <dgm:presLayoutVars>
          <dgm:bulletEnabled val="1"/>
        </dgm:presLayoutVars>
      </dgm:prSet>
      <dgm:spPr/>
    </dgm:pt>
    <dgm:pt modelId="{F533374B-D64A-45A1-858E-F3D5D67B49F4}" type="pres">
      <dgm:prSet presAssocID="{24FDA892-3FE9-4E9F-B35C-C6A0384D38D6}" presName="accent_5" presStyleCnt="0"/>
      <dgm:spPr/>
    </dgm:pt>
    <dgm:pt modelId="{8AAE587F-9E1B-4D2A-B0E6-BC70D3E3A17B}" type="pres">
      <dgm:prSet presAssocID="{24FDA892-3FE9-4E9F-B35C-C6A0384D38D6}" presName="accentRepeatNode" presStyleLbl="solidFgAcc1" presStyleIdx="4" presStyleCnt="6"/>
      <dgm:spPr/>
    </dgm:pt>
    <dgm:pt modelId="{E1EB2235-9E41-4004-9A97-3C05DBFD0852}" type="pres">
      <dgm:prSet presAssocID="{74AFC273-E84F-4E6E-A87E-EF7592695A42}" presName="text_6" presStyleLbl="node1" presStyleIdx="5" presStyleCnt="6">
        <dgm:presLayoutVars>
          <dgm:bulletEnabled val="1"/>
        </dgm:presLayoutVars>
      </dgm:prSet>
      <dgm:spPr/>
    </dgm:pt>
    <dgm:pt modelId="{8F7AE7CF-960D-4D9B-B650-CC274ECE2641}" type="pres">
      <dgm:prSet presAssocID="{74AFC273-E84F-4E6E-A87E-EF7592695A42}" presName="accent_6" presStyleCnt="0"/>
      <dgm:spPr/>
    </dgm:pt>
    <dgm:pt modelId="{3D4CE664-3B1E-41FE-B674-AFFA91C5FEA6}" type="pres">
      <dgm:prSet presAssocID="{74AFC273-E84F-4E6E-A87E-EF7592695A42}" presName="accentRepeatNode" presStyleLbl="solidFgAcc1" presStyleIdx="5" presStyleCnt="6"/>
      <dgm:spPr/>
    </dgm:pt>
  </dgm:ptLst>
  <dgm:cxnLst>
    <dgm:cxn modelId="{CA0FF203-90EB-44FF-BD3D-24842034BF1E}" srcId="{2F28BD42-E2CD-4965-B4E2-2F20987969AA}" destId="{DDE0C852-790E-4BAD-B30A-D62832917715}" srcOrd="1" destOrd="0" parTransId="{64E909BF-85B7-46C5-9164-F067E9B2EA88}" sibTransId="{D7F755E4-4C7D-4EBA-889D-A2569626E21A}"/>
    <dgm:cxn modelId="{191F2535-1A4F-4B6F-A226-94B1A24E500E}" type="presOf" srcId="{5C6EEE92-E308-42BF-A47B-08F1CFF3C23A}" destId="{EEEDC4C7-7210-494E-B5C5-E50F4CDF2451}" srcOrd="0" destOrd="0" presId="urn:microsoft.com/office/officeart/2008/layout/VerticalCurvedList"/>
    <dgm:cxn modelId="{CBD99D48-1099-4DF6-9C93-45E9B926A281}" srcId="{2F28BD42-E2CD-4965-B4E2-2F20987969AA}" destId="{5C6EEE92-E308-42BF-A47B-08F1CFF3C23A}" srcOrd="3" destOrd="0" parTransId="{212F9F22-1EF0-4A3B-B270-B466928A043B}" sibTransId="{FC9489D0-42FD-4515-B7D7-5734364E325C}"/>
    <dgm:cxn modelId="{279F1756-9666-4DF6-8E5C-AAF91691D314}" srcId="{2F28BD42-E2CD-4965-B4E2-2F20987969AA}" destId="{E948B59B-1851-4C44-A6A2-0BD31C6675A6}" srcOrd="2" destOrd="0" parTransId="{2F90F83B-B933-49D4-B0E4-59EDA8C92F70}" sibTransId="{E2006472-0C8B-4BEF-A2DF-28C940B3C0C3}"/>
    <dgm:cxn modelId="{FC8C7576-C4D9-469B-8E5E-4393BCC299E4}" srcId="{2F28BD42-E2CD-4965-B4E2-2F20987969AA}" destId="{24FDA892-3FE9-4E9F-B35C-C6A0384D38D6}" srcOrd="4" destOrd="0" parTransId="{0D38B08E-9F72-4FB2-8335-AC8199EACC86}" sibTransId="{118B8763-4715-4629-8929-2DF323DDD0E1}"/>
    <dgm:cxn modelId="{CD3E4B7A-DB46-403E-B4AA-7CEF8FBFE51C}" type="presOf" srcId="{2F28BD42-E2CD-4965-B4E2-2F20987969AA}" destId="{87D4EB7E-455A-4E90-926E-5547E1ECC18E}" srcOrd="0" destOrd="0" presId="urn:microsoft.com/office/officeart/2008/layout/VerticalCurvedList"/>
    <dgm:cxn modelId="{856B805A-BC1D-44D4-AA6A-D434FC894E29}" type="presOf" srcId="{75E75C22-214E-447D-A833-6B393D5F5094}" destId="{1A51C75A-B15C-4365-8C6D-61E94D321905}" srcOrd="0" destOrd="0" presId="urn:microsoft.com/office/officeart/2008/layout/VerticalCurvedList"/>
    <dgm:cxn modelId="{4BD786AB-8F89-4549-A7FC-B0E3A30794DD}" type="presOf" srcId="{24FDA892-3FE9-4E9F-B35C-C6A0384D38D6}" destId="{7FAD64DB-20F8-4F92-A35A-60F5579AA7A7}" srcOrd="0" destOrd="0" presId="urn:microsoft.com/office/officeart/2008/layout/VerticalCurvedList"/>
    <dgm:cxn modelId="{59B52DB5-4911-4469-9761-61DE6D326D22}" type="presOf" srcId="{DDE0C852-790E-4BAD-B30A-D62832917715}" destId="{11B87904-3B82-4303-9A93-4D9D13FCC19E}" srcOrd="0" destOrd="0" presId="urn:microsoft.com/office/officeart/2008/layout/VerticalCurvedList"/>
    <dgm:cxn modelId="{5A61A3B6-6495-4D49-A6E5-CFF574D9A5D2}" srcId="{2F28BD42-E2CD-4965-B4E2-2F20987969AA}" destId="{75E75C22-214E-447D-A833-6B393D5F5094}" srcOrd="0" destOrd="0" parTransId="{9DA64B1B-4E6A-4287-9FDA-EDE64EEA7A3A}" sibTransId="{5A63A139-6FB2-4BAD-ACEB-B19B2398398E}"/>
    <dgm:cxn modelId="{D122EBB7-F170-465E-8CBA-F77137E5F830}" srcId="{2F28BD42-E2CD-4965-B4E2-2F20987969AA}" destId="{74AFC273-E84F-4E6E-A87E-EF7592695A42}" srcOrd="5" destOrd="0" parTransId="{ECD5BE1B-A430-49B1-8876-4B7C77655940}" sibTransId="{2968031E-1445-479B-9EFC-B747331318E3}"/>
    <dgm:cxn modelId="{0F19D0CE-2EFD-48FA-B584-4ACF4F8ED612}" type="presOf" srcId="{74AFC273-E84F-4E6E-A87E-EF7592695A42}" destId="{E1EB2235-9E41-4004-9A97-3C05DBFD0852}" srcOrd="0" destOrd="0" presId="urn:microsoft.com/office/officeart/2008/layout/VerticalCurvedList"/>
    <dgm:cxn modelId="{5F6DCFEB-0325-4AB4-83D3-A10E6285AC96}" type="presOf" srcId="{5A63A139-6FB2-4BAD-ACEB-B19B2398398E}" destId="{D398C393-AAC9-4D59-AA4A-4973E9E2ECB1}" srcOrd="0" destOrd="0" presId="urn:microsoft.com/office/officeart/2008/layout/VerticalCurvedList"/>
    <dgm:cxn modelId="{D9C296F9-2BC4-4E0F-AA4D-B504417C129E}" type="presOf" srcId="{E948B59B-1851-4C44-A6A2-0BD31C6675A6}" destId="{7CDAC335-70A4-425B-9D01-6E44ED6B83C0}" srcOrd="0" destOrd="0" presId="urn:microsoft.com/office/officeart/2008/layout/VerticalCurvedList"/>
    <dgm:cxn modelId="{954C2DED-F586-4FB0-9F95-346A949E7F4C}" type="presParOf" srcId="{87D4EB7E-455A-4E90-926E-5547E1ECC18E}" destId="{88EC5837-C142-476E-9CBC-9AEF84F8E9CD}" srcOrd="0" destOrd="0" presId="urn:microsoft.com/office/officeart/2008/layout/VerticalCurvedList"/>
    <dgm:cxn modelId="{7339E93E-D36A-4715-99EA-A196AF50A5AE}" type="presParOf" srcId="{88EC5837-C142-476E-9CBC-9AEF84F8E9CD}" destId="{AA7F3923-21EC-4DF2-976B-C29EBC96B660}" srcOrd="0" destOrd="0" presId="urn:microsoft.com/office/officeart/2008/layout/VerticalCurvedList"/>
    <dgm:cxn modelId="{737BF12F-548A-428D-BEFA-D30E2976461A}" type="presParOf" srcId="{AA7F3923-21EC-4DF2-976B-C29EBC96B660}" destId="{8B1CACDD-79C5-4A74-B760-AD7FD293B0A3}" srcOrd="0" destOrd="0" presId="urn:microsoft.com/office/officeart/2008/layout/VerticalCurvedList"/>
    <dgm:cxn modelId="{04E8EA2E-8D9C-457F-9192-5DCD5F627C81}" type="presParOf" srcId="{AA7F3923-21EC-4DF2-976B-C29EBC96B660}" destId="{D398C393-AAC9-4D59-AA4A-4973E9E2ECB1}" srcOrd="1" destOrd="0" presId="urn:microsoft.com/office/officeart/2008/layout/VerticalCurvedList"/>
    <dgm:cxn modelId="{96DA871E-B689-4BC0-ABF2-A55D605D221D}" type="presParOf" srcId="{AA7F3923-21EC-4DF2-976B-C29EBC96B660}" destId="{10996FA3-7B53-4119-BFA8-7AADCF37B6C1}" srcOrd="2" destOrd="0" presId="urn:microsoft.com/office/officeart/2008/layout/VerticalCurvedList"/>
    <dgm:cxn modelId="{C64FFDD0-00C2-459F-B979-81D13D3207C4}" type="presParOf" srcId="{AA7F3923-21EC-4DF2-976B-C29EBC96B660}" destId="{A3ED74A7-976A-47FF-A19A-D7F58A5F6BD1}" srcOrd="3" destOrd="0" presId="urn:microsoft.com/office/officeart/2008/layout/VerticalCurvedList"/>
    <dgm:cxn modelId="{D4A85A22-F4AF-4E37-8702-D749D53C23BC}" type="presParOf" srcId="{88EC5837-C142-476E-9CBC-9AEF84F8E9CD}" destId="{1A51C75A-B15C-4365-8C6D-61E94D321905}" srcOrd="1" destOrd="0" presId="urn:microsoft.com/office/officeart/2008/layout/VerticalCurvedList"/>
    <dgm:cxn modelId="{58EBC377-ED05-4118-B05B-4E8525759A93}" type="presParOf" srcId="{88EC5837-C142-476E-9CBC-9AEF84F8E9CD}" destId="{89BEB868-60AB-4D86-8ACF-1807A7BD03AA}" srcOrd="2" destOrd="0" presId="urn:microsoft.com/office/officeart/2008/layout/VerticalCurvedList"/>
    <dgm:cxn modelId="{3747C446-1600-4EA1-94D0-3D0AC012FEC0}" type="presParOf" srcId="{89BEB868-60AB-4D86-8ACF-1807A7BD03AA}" destId="{FDED437B-ED4A-4886-A812-288B8F64B6E9}" srcOrd="0" destOrd="0" presId="urn:microsoft.com/office/officeart/2008/layout/VerticalCurvedList"/>
    <dgm:cxn modelId="{5E4BE1F7-29F1-4C80-B026-6D30A203C8FE}" type="presParOf" srcId="{88EC5837-C142-476E-9CBC-9AEF84F8E9CD}" destId="{11B87904-3B82-4303-9A93-4D9D13FCC19E}" srcOrd="3" destOrd="0" presId="urn:microsoft.com/office/officeart/2008/layout/VerticalCurvedList"/>
    <dgm:cxn modelId="{B96BB1E6-E96E-4A1B-8E1E-93DD85800373}" type="presParOf" srcId="{88EC5837-C142-476E-9CBC-9AEF84F8E9CD}" destId="{263BEA6B-CA6D-4CCE-8452-F3DF19F06B1A}" srcOrd="4" destOrd="0" presId="urn:microsoft.com/office/officeart/2008/layout/VerticalCurvedList"/>
    <dgm:cxn modelId="{1C0AE99B-96AB-4E37-B4DA-50D20CF61B8A}" type="presParOf" srcId="{263BEA6B-CA6D-4CCE-8452-F3DF19F06B1A}" destId="{BEF57746-E835-4527-9BDB-F7A801CB7DF6}" srcOrd="0" destOrd="0" presId="urn:microsoft.com/office/officeart/2008/layout/VerticalCurvedList"/>
    <dgm:cxn modelId="{E0F81134-97BF-4456-9161-11D65BCF91DB}" type="presParOf" srcId="{88EC5837-C142-476E-9CBC-9AEF84F8E9CD}" destId="{7CDAC335-70A4-425B-9D01-6E44ED6B83C0}" srcOrd="5" destOrd="0" presId="urn:microsoft.com/office/officeart/2008/layout/VerticalCurvedList"/>
    <dgm:cxn modelId="{CCA4522B-ABB7-4A2D-BD16-22585712B062}" type="presParOf" srcId="{88EC5837-C142-476E-9CBC-9AEF84F8E9CD}" destId="{6D8E8777-8233-46F0-9F69-70EC49C2814B}" srcOrd="6" destOrd="0" presId="urn:microsoft.com/office/officeart/2008/layout/VerticalCurvedList"/>
    <dgm:cxn modelId="{6CE37FF3-377C-498F-8324-0DAD26B7B7B1}" type="presParOf" srcId="{6D8E8777-8233-46F0-9F69-70EC49C2814B}" destId="{CF60AD81-FC68-4D67-99DE-6A293387A977}" srcOrd="0" destOrd="0" presId="urn:microsoft.com/office/officeart/2008/layout/VerticalCurvedList"/>
    <dgm:cxn modelId="{FB669507-AFB2-4948-B283-A3D8A0530888}" type="presParOf" srcId="{88EC5837-C142-476E-9CBC-9AEF84F8E9CD}" destId="{EEEDC4C7-7210-494E-B5C5-E50F4CDF2451}" srcOrd="7" destOrd="0" presId="urn:microsoft.com/office/officeart/2008/layout/VerticalCurvedList"/>
    <dgm:cxn modelId="{2C6B7906-686A-4653-B8E2-3DD34F10C10F}" type="presParOf" srcId="{88EC5837-C142-476E-9CBC-9AEF84F8E9CD}" destId="{757BA64F-9A75-4AB6-83A8-08B75CAFF0E5}" srcOrd="8" destOrd="0" presId="urn:microsoft.com/office/officeart/2008/layout/VerticalCurvedList"/>
    <dgm:cxn modelId="{7AB22752-21CE-45A5-99DC-EC4354208571}" type="presParOf" srcId="{757BA64F-9A75-4AB6-83A8-08B75CAFF0E5}" destId="{453142A0-EA65-4D9A-8A63-97B6B32ACC3F}" srcOrd="0" destOrd="0" presId="urn:microsoft.com/office/officeart/2008/layout/VerticalCurvedList"/>
    <dgm:cxn modelId="{2358FF4C-16D7-4C18-90B1-11E5AD93C25D}" type="presParOf" srcId="{88EC5837-C142-476E-9CBC-9AEF84F8E9CD}" destId="{7FAD64DB-20F8-4F92-A35A-60F5579AA7A7}" srcOrd="9" destOrd="0" presId="urn:microsoft.com/office/officeart/2008/layout/VerticalCurvedList"/>
    <dgm:cxn modelId="{5B7EC6D7-9D05-4B8B-947D-60ED42585C44}" type="presParOf" srcId="{88EC5837-C142-476E-9CBC-9AEF84F8E9CD}" destId="{F533374B-D64A-45A1-858E-F3D5D67B49F4}" srcOrd="10" destOrd="0" presId="urn:microsoft.com/office/officeart/2008/layout/VerticalCurvedList"/>
    <dgm:cxn modelId="{DCA2D972-D34E-4AFD-B6C0-D1C8D0B30981}" type="presParOf" srcId="{F533374B-D64A-45A1-858E-F3D5D67B49F4}" destId="{8AAE587F-9E1B-4D2A-B0E6-BC70D3E3A17B}" srcOrd="0" destOrd="0" presId="urn:microsoft.com/office/officeart/2008/layout/VerticalCurvedList"/>
    <dgm:cxn modelId="{22AB539C-4122-489B-8341-90CB1C2BB5DD}" type="presParOf" srcId="{88EC5837-C142-476E-9CBC-9AEF84F8E9CD}" destId="{E1EB2235-9E41-4004-9A97-3C05DBFD0852}" srcOrd="11" destOrd="0" presId="urn:microsoft.com/office/officeart/2008/layout/VerticalCurvedList"/>
    <dgm:cxn modelId="{D02FB516-9493-4ADE-B7C9-D492963D6D5C}" type="presParOf" srcId="{88EC5837-C142-476E-9CBC-9AEF84F8E9CD}" destId="{8F7AE7CF-960D-4D9B-B650-CC274ECE2641}" srcOrd="12" destOrd="0" presId="urn:microsoft.com/office/officeart/2008/layout/VerticalCurvedList"/>
    <dgm:cxn modelId="{1E48E45A-DE9C-4CFC-B235-2E14D0DB6D74}" type="presParOf" srcId="{8F7AE7CF-960D-4D9B-B650-CC274ECE2641}" destId="{3D4CE664-3B1E-41FE-B674-AFFA91C5FEA6}"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CC3F372-8F06-4F87-B461-4A5C91C904A6}" type="doc">
      <dgm:prSet loTypeId="urn:microsoft.com/office/officeart/2005/8/layout/target3" loCatId="list" qsTypeId="urn:microsoft.com/office/officeart/2005/8/quickstyle/simple1" qsCatId="simple" csTypeId="urn:microsoft.com/office/officeart/2005/8/colors/accent2_2" csCatId="accent2" phldr="1"/>
      <dgm:spPr/>
      <dgm:t>
        <a:bodyPr/>
        <a:lstStyle/>
        <a:p>
          <a:endParaRPr lang="en-IN"/>
        </a:p>
      </dgm:t>
    </dgm:pt>
    <dgm:pt modelId="{AC1794D2-69C6-49BB-9C8D-F874FB99B9D7}">
      <dgm:prSet phldrT="[Text]"/>
      <dgm:spPr/>
      <dgm:t>
        <a:bodyPr/>
        <a:lstStyle/>
        <a:p>
          <a:r>
            <a:rPr lang="en-IN" dirty="0">
              <a:latin typeface="Calibri" panose="020F0502020204030204" pitchFamily="34" charset="0"/>
              <a:cs typeface="Calibri" panose="020F0502020204030204" pitchFamily="34" charset="0"/>
            </a:rPr>
            <a:t>Data Cleaning</a:t>
          </a:r>
          <a:endParaRPr lang="en-IN" dirty="0"/>
        </a:p>
      </dgm:t>
    </dgm:pt>
    <dgm:pt modelId="{BFAECC16-D95D-456A-83CE-D4B868CCAE5F}" type="parTrans" cxnId="{25E59DCA-FC75-4462-A2BA-DBA07695E947}">
      <dgm:prSet/>
      <dgm:spPr/>
      <dgm:t>
        <a:bodyPr/>
        <a:lstStyle/>
        <a:p>
          <a:endParaRPr lang="en-IN"/>
        </a:p>
      </dgm:t>
    </dgm:pt>
    <dgm:pt modelId="{FCBA2C49-051C-4D7A-A110-8A7CC916CA40}" type="sibTrans" cxnId="{25E59DCA-FC75-4462-A2BA-DBA07695E947}">
      <dgm:prSet/>
      <dgm:spPr/>
      <dgm:t>
        <a:bodyPr/>
        <a:lstStyle/>
        <a:p>
          <a:endParaRPr lang="en-IN"/>
        </a:p>
      </dgm:t>
    </dgm:pt>
    <dgm:pt modelId="{D9A16B3F-D36D-479D-B354-F4E492D71386}">
      <dgm:prSet phldrT="[Text]"/>
      <dgm:spPr/>
      <dgm:t>
        <a:bodyPr/>
        <a:lstStyle/>
        <a:p>
          <a:r>
            <a:rPr lang="en-IN" dirty="0">
              <a:latin typeface="Calibri" panose="020F0502020204030204" pitchFamily="34" charset="0"/>
              <a:cs typeface="Calibri" panose="020F0502020204030204" pitchFamily="34" charset="0"/>
            </a:rPr>
            <a:t>Excel Power Query </a:t>
          </a:r>
          <a:endParaRPr lang="en-IN" dirty="0"/>
        </a:p>
      </dgm:t>
    </dgm:pt>
    <dgm:pt modelId="{E35BFD39-69F7-4ACB-A0B0-67398C74485D}" type="parTrans" cxnId="{5414347E-98FD-4D80-9004-446E3879752E}">
      <dgm:prSet/>
      <dgm:spPr/>
      <dgm:t>
        <a:bodyPr/>
        <a:lstStyle/>
        <a:p>
          <a:endParaRPr lang="en-IN"/>
        </a:p>
      </dgm:t>
    </dgm:pt>
    <dgm:pt modelId="{D5A31AC3-BF77-4937-90FA-11593C1BC27F}" type="sibTrans" cxnId="{5414347E-98FD-4D80-9004-446E3879752E}">
      <dgm:prSet/>
      <dgm:spPr/>
      <dgm:t>
        <a:bodyPr/>
        <a:lstStyle/>
        <a:p>
          <a:endParaRPr lang="en-IN"/>
        </a:p>
      </dgm:t>
    </dgm:pt>
    <dgm:pt modelId="{338A37B9-BC99-4BC5-8EE7-AD21E8A4E0BF}">
      <dgm:prSet phldrT="[Text]"/>
      <dgm:spPr/>
      <dgm:t>
        <a:bodyPr/>
        <a:lstStyle/>
        <a:p>
          <a:r>
            <a:rPr lang="en-US" dirty="0"/>
            <a:t>Data Analyzing</a:t>
          </a:r>
          <a:endParaRPr lang="en-IN" dirty="0"/>
        </a:p>
      </dgm:t>
    </dgm:pt>
    <dgm:pt modelId="{8AF6EAA9-B80F-4ABA-AB3E-18AD52E58E64}" type="parTrans" cxnId="{07BD2C7F-2238-41E3-8C6A-BCDD960EAE45}">
      <dgm:prSet/>
      <dgm:spPr/>
      <dgm:t>
        <a:bodyPr/>
        <a:lstStyle/>
        <a:p>
          <a:endParaRPr lang="en-IN"/>
        </a:p>
      </dgm:t>
    </dgm:pt>
    <dgm:pt modelId="{624146AE-0E09-411C-AB0F-21C0BBE89212}" type="sibTrans" cxnId="{07BD2C7F-2238-41E3-8C6A-BCDD960EAE45}">
      <dgm:prSet/>
      <dgm:spPr/>
      <dgm:t>
        <a:bodyPr/>
        <a:lstStyle/>
        <a:p>
          <a:endParaRPr lang="en-IN"/>
        </a:p>
      </dgm:t>
    </dgm:pt>
    <dgm:pt modelId="{479847CC-980C-4B40-BBD3-A3CD9D420C05}">
      <dgm:prSet phldrT="[Text]"/>
      <dgm:spPr/>
      <dgm:t>
        <a:bodyPr/>
        <a:lstStyle/>
        <a:p>
          <a:r>
            <a:rPr lang="en-US" dirty="0"/>
            <a:t>SQL</a:t>
          </a:r>
          <a:endParaRPr lang="en-IN" dirty="0"/>
        </a:p>
      </dgm:t>
    </dgm:pt>
    <dgm:pt modelId="{CD1BCB06-B2F5-418C-BA0F-3E7A12EBB71C}" type="parTrans" cxnId="{C4D976BF-228D-4A94-829F-CDDDA4DA4B1A}">
      <dgm:prSet/>
      <dgm:spPr/>
      <dgm:t>
        <a:bodyPr/>
        <a:lstStyle/>
        <a:p>
          <a:endParaRPr lang="en-IN"/>
        </a:p>
      </dgm:t>
    </dgm:pt>
    <dgm:pt modelId="{6B5DAB07-8442-4707-953A-8430D6BC5657}" type="sibTrans" cxnId="{C4D976BF-228D-4A94-829F-CDDDA4DA4B1A}">
      <dgm:prSet/>
      <dgm:spPr/>
      <dgm:t>
        <a:bodyPr/>
        <a:lstStyle/>
        <a:p>
          <a:endParaRPr lang="en-IN"/>
        </a:p>
      </dgm:t>
    </dgm:pt>
    <dgm:pt modelId="{3E59AA25-9B1E-4C29-8165-8BAC3DBE0D9F}">
      <dgm:prSet phldrT="[Text]"/>
      <dgm:spPr/>
      <dgm:t>
        <a:bodyPr/>
        <a:lstStyle/>
        <a:p>
          <a:r>
            <a:rPr lang="en-US" dirty="0"/>
            <a:t>Data Visualization</a:t>
          </a:r>
          <a:endParaRPr lang="en-IN" dirty="0"/>
        </a:p>
      </dgm:t>
    </dgm:pt>
    <dgm:pt modelId="{4FA7098A-D5C4-4DF8-B6C1-EF1DCF46D8D6}" type="parTrans" cxnId="{5A1806E6-CB05-4ADA-8F10-20CEDD11AE86}">
      <dgm:prSet/>
      <dgm:spPr/>
      <dgm:t>
        <a:bodyPr/>
        <a:lstStyle/>
        <a:p>
          <a:endParaRPr lang="en-IN"/>
        </a:p>
      </dgm:t>
    </dgm:pt>
    <dgm:pt modelId="{26F85B07-0807-41BF-B1D9-8FD16E714FF9}" type="sibTrans" cxnId="{5A1806E6-CB05-4ADA-8F10-20CEDD11AE86}">
      <dgm:prSet/>
      <dgm:spPr/>
      <dgm:t>
        <a:bodyPr/>
        <a:lstStyle/>
        <a:p>
          <a:endParaRPr lang="en-IN"/>
        </a:p>
      </dgm:t>
    </dgm:pt>
    <dgm:pt modelId="{11CFCEE9-B8E8-48A5-8B27-460A01B3DA98}">
      <dgm:prSet phldrT="[Text]"/>
      <dgm:spPr/>
      <dgm:t>
        <a:bodyPr/>
        <a:lstStyle/>
        <a:p>
          <a:r>
            <a:rPr lang="en-US" dirty="0"/>
            <a:t>Excel Pivot Charts</a:t>
          </a:r>
          <a:endParaRPr lang="en-IN" dirty="0"/>
        </a:p>
      </dgm:t>
    </dgm:pt>
    <dgm:pt modelId="{499C09D8-8051-4F23-8F51-6146286243A6}" type="parTrans" cxnId="{F7EFB198-7E2E-4D70-97BA-FF8B97FCD665}">
      <dgm:prSet/>
      <dgm:spPr/>
      <dgm:t>
        <a:bodyPr/>
        <a:lstStyle/>
        <a:p>
          <a:endParaRPr lang="en-IN"/>
        </a:p>
      </dgm:t>
    </dgm:pt>
    <dgm:pt modelId="{78142DC5-B261-4E62-9549-BEE26B35A3DC}" type="sibTrans" cxnId="{F7EFB198-7E2E-4D70-97BA-FF8B97FCD665}">
      <dgm:prSet/>
      <dgm:spPr/>
      <dgm:t>
        <a:bodyPr/>
        <a:lstStyle/>
        <a:p>
          <a:endParaRPr lang="en-IN"/>
        </a:p>
      </dgm:t>
    </dgm:pt>
    <dgm:pt modelId="{0C789179-04B8-409B-93EE-D8475FBABB66}" type="pres">
      <dgm:prSet presAssocID="{7CC3F372-8F06-4F87-B461-4A5C91C904A6}" presName="Name0" presStyleCnt="0">
        <dgm:presLayoutVars>
          <dgm:chMax val="7"/>
          <dgm:dir/>
          <dgm:animLvl val="lvl"/>
          <dgm:resizeHandles val="exact"/>
        </dgm:presLayoutVars>
      </dgm:prSet>
      <dgm:spPr/>
    </dgm:pt>
    <dgm:pt modelId="{B88D8105-DDB9-4ADA-8943-5CEEE53D0AF1}" type="pres">
      <dgm:prSet presAssocID="{AC1794D2-69C6-49BB-9C8D-F874FB99B9D7}" presName="circle1" presStyleLbl="node1" presStyleIdx="0" presStyleCnt="3"/>
      <dgm:spPr/>
    </dgm:pt>
    <dgm:pt modelId="{C24F8A2F-5FDB-413C-A78F-9B369A2C1AA1}" type="pres">
      <dgm:prSet presAssocID="{AC1794D2-69C6-49BB-9C8D-F874FB99B9D7}" presName="space" presStyleCnt="0"/>
      <dgm:spPr/>
    </dgm:pt>
    <dgm:pt modelId="{42B5F359-CC75-4B00-B644-4D413E242236}" type="pres">
      <dgm:prSet presAssocID="{AC1794D2-69C6-49BB-9C8D-F874FB99B9D7}" presName="rect1" presStyleLbl="alignAcc1" presStyleIdx="0" presStyleCnt="3"/>
      <dgm:spPr/>
    </dgm:pt>
    <dgm:pt modelId="{8AA76F8C-B558-4D11-AE6F-3A19BB5C0564}" type="pres">
      <dgm:prSet presAssocID="{338A37B9-BC99-4BC5-8EE7-AD21E8A4E0BF}" presName="vertSpace2" presStyleLbl="node1" presStyleIdx="0" presStyleCnt="3"/>
      <dgm:spPr/>
    </dgm:pt>
    <dgm:pt modelId="{1278719C-751F-460D-94FE-43EA582BB257}" type="pres">
      <dgm:prSet presAssocID="{338A37B9-BC99-4BC5-8EE7-AD21E8A4E0BF}" presName="circle2" presStyleLbl="node1" presStyleIdx="1" presStyleCnt="3"/>
      <dgm:spPr/>
    </dgm:pt>
    <dgm:pt modelId="{0E08365F-99ED-499F-8014-FAC2B39F9AFF}" type="pres">
      <dgm:prSet presAssocID="{338A37B9-BC99-4BC5-8EE7-AD21E8A4E0BF}" presName="rect2" presStyleLbl="alignAcc1" presStyleIdx="1" presStyleCnt="3"/>
      <dgm:spPr/>
    </dgm:pt>
    <dgm:pt modelId="{D3C32562-8B1B-4A68-A219-F627877B6E94}" type="pres">
      <dgm:prSet presAssocID="{3E59AA25-9B1E-4C29-8165-8BAC3DBE0D9F}" presName="vertSpace3" presStyleLbl="node1" presStyleIdx="1" presStyleCnt="3"/>
      <dgm:spPr/>
    </dgm:pt>
    <dgm:pt modelId="{DE7432E9-9411-4BCF-A2FC-E0BABC92C4D1}" type="pres">
      <dgm:prSet presAssocID="{3E59AA25-9B1E-4C29-8165-8BAC3DBE0D9F}" presName="circle3" presStyleLbl="node1" presStyleIdx="2" presStyleCnt="3"/>
      <dgm:spPr/>
    </dgm:pt>
    <dgm:pt modelId="{929DD501-00CC-47A1-BD97-880EE6014EAA}" type="pres">
      <dgm:prSet presAssocID="{3E59AA25-9B1E-4C29-8165-8BAC3DBE0D9F}" presName="rect3" presStyleLbl="alignAcc1" presStyleIdx="2" presStyleCnt="3"/>
      <dgm:spPr/>
    </dgm:pt>
    <dgm:pt modelId="{7E4F5908-4F48-4B4F-A762-0E585BF6C3B2}" type="pres">
      <dgm:prSet presAssocID="{AC1794D2-69C6-49BB-9C8D-F874FB99B9D7}" presName="rect1ParTx" presStyleLbl="alignAcc1" presStyleIdx="2" presStyleCnt="3">
        <dgm:presLayoutVars>
          <dgm:chMax val="1"/>
          <dgm:bulletEnabled val="1"/>
        </dgm:presLayoutVars>
      </dgm:prSet>
      <dgm:spPr/>
    </dgm:pt>
    <dgm:pt modelId="{52A6814B-F25E-4F91-8151-4BF7D90A1E18}" type="pres">
      <dgm:prSet presAssocID="{AC1794D2-69C6-49BB-9C8D-F874FB99B9D7}" presName="rect1ChTx" presStyleLbl="alignAcc1" presStyleIdx="2" presStyleCnt="3">
        <dgm:presLayoutVars>
          <dgm:bulletEnabled val="1"/>
        </dgm:presLayoutVars>
      </dgm:prSet>
      <dgm:spPr/>
    </dgm:pt>
    <dgm:pt modelId="{582FE972-DE17-4457-A4C8-56A7DBB459D5}" type="pres">
      <dgm:prSet presAssocID="{338A37B9-BC99-4BC5-8EE7-AD21E8A4E0BF}" presName="rect2ParTx" presStyleLbl="alignAcc1" presStyleIdx="2" presStyleCnt="3">
        <dgm:presLayoutVars>
          <dgm:chMax val="1"/>
          <dgm:bulletEnabled val="1"/>
        </dgm:presLayoutVars>
      </dgm:prSet>
      <dgm:spPr/>
    </dgm:pt>
    <dgm:pt modelId="{F42EF6C8-1D55-4D98-819C-87409DC08A8A}" type="pres">
      <dgm:prSet presAssocID="{338A37B9-BC99-4BC5-8EE7-AD21E8A4E0BF}" presName="rect2ChTx" presStyleLbl="alignAcc1" presStyleIdx="2" presStyleCnt="3">
        <dgm:presLayoutVars>
          <dgm:bulletEnabled val="1"/>
        </dgm:presLayoutVars>
      </dgm:prSet>
      <dgm:spPr/>
    </dgm:pt>
    <dgm:pt modelId="{BB3BCABB-0202-4B75-B1AE-5E9ED21C5511}" type="pres">
      <dgm:prSet presAssocID="{3E59AA25-9B1E-4C29-8165-8BAC3DBE0D9F}" presName="rect3ParTx" presStyleLbl="alignAcc1" presStyleIdx="2" presStyleCnt="3">
        <dgm:presLayoutVars>
          <dgm:chMax val="1"/>
          <dgm:bulletEnabled val="1"/>
        </dgm:presLayoutVars>
      </dgm:prSet>
      <dgm:spPr/>
    </dgm:pt>
    <dgm:pt modelId="{1E591059-238D-4CFB-B26D-9FB665726F55}" type="pres">
      <dgm:prSet presAssocID="{3E59AA25-9B1E-4C29-8165-8BAC3DBE0D9F}" presName="rect3ChTx" presStyleLbl="alignAcc1" presStyleIdx="2" presStyleCnt="3">
        <dgm:presLayoutVars>
          <dgm:bulletEnabled val="1"/>
        </dgm:presLayoutVars>
      </dgm:prSet>
      <dgm:spPr/>
    </dgm:pt>
  </dgm:ptLst>
  <dgm:cxnLst>
    <dgm:cxn modelId="{86812604-BD37-41DA-98D3-EEF2C4EE42D0}" type="presOf" srcId="{AC1794D2-69C6-49BB-9C8D-F874FB99B9D7}" destId="{42B5F359-CC75-4B00-B644-4D413E242236}" srcOrd="0" destOrd="0" presId="urn:microsoft.com/office/officeart/2005/8/layout/target3"/>
    <dgm:cxn modelId="{98FADA07-E4AF-4A50-AD29-190F30EFACF2}" type="presOf" srcId="{3E59AA25-9B1E-4C29-8165-8BAC3DBE0D9F}" destId="{BB3BCABB-0202-4B75-B1AE-5E9ED21C5511}" srcOrd="1" destOrd="0" presId="urn:microsoft.com/office/officeart/2005/8/layout/target3"/>
    <dgm:cxn modelId="{719B8638-F183-4FD2-A668-15A1596CD342}" type="presOf" srcId="{3E59AA25-9B1E-4C29-8165-8BAC3DBE0D9F}" destId="{929DD501-00CC-47A1-BD97-880EE6014EAA}" srcOrd="0" destOrd="0" presId="urn:microsoft.com/office/officeart/2005/8/layout/target3"/>
    <dgm:cxn modelId="{94AFFE66-3740-44D1-88A1-F85088ED8575}" type="presOf" srcId="{AC1794D2-69C6-49BB-9C8D-F874FB99B9D7}" destId="{7E4F5908-4F48-4B4F-A762-0E585BF6C3B2}" srcOrd="1" destOrd="0" presId="urn:microsoft.com/office/officeart/2005/8/layout/target3"/>
    <dgm:cxn modelId="{57D3A47B-DD20-4ACE-AE65-6E98F7C3581D}" type="presOf" srcId="{338A37B9-BC99-4BC5-8EE7-AD21E8A4E0BF}" destId="{0E08365F-99ED-499F-8014-FAC2B39F9AFF}" srcOrd="0" destOrd="0" presId="urn:microsoft.com/office/officeart/2005/8/layout/target3"/>
    <dgm:cxn modelId="{5414347E-98FD-4D80-9004-446E3879752E}" srcId="{AC1794D2-69C6-49BB-9C8D-F874FB99B9D7}" destId="{D9A16B3F-D36D-479D-B354-F4E492D71386}" srcOrd="0" destOrd="0" parTransId="{E35BFD39-69F7-4ACB-A0B0-67398C74485D}" sibTransId="{D5A31AC3-BF77-4937-90FA-11593C1BC27F}"/>
    <dgm:cxn modelId="{07BD2C7F-2238-41E3-8C6A-BCDD960EAE45}" srcId="{7CC3F372-8F06-4F87-B461-4A5C91C904A6}" destId="{338A37B9-BC99-4BC5-8EE7-AD21E8A4E0BF}" srcOrd="1" destOrd="0" parTransId="{8AF6EAA9-B80F-4ABA-AB3E-18AD52E58E64}" sibTransId="{624146AE-0E09-411C-AB0F-21C0BBE89212}"/>
    <dgm:cxn modelId="{F7EFB198-7E2E-4D70-97BA-FF8B97FCD665}" srcId="{3E59AA25-9B1E-4C29-8165-8BAC3DBE0D9F}" destId="{11CFCEE9-B8E8-48A5-8B27-460A01B3DA98}" srcOrd="0" destOrd="0" parTransId="{499C09D8-8051-4F23-8F51-6146286243A6}" sibTransId="{78142DC5-B261-4E62-9549-BEE26B35A3DC}"/>
    <dgm:cxn modelId="{DA9A90B0-5F33-468C-AA3C-15697CCCD531}" type="presOf" srcId="{11CFCEE9-B8E8-48A5-8B27-460A01B3DA98}" destId="{1E591059-238D-4CFB-B26D-9FB665726F55}" srcOrd="0" destOrd="0" presId="urn:microsoft.com/office/officeart/2005/8/layout/target3"/>
    <dgm:cxn modelId="{AF11E2B5-03E6-4F99-8EC8-406BE12170C9}" type="presOf" srcId="{338A37B9-BC99-4BC5-8EE7-AD21E8A4E0BF}" destId="{582FE972-DE17-4457-A4C8-56A7DBB459D5}" srcOrd="1" destOrd="0" presId="urn:microsoft.com/office/officeart/2005/8/layout/target3"/>
    <dgm:cxn modelId="{C4D976BF-228D-4A94-829F-CDDDA4DA4B1A}" srcId="{338A37B9-BC99-4BC5-8EE7-AD21E8A4E0BF}" destId="{479847CC-980C-4B40-BBD3-A3CD9D420C05}" srcOrd="0" destOrd="0" parTransId="{CD1BCB06-B2F5-418C-BA0F-3E7A12EBB71C}" sibTransId="{6B5DAB07-8442-4707-953A-8430D6BC5657}"/>
    <dgm:cxn modelId="{918FB0C5-766C-405B-A9EC-4D846C4E3E6D}" type="presOf" srcId="{D9A16B3F-D36D-479D-B354-F4E492D71386}" destId="{52A6814B-F25E-4F91-8151-4BF7D90A1E18}" srcOrd="0" destOrd="0" presId="urn:microsoft.com/office/officeart/2005/8/layout/target3"/>
    <dgm:cxn modelId="{FF3C77C8-261B-4E72-AAF1-D40E3382853B}" type="presOf" srcId="{479847CC-980C-4B40-BBD3-A3CD9D420C05}" destId="{F42EF6C8-1D55-4D98-819C-87409DC08A8A}" srcOrd="0" destOrd="0" presId="urn:microsoft.com/office/officeart/2005/8/layout/target3"/>
    <dgm:cxn modelId="{25E59DCA-FC75-4462-A2BA-DBA07695E947}" srcId="{7CC3F372-8F06-4F87-B461-4A5C91C904A6}" destId="{AC1794D2-69C6-49BB-9C8D-F874FB99B9D7}" srcOrd="0" destOrd="0" parTransId="{BFAECC16-D95D-456A-83CE-D4B868CCAE5F}" sibTransId="{FCBA2C49-051C-4D7A-A110-8A7CC916CA40}"/>
    <dgm:cxn modelId="{5A1806E6-CB05-4ADA-8F10-20CEDD11AE86}" srcId="{7CC3F372-8F06-4F87-B461-4A5C91C904A6}" destId="{3E59AA25-9B1E-4C29-8165-8BAC3DBE0D9F}" srcOrd="2" destOrd="0" parTransId="{4FA7098A-D5C4-4DF8-B6C1-EF1DCF46D8D6}" sibTransId="{26F85B07-0807-41BF-B1D9-8FD16E714FF9}"/>
    <dgm:cxn modelId="{038DE7EA-66CE-4903-AAEA-F410E98BA44C}" type="presOf" srcId="{7CC3F372-8F06-4F87-B461-4A5C91C904A6}" destId="{0C789179-04B8-409B-93EE-D8475FBABB66}" srcOrd="0" destOrd="0" presId="urn:microsoft.com/office/officeart/2005/8/layout/target3"/>
    <dgm:cxn modelId="{41A44E35-1778-4BDF-8A03-5E4DD1E236AF}" type="presParOf" srcId="{0C789179-04B8-409B-93EE-D8475FBABB66}" destId="{B88D8105-DDB9-4ADA-8943-5CEEE53D0AF1}" srcOrd="0" destOrd="0" presId="urn:microsoft.com/office/officeart/2005/8/layout/target3"/>
    <dgm:cxn modelId="{A8F04C3E-6094-4257-80CE-177EF1B4DE3C}" type="presParOf" srcId="{0C789179-04B8-409B-93EE-D8475FBABB66}" destId="{C24F8A2F-5FDB-413C-A78F-9B369A2C1AA1}" srcOrd="1" destOrd="0" presId="urn:microsoft.com/office/officeart/2005/8/layout/target3"/>
    <dgm:cxn modelId="{AE4E1F6D-BB9E-46B8-8776-324221A34187}" type="presParOf" srcId="{0C789179-04B8-409B-93EE-D8475FBABB66}" destId="{42B5F359-CC75-4B00-B644-4D413E242236}" srcOrd="2" destOrd="0" presId="urn:microsoft.com/office/officeart/2005/8/layout/target3"/>
    <dgm:cxn modelId="{612F810C-7A10-4A65-8D2F-76EE985455E1}" type="presParOf" srcId="{0C789179-04B8-409B-93EE-D8475FBABB66}" destId="{8AA76F8C-B558-4D11-AE6F-3A19BB5C0564}" srcOrd="3" destOrd="0" presId="urn:microsoft.com/office/officeart/2005/8/layout/target3"/>
    <dgm:cxn modelId="{A6193621-76E4-45E4-BE4F-C433DCCDE481}" type="presParOf" srcId="{0C789179-04B8-409B-93EE-D8475FBABB66}" destId="{1278719C-751F-460D-94FE-43EA582BB257}" srcOrd="4" destOrd="0" presId="urn:microsoft.com/office/officeart/2005/8/layout/target3"/>
    <dgm:cxn modelId="{BD0C5A16-6727-4B69-B775-FFDF91C32DF0}" type="presParOf" srcId="{0C789179-04B8-409B-93EE-D8475FBABB66}" destId="{0E08365F-99ED-499F-8014-FAC2B39F9AFF}" srcOrd="5" destOrd="0" presId="urn:microsoft.com/office/officeart/2005/8/layout/target3"/>
    <dgm:cxn modelId="{50585F5F-CEA1-4290-8304-FA1704CE52FD}" type="presParOf" srcId="{0C789179-04B8-409B-93EE-D8475FBABB66}" destId="{D3C32562-8B1B-4A68-A219-F627877B6E94}" srcOrd="6" destOrd="0" presId="urn:microsoft.com/office/officeart/2005/8/layout/target3"/>
    <dgm:cxn modelId="{406CCDF7-D0F5-42D0-BBA8-B33AC18B7EDE}" type="presParOf" srcId="{0C789179-04B8-409B-93EE-D8475FBABB66}" destId="{DE7432E9-9411-4BCF-A2FC-E0BABC92C4D1}" srcOrd="7" destOrd="0" presId="urn:microsoft.com/office/officeart/2005/8/layout/target3"/>
    <dgm:cxn modelId="{F5F0E59B-D06E-4ABA-918A-85DABDE3750B}" type="presParOf" srcId="{0C789179-04B8-409B-93EE-D8475FBABB66}" destId="{929DD501-00CC-47A1-BD97-880EE6014EAA}" srcOrd="8" destOrd="0" presId="urn:microsoft.com/office/officeart/2005/8/layout/target3"/>
    <dgm:cxn modelId="{203474B9-7223-4691-900E-7976D0DAB236}" type="presParOf" srcId="{0C789179-04B8-409B-93EE-D8475FBABB66}" destId="{7E4F5908-4F48-4B4F-A762-0E585BF6C3B2}" srcOrd="9" destOrd="0" presId="urn:microsoft.com/office/officeart/2005/8/layout/target3"/>
    <dgm:cxn modelId="{632027CF-14A0-4AFE-92F8-0CD6E7458766}" type="presParOf" srcId="{0C789179-04B8-409B-93EE-D8475FBABB66}" destId="{52A6814B-F25E-4F91-8151-4BF7D90A1E18}" srcOrd="10" destOrd="0" presId="urn:microsoft.com/office/officeart/2005/8/layout/target3"/>
    <dgm:cxn modelId="{7BC29DA7-A105-4E8F-B9D8-CC6D942C6EBE}" type="presParOf" srcId="{0C789179-04B8-409B-93EE-D8475FBABB66}" destId="{582FE972-DE17-4457-A4C8-56A7DBB459D5}" srcOrd="11" destOrd="0" presId="urn:microsoft.com/office/officeart/2005/8/layout/target3"/>
    <dgm:cxn modelId="{02C19497-702E-4167-83D1-4E95A16CC355}" type="presParOf" srcId="{0C789179-04B8-409B-93EE-D8475FBABB66}" destId="{F42EF6C8-1D55-4D98-819C-87409DC08A8A}" srcOrd="12" destOrd="0" presId="urn:microsoft.com/office/officeart/2005/8/layout/target3"/>
    <dgm:cxn modelId="{152BD9DC-C3E2-47B3-BD8F-21EA98C1B04C}" type="presParOf" srcId="{0C789179-04B8-409B-93EE-D8475FBABB66}" destId="{BB3BCABB-0202-4B75-B1AE-5E9ED21C5511}" srcOrd="13" destOrd="0" presId="urn:microsoft.com/office/officeart/2005/8/layout/target3"/>
    <dgm:cxn modelId="{3A66F547-1E33-41B8-A820-332ECE7BE2DE}" type="presParOf" srcId="{0C789179-04B8-409B-93EE-D8475FBABB66}" destId="{1E591059-238D-4CFB-B26D-9FB665726F55}" srcOrd="14" destOrd="0" presId="urn:microsoft.com/office/officeart/2005/8/layout/target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98C393-AAC9-4D59-AA4A-4973E9E2ECB1}">
      <dsp:nvSpPr>
        <dsp:cNvPr id="0" name=""/>
        <dsp:cNvSpPr/>
      </dsp:nvSpPr>
      <dsp:spPr>
        <a:xfrm>
          <a:off x="-4684834" y="-718166"/>
          <a:ext cx="5580322" cy="5580322"/>
        </a:xfrm>
        <a:prstGeom prst="blockArc">
          <a:avLst>
            <a:gd name="adj1" fmla="val 18900000"/>
            <a:gd name="adj2" fmla="val 2700000"/>
            <a:gd name="adj3" fmla="val 387"/>
          </a:avLst>
        </a:prstGeom>
        <a:noFill/>
        <a:ln w="15875" cap="flat" cmpd="sng" algn="ctr">
          <a:solidFill>
            <a:schemeClr val="accent2">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1A51C75A-B15C-4365-8C6D-61E94D321905}">
      <dsp:nvSpPr>
        <dsp:cNvPr id="0" name=""/>
        <dsp:cNvSpPr/>
      </dsp:nvSpPr>
      <dsp:spPr>
        <a:xfrm>
          <a:off x="334328" y="218222"/>
          <a:ext cx="9667621" cy="436279"/>
        </a:xfrm>
        <a:prstGeom prst="rect">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46297" tIns="55880" rIns="55880" bIns="55880" numCol="1" spcCol="1270" anchor="ctr" anchorCtr="0">
          <a:noAutofit/>
        </a:bodyPr>
        <a:lstStyle/>
        <a:p>
          <a:pPr marL="0" lvl="0" indent="0" algn="l" defTabSz="977900">
            <a:lnSpc>
              <a:spcPct val="90000"/>
            </a:lnSpc>
            <a:spcBef>
              <a:spcPct val="0"/>
            </a:spcBef>
            <a:spcAft>
              <a:spcPct val="35000"/>
            </a:spcAft>
            <a:buFont typeface="+mj-lt"/>
            <a:buNone/>
          </a:pPr>
          <a:r>
            <a:rPr lang="en-IN" sz="2200" kern="1200" dirty="0">
              <a:effectLst/>
              <a:latin typeface="Calibri" panose="020F0502020204030204" pitchFamily="34" charset="0"/>
              <a:ea typeface="Calibri" panose="020F0502020204030204" pitchFamily="34" charset="0"/>
              <a:cs typeface="Times New Roman" panose="02020603050405020304" pitchFamily="18" charset="0"/>
            </a:rPr>
            <a:t>Introduction</a:t>
          </a:r>
          <a:endParaRPr lang="en-IN" sz="2200" kern="1200" dirty="0"/>
        </a:p>
      </dsp:txBody>
      <dsp:txXfrm>
        <a:off x="334328" y="218222"/>
        <a:ext cx="9667621" cy="436279"/>
      </dsp:txXfrm>
    </dsp:sp>
    <dsp:sp modelId="{FDED437B-ED4A-4886-A812-288B8F64B6E9}">
      <dsp:nvSpPr>
        <dsp:cNvPr id="0" name=""/>
        <dsp:cNvSpPr/>
      </dsp:nvSpPr>
      <dsp:spPr>
        <a:xfrm>
          <a:off x="61653" y="163687"/>
          <a:ext cx="545349" cy="545349"/>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11B87904-3B82-4303-9A93-4D9D13FCC19E}">
      <dsp:nvSpPr>
        <dsp:cNvPr id="0" name=""/>
        <dsp:cNvSpPr/>
      </dsp:nvSpPr>
      <dsp:spPr>
        <a:xfrm>
          <a:off x="693197" y="872558"/>
          <a:ext cx="9308752" cy="436279"/>
        </a:xfrm>
        <a:prstGeom prst="rect">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46297" tIns="55880" rIns="55880" bIns="55880" numCol="1" spcCol="1270" anchor="ctr" anchorCtr="0">
          <a:noAutofit/>
        </a:bodyPr>
        <a:lstStyle/>
        <a:p>
          <a:pPr marL="0" lvl="0" indent="0" algn="l" defTabSz="977900">
            <a:lnSpc>
              <a:spcPct val="90000"/>
            </a:lnSpc>
            <a:spcBef>
              <a:spcPct val="0"/>
            </a:spcBef>
            <a:spcAft>
              <a:spcPct val="35000"/>
            </a:spcAft>
            <a:buNone/>
          </a:pPr>
          <a:r>
            <a:rPr lang="en-IN" sz="2200" kern="1200">
              <a:effectLst/>
              <a:latin typeface="Calibri" panose="020F0502020204030204" pitchFamily="34" charset="0"/>
              <a:ea typeface="Calibri" panose="020F0502020204030204" pitchFamily="34" charset="0"/>
              <a:cs typeface="Times New Roman" panose="02020603050405020304" pitchFamily="18" charset="0"/>
            </a:rPr>
            <a:t>Objectives</a:t>
          </a:r>
          <a:endParaRPr lang="en-IN" sz="2200" kern="1200" dirty="0">
            <a:effectLst/>
            <a:latin typeface="Calibri" panose="020F0502020204030204" pitchFamily="34" charset="0"/>
            <a:ea typeface="Calibri" panose="020F0502020204030204" pitchFamily="34" charset="0"/>
            <a:cs typeface="Times New Roman" panose="02020603050405020304" pitchFamily="18" charset="0"/>
          </a:endParaRPr>
        </a:p>
      </dsp:txBody>
      <dsp:txXfrm>
        <a:off x="693197" y="872558"/>
        <a:ext cx="9308752" cy="436279"/>
      </dsp:txXfrm>
    </dsp:sp>
    <dsp:sp modelId="{BEF57746-E835-4527-9BDB-F7A801CB7DF6}">
      <dsp:nvSpPr>
        <dsp:cNvPr id="0" name=""/>
        <dsp:cNvSpPr/>
      </dsp:nvSpPr>
      <dsp:spPr>
        <a:xfrm>
          <a:off x="420523" y="818023"/>
          <a:ext cx="545349" cy="545349"/>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7CDAC335-70A4-425B-9D01-6E44ED6B83C0}">
      <dsp:nvSpPr>
        <dsp:cNvPr id="0" name=""/>
        <dsp:cNvSpPr/>
      </dsp:nvSpPr>
      <dsp:spPr>
        <a:xfrm>
          <a:off x="857299" y="1526894"/>
          <a:ext cx="9144650" cy="436279"/>
        </a:xfrm>
        <a:prstGeom prst="rect">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46297" tIns="55880" rIns="55880" bIns="55880" numCol="1" spcCol="1270" anchor="ctr" anchorCtr="0">
          <a:noAutofit/>
        </a:bodyPr>
        <a:lstStyle/>
        <a:p>
          <a:pPr marL="0" lvl="0" indent="0" algn="l" defTabSz="977900">
            <a:lnSpc>
              <a:spcPct val="90000"/>
            </a:lnSpc>
            <a:spcBef>
              <a:spcPct val="0"/>
            </a:spcBef>
            <a:spcAft>
              <a:spcPct val="35000"/>
            </a:spcAft>
            <a:buNone/>
          </a:pPr>
          <a:r>
            <a:rPr lang="en-IN" sz="2200" kern="1200">
              <a:effectLst/>
              <a:latin typeface="Calibri" panose="020F0502020204030204" pitchFamily="34" charset="0"/>
              <a:ea typeface="Calibri" panose="020F0502020204030204" pitchFamily="34" charset="0"/>
              <a:cs typeface="Times New Roman" panose="02020603050405020304" pitchFamily="18" charset="0"/>
            </a:rPr>
            <a:t>Methodology</a:t>
          </a:r>
          <a:endParaRPr lang="en-IN" sz="2200" kern="1200" dirty="0">
            <a:effectLst/>
            <a:latin typeface="Calibri" panose="020F0502020204030204" pitchFamily="34" charset="0"/>
            <a:ea typeface="Calibri" panose="020F0502020204030204" pitchFamily="34" charset="0"/>
            <a:cs typeface="Times New Roman" panose="02020603050405020304" pitchFamily="18" charset="0"/>
          </a:endParaRPr>
        </a:p>
      </dsp:txBody>
      <dsp:txXfrm>
        <a:off x="857299" y="1526894"/>
        <a:ext cx="9144650" cy="436279"/>
      </dsp:txXfrm>
    </dsp:sp>
    <dsp:sp modelId="{CF60AD81-FC68-4D67-99DE-6A293387A977}">
      <dsp:nvSpPr>
        <dsp:cNvPr id="0" name=""/>
        <dsp:cNvSpPr/>
      </dsp:nvSpPr>
      <dsp:spPr>
        <a:xfrm>
          <a:off x="584625" y="1472359"/>
          <a:ext cx="545349" cy="545349"/>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EEEDC4C7-7210-494E-B5C5-E50F4CDF2451}">
      <dsp:nvSpPr>
        <dsp:cNvPr id="0" name=""/>
        <dsp:cNvSpPr/>
      </dsp:nvSpPr>
      <dsp:spPr>
        <a:xfrm>
          <a:off x="857299" y="2180816"/>
          <a:ext cx="9144650" cy="436279"/>
        </a:xfrm>
        <a:prstGeom prst="rect">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46297" tIns="55880" rIns="55880" bIns="55880" numCol="1" spcCol="1270" anchor="ctr" anchorCtr="0">
          <a:noAutofit/>
        </a:bodyPr>
        <a:lstStyle/>
        <a:p>
          <a:pPr marL="0" lvl="0" indent="0" algn="l" defTabSz="977900">
            <a:lnSpc>
              <a:spcPct val="90000"/>
            </a:lnSpc>
            <a:spcBef>
              <a:spcPct val="0"/>
            </a:spcBef>
            <a:spcAft>
              <a:spcPct val="35000"/>
            </a:spcAft>
            <a:buNone/>
          </a:pPr>
          <a:r>
            <a:rPr lang="en-IN" sz="2200" kern="1200" dirty="0">
              <a:effectLst/>
              <a:latin typeface="Calibri" panose="020F0502020204030204" pitchFamily="34" charset="0"/>
              <a:ea typeface="Calibri" panose="020F0502020204030204" pitchFamily="34" charset="0"/>
              <a:cs typeface="Times New Roman" panose="02020603050405020304" pitchFamily="18" charset="0"/>
            </a:rPr>
            <a:t>Data Analysis and Findings</a:t>
          </a:r>
        </a:p>
      </dsp:txBody>
      <dsp:txXfrm>
        <a:off x="857299" y="2180816"/>
        <a:ext cx="9144650" cy="436279"/>
      </dsp:txXfrm>
    </dsp:sp>
    <dsp:sp modelId="{453142A0-EA65-4D9A-8A63-97B6B32ACC3F}">
      <dsp:nvSpPr>
        <dsp:cNvPr id="0" name=""/>
        <dsp:cNvSpPr/>
      </dsp:nvSpPr>
      <dsp:spPr>
        <a:xfrm>
          <a:off x="584625" y="2126281"/>
          <a:ext cx="545349" cy="545349"/>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7FAD64DB-20F8-4F92-A35A-60F5579AA7A7}">
      <dsp:nvSpPr>
        <dsp:cNvPr id="0" name=""/>
        <dsp:cNvSpPr/>
      </dsp:nvSpPr>
      <dsp:spPr>
        <a:xfrm>
          <a:off x="693197" y="2835152"/>
          <a:ext cx="9308752" cy="436279"/>
        </a:xfrm>
        <a:prstGeom prst="rect">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46297" tIns="55880" rIns="55880" bIns="55880" numCol="1" spcCol="1270" anchor="ctr" anchorCtr="0">
          <a:noAutofit/>
        </a:bodyPr>
        <a:lstStyle/>
        <a:p>
          <a:pPr marL="0" lvl="0" indent="0" algn="l" defTabSz="977900">
            <a:lnSpc>
              <a:spcPct val="90000"/>
            </a:lnSpc>
            <a:spcBef>
              <a:spcPct val="0"/>
            </a:spcBef>
            <a:spcAft>
              <a:spcPct val="35000"/>
            </a:spcAft>
            <a:buNone/>
          </a:pPr>
          <a:r>
            <a:rPr lang="en-IN" sz="2200" kern="1200" dirty="0">
              <a:effectLst/>
              <a:latin typeface="Calibri" panose="020F0502020204030204" pitchFamily="34" charset="0"/>
              <a:ea typeface="Calibri" panose="020F0502020204030204" pitchFamily="34" charset="0"/>
              <a:cs typeface="Times New Roman" panose="02020603050405020304" pitchFamily="18" charset="0"/>
            </a:rPr>
            <a:t>Conclusion</a:t>
          </a:r>
        </a:p>
      </dsp:txBody>
      <dsp:txXfrm>
        <a:off x="693197" y="2835152"/>
        <a:ext cx="9308752" cy="436279"/>
      </dsp:txXfrm>
    </dsp:sp>
    <dsp:sp modelId="{8AAE587F-9E1B-4D2A-B0E6-BC70D3E3A17B}">
      <dsp:nvSpPr>
        <dsp:cNvPr id="0" name=""/>
        <dsp:cNvSpPr/>
      </dsp:nvSpPr>
      <dsp:spPr>
        <a:xfrm>
          <a:off x="420523" y="2780617"/>
          <a:ext cx="545349" cy="545349"/>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E1EB2235-9E41-4004-9A97-3C05DBFD0852}">
      <dsp:nvSpPr>
        <dsp:cNvPr id="0" name=""/>
        <dsp:cNvSpPr/>
      </dsp:nvSpPr>
      <dsp:spPr>
        <a:xfrm>
          <a:off x="334328" y="3489488"/>
          <a:ext cx="9667621" cy="436279"/>
        </a:xfrm>
        <a:prstGeom prst="rect">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46297" tIns="55880" rIns="55880" bIns="55880" numCol="1" spcCol="1270" anchor="ctr" anchorCtr="0">
          <a:noAutofit/>
        </a:bodyPr>
        <a:lstStyle/>
        <a:p>
          <a:pPr marL="0" lvl="0" indent="0" algn="l" defTabSz="977900">
            <a:lnSpc>
              <a:spcPct val="90000"/>
            </a:lnSpc>
            <a:spcBef>
              <a:spcPct val="0"/>
            </a:spcBef>
            <a:spcAft>
              <a:spcPct val="35000"/>
            </a:spcAft>
            <a:buNone/>
          </a:pPr>
          <a:r>
            <a:rPr lang="en-IN" sz="2200" kern="1200">
              <a:effectLst/>
              <a:latin typeface="Calibri" panose="020F0502020204030204" pitchFamily="34" charset="0"/>
              <a:ea typeface="Calibri" panose="020F0502020204030204" pitchFamily="34" charset="0"/>
              <a:cs typeface="Times New Roman" panose="02020603050405020304" pitchFamily="18" charset="0"/>
            </a:rPr>
            <a:t>References</a:t>
          </a:r>
          <a:endParaRPr lang="en-IN" sz="2200" kern="1200" dirty="0"/>
        </a:p>
      </dsp:txBody>
      <dsp:txXfrm>
        <a:off x="334328" y="3489488"/>
        <a:ext cx="9667621" cy="436279"/>
      </dsp:txXfrm>
    </dsp:sp>
    <dsp:sp modelId="{3D4CE664-3B1E-41FE-B674-AFFA91C5FEA6}">
      <dsp:nvSpPr>
        <dsp:cNvPr id="0" name=""/>
        <dsp:cNvSpPr/>
      </dsp:nvSpPr>
      <dsp:spPr>
        <a:xfrm>
          <a:off x="61653" y="3434953"/>
          <a:ext cx="545349" cy="545349"/>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8D8105-DDB9-4ADA-8943-5CEEE53D0AF1}">
      <dsp:nvSpPr>
        <dsp:cNvPr id="0" name=""/>
        <dsp:cNvSpPr/>
      </dsp:nvSpPr>
      <dsp:spPr>
        <a:xfrm>
          <a:off x="0" y="0"/>
          <a:ext cx="2072923" cy="2072923"/>
        </a:xfrm>
        <a:prstGeom prst="pie">
          <a:avLst>
            <a:gd name="adj1" fmla="val 5400000"/>
            <a:gd name="adj2" fmla="val 1620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2B5F359-CC75-4B00-B644-4D413E242236}">
      <dsp:nvSpPr>
        <dsp:cNvPr id="0" name=""/>
        <dsp:cNvSpPr/>
      </dsp:nvSpPr>
      <dsp:spPr>
        <a:xfrm>
          <a:off x="1036461" y="0"/>
          <a:ext cx="4567034" cy="2072923"/>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kern="1200" dirty="0">
              <a:latin typeface="Calibri" panose="020F0502020204030204" pitchFamily="34" charset="0"/>
              <a:cs typeface="Calibri" panose="020F0502020204030204" pitchFamily="34" charset="0"/>
            </a:rPr>
            <a:t>Data Cleaning</a:t>
          </a:r>
          <a:endParaRPr lang="en-IN" sz="2200" kern="1200" dirty="0"/>
        </a:p>
      </dsp:txBody>
      <dsp:txXfrm>
        <a:off x="1036461" y="0"/>
        <a:ext cx="2283517" cy="621878"/>
      </dsp:txXfrm>
    </dsp:sp>
    <dsp:sp modelId="{1278719C-751F-460D-94FE-43EA582BB257}">
      <dsp:nvSpPr>
        <dsp:cNvPr id="0" name=""/>
        <dsp:cNvSpPr/>
      </dsp:nvSpPr>
      <dsp:spPr>
        <a:xfrm>
          <a:off x="362762" y="621878"/>
          <a:ext cx="1347398" cy="1347398"/>
        </a:xfrm>
        <a:prstGeom prst="pie">
          <a:avLst>
            <a:gd name="adj1" fmla="val 5400000"/>
            <a:gd name="adj2" fmla="val 1620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E08365F-99ED-499F-8014-FAC2B39F9AFF}">
      <dsp:nvSpPr>
        <dsp:cNvPr id="0" name=""/>
        <dsp:cNvSpPr/>
      </dsp:nvSpPr>
      <dsp:spPr>
        <a:xfrm>
          <a:off x="1036461" y="621878"/>
          <a:ext cx="4567034" cy="1347398"/>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Data Analyzing</a:t>
          </a:r>
          <a:endParaRPr lang="en-IN" sz="2200" kern="1200" dirty="0"/>
        </a:p>
      </dsp:txBody>
      <dsp:txXfrm>
        <a:off x="1036461" y="621878"/>
        <a:ext cx="2283517" cy="621876"/>
      </dsp:txXfrm>
    </dsp:sp>
    <dsp:sp modelId="{DE7432E9-9411-4BCF-A2FC-E0BABC92C4D1}">
      <dsp:nvSpPr>
        <dsp:cNvPr id="0" name=""/>
        <dsp:cNvSpPr/>
      </dsp:nvSpPr>
      <dsp:spPr>
        <a:xfrm>
          <a:off x="725523" y="1243754"/>
          <a:ext cx="621876" cy="621876"/>
        </a:xfrm>
        <a:prstGeom prst="pie">
          <a:avLst>
            <a:gd name="adj1" fmla="val 5400000"/>
            <a:gd name="adj2" fmla="val 1620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9DD501-00CC-47A1-BD97-880EE6014EAA}">
      <dsp:nvSpPr>
        <dsp:cNvPr id="0" name=""/>
        <dsp:cNvSpPr/>
      </dsp:nvSpPr>
      <dsp:spPr>
        <a:xfrm>
          <a:off x="1036461" y="1243754"/>
          <a:ext cx="4567034" cy="621876"/>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Data Visualization</a:t>
          </a:r>
          <a:endParaRPr lang="en-IN" sz="2200" kern="1200" dirty="0"/>
        </a:p>
      </dsp:txBody>
      <dsp:txXfrm>
        <a:off x="1036461" y="1243754"/>
        <a:ext cx="2283517" cy="621876"/>
      </dsp:txXfrm>
    </dsp:sp>
    <dsp:sp modelId="{52A6814B-F25E-4F91-8151-4BF7D90A1E18}">
      <dsp:nvSpPr>
        <dsp:cNvPr id="0" name=""/>
        <dsp:cNvSpPr/>
      </dsp:nvSpPr>
      <dsp:spPr>
        <a:xfrm>
          <a:off x="3319978" y="0"/>
          <a:ext cx="2283517" cy="621878"/>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171450" lvl="1" indent="-171450" algn="l" defTabSz="844550">
            <a:lnSpc>
              <a:spcPct val="90000"/>
            </a:lnSpc>
            <a:spcBef>
              <a:spcPct val="0"/>
            </a:spcBef>
            <a:spcAft>
              <a:spcPct val="15000"/>
            </a:spcAft>
            <a:buChar char="•"/>
          </a:pPr>
          <a:r>
            <a:rPr lang="en-IN" sz="1900" kern="1200" dirty="0">
              <a:latin typeface="Calibri" panose="020F0502020204030204" pitchFamily="34" charset="0"/>
              <a:cs typeface="Calibri" panose="020F0502020204030204" pitchFamily="34" charset="0"/>
            </a:rPr>
            <a:t>Excel Power Query </a:t>
          </a:r>
          <a:endParaRPr lang="en-IN" sz="1900" kern="1200" dirty="0"/>
        </a:p>
      </dsp:txBody>
      <dsp:txXfrm>
        <a:off x="3319978" y="0"/>
        <a:ext cx="2283517" cy="621878"/>
      </dsp:txXfrm>
    </dsp:sp>
    <dsp:sp modelId="{F42EF6C8-1D55-4D98-819C-87409DC08A8A}">
      <dsp:nvSpPr>
        <dsp:cNvPr id="0" name=""/>
        <dsp:cNvSpPr/>
      </dsp:nvSpPr>
      <dsp:spPr>
        <a:xfrm>
          <a:off x="3319978" y="621878"/>
          <a:ext cx="2283517" cy="621876"/>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t>SQL</a:t>
          </a:r>
          <a:endParaRPr lang="en-IN" sz="1900" kern="1200" dirty="0"/>
        </a:p>
      </dsp:txBody>
      <dsp:txXfrm>
        <a:off x="3319978" y="621878"/>
        <a:ext cx="2283517" cy="621876"/>
      </dsp:txXfrm>
    </dsp:sp>
    <dsp:sp modelId="{1E591059-238D-4CFB-B26D-9FB665726F55}">
      <dsp:nvSpPr>
        <dsp:cNvPr id="0" name=""/>
        <dsp:cNvSpPr/>
      </dsp:nvSpPr>
      <dsp:spPr>
        <a:xfrm>
          <a:off x="3319978" y="1243754"/>
          <a:ext cx="2283517" cy="621876"/>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t>Excel Pivot Charts</a:t>
          </a:r>
          <a:endParaRPr lang="en-IN" sz="1900" kern="1200" dirty="0"/>
        </a:p>
      </dsp:txBody>
      <dsp:txXfrm>
        <a:off x="3319978" y="1243754"/>
        <a:ext cx="2283517" cy="621876"/>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8809C-31E5-45F8-88B0-65CA7312F9F5}" type="datetimeFigureOut">
              <a:rPr lang="en-IN" smtClean="0"/>
              <a:t>28-06-2022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6FB5BC-2DA9-4D5E-A643-1994B9D9B55E}" type="slidenum">
              <a:rPr lang="en-IN" smtClean="0"/>
              <a:t>‹#›</a:t>
            </a:fld>
            <a:endParaRPr lang="en-IN"/>
          </a:p>
        </p:txBody>
      </p:sp>
    </p:spTree>
    <p:extLst>
      <p:ext uri="{BB962C8B-B14F-4D97-AF65-F5344CB8AC3E}">
        <p14:creationId xmlns:p14="http://schemas.microsoft.com/office/powerpoint/2010/main" val="2904261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A6FB5BC-2DA9-4D5E-A643-1994B9D9B55E}" type="slidenum">
              <a:rPr lang="en-IN" smtClean="0"/>
              <a:t>1</a:t>
            </a:fld>
            <a:endParaRPr lang="en-IN"/>
          </a:p>
        </p:txBody>
      </p:sp>
    </p:spTree>
    <p:extLst>
      <p:ext uri="{BB962C8B-B14F-4D97-AF65-F5344CB8AC3E}">
        <p14:creationId xmlns:p14="http://schemas.microsoft.com/office/powerpoint/2010/main" val="487724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2D4E4E6-A7F8-4824-BA11-B3A6602C2E9B}" type="datetimeFigureOut">
              <a:rPr lang="en-IN" smtClean="0"/>
              <a:t>28-06-2022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8F850D-6804-4D73-9DE1-CBDA2B84445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9388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D4E4E6-A7F8-4824-BA11-B3A6602C2E9B}" type="datetimeFigureOut">
              <a:rPr lang="en-IN" smtClean="0"/>
              <a:t>28-06-2022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8F850D-6804-4D73-9DE1-CBDA2B84445C}" type="slidenum">
              <a:rPr lang="en-IN" smtClean="0"/>
              <a:t>‹#›</a:t>
            </a:fld>
            <a:endParaRPr lang="en-IN"/>
          </a:p>
        </p:txBody>
      </p:sp>
    </p:spTree>
    <p:extLst>
      <p:ext uri="{BB962C8B-B14F-4D97-AF65-F5344CB8AC3E}">
        <p14:creationId xmlns:p14="http://schemas.microsoft.com/office/powerpoint/2010/main" val="1302521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D4E4E6-A7F8-4824-BA11-B3A6602C2E9B}" type="datetimeFigureOut">
              <a:rPr lang="en-IN" smtClean="0"/>
              <a:t>28-06-2022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8F850D-6804-4D73-9DE1-CBDA2B84445C}" type="slidenum">
              <a:rPr lang="en-IN" smtClean="0"/>
              <a:t>‹#›</a:t>
            </a:fld>
            <a:endParaRPr lang="en-IN"/>
          </a:p>
        </p:txBody>
      </p:sp>
    </p:spTree>
    <p:extLst>
      <p:ext uri="{BB962C8B-B14F-4D97-AF65-F5344CB8AC3E}">
        <p14:creationId xmlns:p14="http://schemas.microsoft.com/office/powerpoint/2010/main" val="1355011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D4E4E6-A7F8-4824-BA11-B3A6602C2E9B}" type="datetimeFigureOut">
              <a:rPr lang="en-IN" smtClean="0"/>
              <a:t>28-06-2022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8F850D-6804-4D73-9DE1-CBDA2B84445C}" type="slidenum">
              <a:rPr lang="en-IN" smtClean="0"/>
              <a:t>‹#›</a:t>
            </a:fld>
            <a:endParaRPr lang="en-IN"/>
          </a:p>
        </p:txBody>
      </p:sp>
    </p:spTree>
    <p:extLst>
      <p:ext uri="{BB962C8B-B14F-4D97-AF65-F5344CB8AC3E}">
        <p14:creationId xmlns:p14="http://schemas.microsoft.com/office/powerpoint/2010/main" val="592492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D4E4E6-A7F8-4824-BA11-B3A6602C2E9B}" type="datetimeFigureOut">
              <a:rPr lang="en-IN" smtClean="0"/>
              <a:t>28-06-2022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8F850D-6804-4D73-9DE1-CBDA2B84445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5708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D4E4E6-A7F8-4824-BA11-B3A6602C2E9B}" type="datetimeFigureOut">
              <a:rPr lang="en-IN" smtClean="0"/>
              <a:t>28-06-2022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8F850D-6804-4D73-9DE1-CBDA2B84445C}" type="slidenum">
              <a:rPr lang="en-IN" smtClean="0"/>
              <a:t>‹#›</a:t>
            </a:fld>
            <a:endParaRPr lang="en-IN"/>
          </a:p>
        </p:txBody>
      </p:sp>
    </p:spTree>
    <p:extLst>
      <p:ext uri="{BB962C8B-B14F-4D97-AF65-F5344CB8AC3E}">
        <p14:creationId xmlns:p14="http://schemas.microsoft.com/office/powerpoint/2010/main" val="933796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D4E4E6-A7F8-4824-BA11-B3A6602C2E9B}" type="datetimeFigureOut">
              <a:rPr lang="en-IN" smtClean="0"/>
              <a:t>28-06-2022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98F850D-6804-4D73-9DE1-CBDA2B84445C}" type="slidenum">
              <a:rPr lang="en-IN" smtClean="0"/>
              <a:t>‹#›</a:t>
            </a:fld>
            <a:endParaRPr lang="en-IN"/>
          </a:p>
        </p:txBody>
      </p:sp>
    </p:spTree>
    <p:extLst>
      <p:ext uri="{BB962C8B-B14F-4D97-AF65-F5344CB8AC3E}">
        <p14:creationId xmlns:p14="http://schemas.microsoft.com/office/powerpoint/2010/main" val="2553169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2D4E4E6-A7F8-4824-BA11-B3A6602C2E9B}" type="datetimeFigureOut">
              <a:rPr lang="en-IN" smtClean="0"/>
              <a:t>28-06-2022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98F850D-6804-4D73-9DE1-CBDA2B84445C}" type="slidenum">
              <a:rPr lang="en-IN" smtClean="0"/>
              <a:t>‹#›</a:t>
            </a:fld>
            <a:endParaRPr lang="en-IN"/>
          </a:p>
        </p:txBody>
      </p:sp>
    </p:spTree>
    <p:extLst>
      <p:ext uri="{BB962C8B-B14F-4D97-AF65-F5344CB8AC3E}">
        <p14:creationId xmlns:p14="http://schemas.microsoft.com/office/powerpoint/2010/main" val="725309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2D4E4E6-A7F8-4824-BA11-B3A6602C2E9B}" type="datetimeFigureOut">
              <a:rPr lang="en-IN" smtClean="0"/>
              <a:t>28-06-2022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B98F850D-6804-4D73-9DE1-CBDA2B84445C}" type="slidenum">
              <a:rPr lang="en-IN" smtClean="0"/>
              <a:t>‹#›</a:t>
            </a:fld>
            <a:endParaRPr lang="en-IN"/>
          </a:p>
        </p:txBody>
      </p:sp>
    </p:spTree>
    <p:extLst>
      <p:ext uri="{BB962C8B-B14F-4D97-AF65-F5344CB8AC3E}">
        <p14:creationId xmlns:p14="http://schemas.microsoft.com/office/powerpoint/2010/main" val="327813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2D4E4E6-A7F8-4824-BA11-B3A6602C2E9B}" type="datetimeFigureOut">
              <a:rPr lang="en-IN" smtClean="0"/>
              <a:t>28-06-2022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98F850D-6804-4D73-9DE1-CBDA2B84445C}" type="slidenum">
              <a:rPr lang="en-IN" smtClean="0"/>
              <a:t>‹#›</a:t>
            </a:fld>
            <a:endParaRPr lang="en-IN"/>
          </a:p>
        </p:txBody>
      </p:sp>
    </p:spTree>
    <p:extLst>
      <p:ext uri="{BB962C8B-B14F-4D97-AF65-F5344CB8AC3E}">
        <p14:creationId xmlns:p14="http://schemas.microsoft.com/office/powerpoint/2010/main" val="1295419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D4E4E6-A7F8-4824-BA11-B3A6602C2E9B}" type="datetimeFigureOut">
              <a:rPr lang="en-IN" smtClean="0"/>
              <a:t>28-06-2022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8F850D-6804-4D73-9DE1-CBDA2B84445C}" type="slidenum">
              <a:rPr lang="en-IN" smtClean="0"/>
              <a:t>‹#›</a:t>
            </a:fld>
            <a:endParaRPr lang="en-IN"/>
          </a:p>
        </p:txBody>
      </p:sp>
    </p:spTree>
    <p:extLst>
      <p:ext uri="{BB962C8B-B14F-4D97-AF65-F5344CB8AC3E}">
        <p14:creationId xmlns:p14="http://schemas.microsoft.com/office/powerpoint/2010/main" val="4025937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2D4E4E6-A7F8-4824-BA11-B3A6602C2E9B}" type="datetimeFigureOut">
              <a:rPr lang="en-IN" smtClean="0"/>
              <a:t>28-06-2022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98F850D-6804-4D73-9DE1-CBDA2B84445C}"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981681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chart" Target="../charts/chart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chart" Target="../charts/chart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kaggle.com/datasets/victorsoeiro/netflix-tv-shows-and-movie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png"/><Relationship Id="rId7" Type="http://schemas.openxmlformats.org/officeDocument/2006/relationships/diagramColors" Target="../diagrams/colors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image" Target="../media/image4.JPG"/></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C9B397F-7264-D696-59F1-6B851CBE8B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232" y="111968"/>
            <a:ext cx="11504645" cy="4133461"/>
          </a:xfrm>
          <a:prstGeom prst="rect">
            <a:avLst/>
          </a:prstGeom>
        </p:spPr>
      </p:pic>
      <p:sp>
        <p:nvSpPr>
          <p:cNvPr id="2" name="Title 1">
            <a:extLst>
              <a:ext uri="{FF2B5EF4-FFF2-40B4-BE49-F238E27FC236}">
                <a16:creationId xmlns:a16="http://schemas.microsoft.com/office/drawing/2014/main" id="{EFBAEAF9-10FE-1F23-D088-9182FDDCE321}"/>
              </a:ext>
            </a:extLst>
          </p:cNvPr>
          <p:cNvSpPr>
            <a:spLocks noGrp="1"/>
          </p:cNvSpPr>
          <p:nvPr>
            <p:ph type="ctrTitle"/>
          </p:nvPr>
        </p:nvSpPr>
        <p:spPr>
          <a:xfrm>
            <a:off x="345233" y="4469363"/>
            <a:ext cx="11319796" cy="1502229"/>
          </a:xfrm>
        </p:spPr>
        <p:txBody>
          <a:bodyPr>
            <a:normAutofit fontScale="90000"/>
          </a:bodyPr>
          <a:lstStyle/>
          <a:p>
            <a:pPr algn="ctr"/>
            <a:r>
              <a:rPr lang="en-US" sz="6600" dirty="0">
                <a:solidFill>
                  <a:schemeClr val="tx1"/>
                </a:solidFill>
              </a:rPr>
              <a:t>ANALYSIS OF NETFLIX MOVIES AND SHOWS USING SQL</a:t>
            </a:r>
            <a:endParaRPr lang="en-IN" sz="6600" dirty="0">
              <a:solidFill>
                <a:schemeClr val="tx1"/>
              </a:solidFill>
            </a:endParaRPr>
          </a:p>
        </p:txBody>
      </p:sp>
      <p:sp>
        <p:nvSpPr>
          <p:cNvPr id="3" name="Subtitle 2">
            <a:extLst>
              <a:ext uri="{FF2B5EF4-FFF2-40B4-BE49-F238E27FC236}">
                <a16:creationId xmlns:a16="http://schemas.microsoft.com/office/drawing/2014/main" id="{485BD8E1-752D-DA39-DC95-60BECF7D6DF3}"/>
              </a:ext>
            </a:extLst>
          </p:cNvPr>
          <p:cNvSpPr>
            <a:spLocks noGrp="1"/>
          </p:cNvSpPr>
          <p:nvPr>
            <p:ph type="subTitle" idx="1"/>
          </p:nvPr>
        </p:nvSpPr>
        <p:spPr>
          <a:xfrm>
            <a:off x="345233" y="5868955"/>
            <a:ext cx="10813218" cy="429208"/>
          </a:xfrm>
        </p:spPr>
        <p:txBody>
          <a:bodyPr/>
          <a:lstStyle/>
          <a:p>
            <a:pPr algn="ctr"/>
            <a:r>
              <a:rPr lang="en-US" dirty="0">
                <a:solidFill>
                  <a:schemeClr val="tx1"/>
                </a:solidFill>
              </a:rPr>
              <a:t>A Research project by payel</a:t>
            </a:r>
            <a:endParaRPr lang="en-IN" dirty="0">
              <a:solidFill>
                <a:schemeClr val="tx1"/>
              </a:solidFill>
            </a:endParaRPr>
          </a:p>
        </p:txBody>
      </p:sp>
    </p:spTree>
    <p:extLst>
      <p:ext uri="{BB962C8B-B14F-4D97-AF65-F5344CB8AC3E}">
        <p14:creationId xmlns:p14="http://schemas.microsoft.com/office/powerpoint/2010/main" val="1763273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61E32-9939-DBCC-2D2C-268EC3BD8B5F}"/>
              </a:ext>
            </a:extLst>
          </p:cNvPr>
          <p:cNvSpPr>
            <a:spLocks noGrp="1"/>
          </p:cNvSpPr>
          <p:nvPr>
            <p:ph type="title"/>
          </p:nvPr>
        </p:nvSpPr>
        <p:spPr/>
        <p:txBody>
          <a:bodyPr>
            <a:normAutofit/>
          </a:bodyPr>
          <a:lstStyle/>
          <a:p>
            <a:r>
              <a:rPr lang="en-IN" sz="4300" b="1" dirty="0">
                <a:solidFill>
                  <a:schemeClr val="tx1"/>
                </a:solidFill>
              </a:rPr>
              <a:t>5. SEASON OF SHOWS ANALYSIS</a:t>
            </a:r>
            <a:endParaRPr lang="en-IN" sz="4300" dirty="0"/>
          </a:p>
        </p:txBody>
      </p:sp>
      <p:sp>
        <p:nvSpPr>
          <p:cNvPr id="3" name="Text Placeholder 2">
            <a:extLst>
              <a:ext uri="{FF2B5EF4-FFF2-40B4-BE49-F238E27FC236}">
                <a16:creationId xmlns:a16="http://schemas.microsoft.com/office/drawing/2014/main" id="{432FFEF7-6C92-596F-857E-29F79F7D13D7}"/>
              </a:ext>
            </a:extLst>
          </p:cNvPr>
          <p:cNvSpPr>
            <a:spLocks noGrp="1"/>
          </p:cNvSpPr>
          <p:nvPr>
            <p:ph type="body" idx="1"/>
          </p:nvPr>
        </p:nvSpPr>
        <p:spPr>
          <a:xfrm>
            <a:off x="1097280" y="1846052"/>
            <a:ext cx="4876801" cy="736282"/>
          </a:xfrm>
        </p:spPr>
        <p:txBody>
          <a:bodyPr anchor="t"/>
          <a:lstStyle/>
          <a:p>
            <a:pPr marL="342900" indent="-342900">
              <a:buClr>
                <a:schemeClr val="tx1"/>
              </a:buClr>
              <a:buFont typeface="Wingdings" panose="05000000000000000000" pitchFamily="2" charset="2"/>
              <a:buChar char="Ø"/>
            </a:pPr>
            <a:r>
              <a:rPr lang="en-IN" cap="none" dirty="0">
                <a:solidFill>
                  <a:schemeClr val="tx1"/>
                </a:solidFill>
              </a:rPr>
              <a:t>Most of the shows ends within 1 season</a:t>
            </a:r>
          </a:p>
        </p:txBody>
      </p:sp>
      <p:sp>
        <p:nvSpPr>
          <p:cNvPr id="5" name="Text Placeholder 4">
            <a:extLst>
              <a:ext uri="{FF2B5EF4-FFF2-40B4-BE49-F238E27FC236}">
                <a16:creationId xmlns:a16="http://schemas.microsoft.com/office/drawing/2014/main" id="{696A05CF-0135-5291-0731-F7539C6E1A6D}"/>
              </a:ext>
            </a:extLst>
          </p:cNvPr>
          <p:cNvSpPr>
            <a:spLocks noGrp="1"/>
          </p:cNvSpPr>
          <p:nvPr>
            <p:ph type="body" sz="quarter" idx="3"/>
          </p:nvPr>
        </p:nvSpPr>
        <p:spPr/>
        <p:txBody>
          <a:bodyPr vert="horz" lIns="91440" tIns="45720" rIns="91440" bIns="45720" rtlCol="0" anchor="t">
            <a:normAutofit/>
          </a:bodyPr>
          <a:lstStyle/>
          <a:p>
            <a:pPr marL="342900" indent="-342900">
              <a:buClr>
                <a:schemeClr val="tx1"/>
              </a:buClr>
              <a:buFont typeface="Wingdings" panose="05000000000000000000" pitchFamily="2" charset="2"/>
              <a:buChar char="Ø"/>
            </a:pPr>
            <a:r>
              <a:rPr lang="en-IN" cap="none" dirty="0">
                <a:solidFill>
                  <a:schemeClr val="tx1"/>
                </a:solidFill>
              </a:rPr>
              <a:t>‘Survivor’ has max no. Of seasons i.e. 42 seasons</a:t>
            </a:r>
          </a:p>
        </p:txBody>
      </p:sp>
      <p:graphicFrame>
        <p:nvGraphicFramePr>
          <p:cNvPr id="7" name="Content Placeholder 6">
            <a:extLst>
              <a:ext uri="{FF2B5EF4-FFF2-40B4-BE49-F238E27FC236}">
                <a16:creationId xmlns:a16="http://schemas.microsoft.com/office/drawing/2014/main" id="{1414C8EC-80E0-855A-5D91-007EBC3570E9}"/>
              </a:ext>
            </a:extLst>
          </p:cNvPr>
          <p:cNvGraphicFramePr>
            <a:graphicFrameLocks noGrp="1"/>
          </p:cNvGraphicFramePr>
          <p:nvPr>
            <p:ph sz="half" idx="2"/>
            <p:extLst>
              <p:ext uri="{D42A27DB-BD31-4B8C-83A1-F6EECF244321}">
                <p14:modId xmlns:p14="http://schemas.microsoft.com/office/powerpoint/2010/main" val="3765194611"/>
              </p:ext>
            </p:extLst>
          </p:nvPr>
        </p:nvGraphicFramePr>
        <p:xfrm>
          <a:off x="1096963" y="2582863"/>
          <a:ext cx="4938712" cy="3378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ontent Placeholder 7">
            <a:extLst>
              <a:ext uri="{FF2B5EF4-FFF2-40B4-BE49-F238E27FC236}">
                <a16:creationId xmlns:a16="http://schemas.microsoft.com/office/drawing/2014/main" id="{7CAA6F12-B435-F5F2-E135-02D2740F9E7A}"/>
              </a:ext>
            </a:extLst>
          </p:cNvPr>
          <p:cNvGraphicFramePr>
            <a:graphicFrameLocks noGrp="1"/>
          </p:cNvGraphicFramePr>
          <p:nvPr>
            <p:ph sz="quarter" idx="4"/>
            <p:extLst>
              <p:ext uri="{D42A27DB-BD31-4B8C-83A1-F6EECF244321}">
                <p14:modId xmlns:p14="http://schemas.microsoft.com/office/powerpoint/2010/main" val="4161948627"/>
              </p:ext>
            </p:extLst>
          </p:nvPr>
        </p:nvGraphicFramePr>
        <p:xfrm>
          <a:off x="6218238" y="2582863"/>
          <a:ext cx="4937125" cy="3378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260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37A76-5CF6-771E-4838-5135DD5C8ED0}"/>
              </a:ext>
            </a:extLst>
          </p:cNvPr>
          <p:cNvSpPr>
            <a:spLocks noGrp="1"/>
          </p:cNvSpPr>
          <p:nvPr>
            <p:ph type="title"/>
          </p:nvPr>
        </p:nvSpPr>
        <p:spPr/>
        <p:txBody>
          <a:bodyPr/>
          <a:lstStyle/>
          <a:p>
            <a:r>
              <a:rPr lang="en-IN" b="1" dirty="0">
                <a:solidFill>
                  <a:schemeClr val="tx1"/>
                </a:solidFill>
              </a:rPr>
              <a:t>6</a:t>
            </a:r>
            <a:r>
              <a:rPr lang="en-IN" sz="4800" b="1" dirty="0">
                <a:solidFill>
                  <a:schemeClr val="tx1"/>
                </a:solidFill>
              </a:rPr>
              <a:t>. </a:t>
            </a:r>
            <a:r>
              <a:rPr lang="en-IN" b="1" dirty="0">
                <a:solidFill>
                  <a:schemeClr val="tx1"/>
                </a:solidFill>
              </a:rPr>
              <a:t>GENRE </a:t>
            </a:r>
            <a:r>
              <a:rPr lang="en-IN" sz="4800" b="1" dirty="0">
                <a:solidFill>
                  <a:schemeClr val="tx1"/>
                </a:solidFill>
              </a:rPr>
              <a:t>ANALYSIS</a:t>
            </a:r>
            <a:endParaRPr lang="en-IN" dirty="0"/>
          </a:p>
        </p:txBody>
      </p:sp>
      <p:graphicFrame>
        <p:nvGraphicFramePr>
          <p:cNvPr id="3" name="Chart 2">
            <a:extLst>
              <a:ext uri="{FF2B5EF4-FFF2-40B4-BE49-F238E27FC236}">
                <a16:creationId xmlns:a16="http://schemas.microsoft.com/office/drawing/2014/main" id="{77198E72-8483-9D50-2CCF-6D15E1090CCF}"/>
              </a:ext>
            </a:extLst>
          </p:cNvPr>
          <p:cNvGraphicFramePr>
            <a:graphicFrameLocks/>
          </p:cNvGraphicFramePr>
          <p:nvPr>
            <p:extLst>
              <p:ext uri="{D42A27DB-BD31-4B8C-83A1-F6EECF244321}">
                <p14:modId xmlns:p14="http://schemas.microsoft.com/office/powerpoint/2010/main" val="1357766779"/>
              </p:ext>
            </p:extLst>
          </p:nvPr>
        </p:nvGraphicFramePr>
        <p:xfrm>
          <a:off x="1097281" y="1819469"/>
          <a:ext cx="10058400" cy="3125755"/>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DD2BF085-2DBB-864E-F8E0-5695652F5676}"/>
              </a:ext>
            </a:extLst>
          </p:cNvPr>
          <p:cNvSpPr txBox="1"/>
          <p:nvPr/>
        </p:nvSpPr>
        <p:spPr>
          <a:xfrm>
            <a:off x="1097280" y="5178690"/>
            <a:ext cx="10058400" cy="1200329"/>
          </a:xfrm>
          <a:prstGeom prst="rect">
            <a:avLst/>
          </a:prstGeom>
          <a:noFill/>
        </p:spPr>
        <p:txBody>
          <a:bodyPr wrap="square">
            <a:spAutoFit/>
          </a:bodyPr>
          <a:lstStyle/>
          <a:p>
            <a:pPr marL="285750" indent="-285750">
              <a:buFont typeface="Wingdings" panose="05000000000000000000" pitchFamily="2" charset="2"/>
              <a:buChar char="Ø"/>
            </a:pPr>
            <a:r>
              <a:rPr lang="en-IN" dirty="0"/>
              <a:t>Dramas, Comedy and Thriller are the top three genres that have the highest number movies on Netflix.</a:t>
            </a:r>
          </a:p>
          <a:p>
            <a:pPr marL="285750" indent="-285750">
              <a:buFont typeface="Wingdings" panose="05000000000000000000" pitchFamily="2" charset="2"/>
              <a:buChar char="Ø"/>
            </a:pPr>
            <a:r>
              <a:rPr lang="en-IN" dirty="0"/>
              <a:t>Dramas, Comedy and Action are the top three genres that have the highest number shows on Netflix. But Crime, Animation, Sci-Fi , Thriller has also significant number of shows.</a:t>
            </a:r>
          </a:p>
          <a:p>
            <a:endParaRPr lang="en-IN" dirty="0"/>
          </a:p>
        </p:txBody>
      </p:sp>
    </p:spTree>
    <p:extLst>
      <p:ext uri="{BB962C8B-B14F-4D97-AF65-F5344CB8AC3E}">
        <p14:creationId xmlns:p14="http://schemas.microsoft.com/office/powerpoint/2010/main" val="3224071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26B3B-1E5E-E158-6CA9-4FD5A14934D5}"/>
              </a:ext>
            </a:extLst>
          </p:cNvPr>
          <p:cNvSpPr>
            <a:spLocks noGrp="1"/>
          </p:cNvSpPr>
          <p:nvPr>
            <p:ph type="title"/>
          </p:nvPr>
        </p:nvSpPr>
        <p:spPr/>
        <p:txBody>
          <a:bodyPr/>
          <a:lstStyle/>
          <a:p>
            <a:r>
              <a:rPr lang="en-IN" b="1" dirty="0">
                <a:solidFill>
                  <a:schemeClr val="tx1"/>
                </a:solidFill>
              </a:rPr>
              <a:t>7</a:t>
            </a:r>
            <a:r>
              <a:rPr lang="en-IN" sz="4800" b="1" dirty="0">
                <a:solidFill>
                  <a:schemeClr val="tx1"/>
                </a:solidFill>
              </a:rPr>
              <a:t>. TOP IMDB RATED (score&gt;7.5) MOVIE BY GENRES</a:t>
            </a:r>
            <a:endParaRPr lang="en-IN" dirty="0"/>
          </a:p>
        </p:txBody>
      </p:sp>
      <p:graphicFrame>
        <p:nvGraphicFramePr>
          <p:cNvPr id="4" name="Content Placeholder 3">
            <a:extLst>
              <a:ext uri="{FF2B5EF4-FFF2-40B4-BE49-F238E27FC236}">
                <a16:creationId xmlns:a16="http://schemas.microsoft.com/office/drawing/2014/main" id="{437B4F2A-7166-98C5-9212-1BAA3554BC1B}"/>
              </a:ext>
            </a:extLst>
          </p:cNvPr>
          <p:cNvGraphicFramePr>
            <a:graphicFrameLocks noGrp="1"/>
          </p:cNvGraphicFramePr>
          <p:nvPr>
            <p:ph idx="1"/>
            <p:extLst>
              <p:ext uri="{D42A27DB-BD31-4B8C-83A1-F6EECF244321}">
                <p14:modId xmlns:p14="http://schemas.microsoft.com/office/powerpoint/2010/main" val="939647180"/>
              </p:ext>
            </p:extLst>
          </p:nvPr>
        </p:nvGraphicFramePr>
        <p:xfrm>
          <a:off x="1096963" y="1846264"/>
          <a:ext cx="10058400" cy="3446407"/>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09AA322F-7820-C686-70F1-C1BE520B94F0}"/>
              </a:ext>
            </a:extLst>
          </p:cNvPr>
          <p:cNvSpPr txBox="1"/>
          <p:nvPr/>
        </p:nvSpPr>
        <p:spPr>
          <a:xfrm>
            <a:off x="1066800" y="5401575"/>
            <a:ext cx="10058400" cy="646331"/>
          </a:xfrm>
          <a:prstGeom prst="rect">
            <a:avLst/>
          </a:prstGeom>
          <a:noFill/>
        </p:spPr>
        <p:txBody>
          <a:bodyPr wrap="square">
            <a:spAutoFit/>
          </a:bodyPr>
          <a:lstStyle/>
          <a:p>
            <a:pPr marL="285750" indent="-285750">
              <a:buFont typeface="Wingdings" panose="05000000000000000000" pitchFamily="2" charset="2"/>
              <a:buChar char="Ø"/>
            </a:pPr>
            <a:r>
              <a:rPr lang="en-IN" dirty="0"/>
              <a:t>Top rated genres for movies are ‘Reality’, ‘Documentation’ ,’History’. ‘Horror’ and ‘</a:t>
            </a:r>
            <a:r>
              <a:rPr lang="en-IN" dirty="0" err="1"/>
              <a:t>Scifi</a:t>
            </a:r>
            <a:r>
              <a:rPr lang="en-IN" dirty="0"/>
              <a:t>’ has lowest rating for movies. </a:t>
            </a:r>
          </a:p>
        </p:txBody>
      </p:sp>
    </p:spTree>
    <p:extLst>
      <p:ext uri="{BB962C8B-B14F-4D97-AF65-F5344CB8AC3E}">
        <p14:creationId xmlns:p14="http://schemas.microsoft.com/office/powerpoint/2010/main" val="357517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26B3B-1E5E-E158-6CA9-4FD5A14934D5}"/>
              </a:ext>
            </a:extLst>
          </p:cNvPr>
          <p:cNvSpPr>
            <a:spLocks noGrp="1"/>
          </p:cNvSpPr>
          <p:nvPr>
            <p:ph type="title"/>
          </p:nvPr>
        </p:nvSpPr>
        <p:spPr/>
        <p:txBody>
          <a:bodyPr/>
          <a:lstStyle/>
          <a:p>
            <a:r>
              <a:rPr lang="en-IN" b="1" dirty="0">
                <a:solidFill>
                  <a:schemeClr val="tx1"/>
                </a:solidFill>
              </a:rPr>
              <a:t>8</a:t>
            </a:r>
            <a:r>
              <a:rPr lang="en-IN" sz="4800" b="1" dirty="0">
                <a:solidFill>
                  <a:schemeClr val="tx1"/>
                </a:solidFill>
              </a:rPr>
              <a:t>. TOP IMDB RATED (score&gt;7.5) </a:t>
            </a:r>
            <a:r>
              <a:rPr lang="en-IN" b="1" dirty="0">
                <a:solidFill>
                  <a:schemeClr val="tx1"/>
                </a:solidFill>
              </a:rPr>
              <a:t>SHOW</a:t>
            </a:r>
            <a:r>
              <a:rPr lang="en-IN" sz="4800" b="1" dirty="0">
                <a:solidFill>
                  <a:schemeClr val="tx1"/>
                </a:solidFill>
              </a:rPr>
              <a:t> BY GENRES</a:t>
            </a:r>
            <a:endParaRPr lang="en-IN" dirty="0"/>
          </a:p>
        </p:txBody>
      </p:sp>
      <p:graphicFrame>
        <p:nvGraphicFramePr>
          <p:cNvPr id="4" name="Content Placeholder 3">
            <a:extLst>
              <a:ext uri="{FF2B5EF4-FFF2-40B4-BE49-F238E27FC236}">
                <a16:creationId xmlns:a16="http://schemas.microsoft.com/office/drawing/2014/main" id="{B9B36D0B-5363-6289-080A-CD31C5C96045}"/>
              </a:ext>
            </a:extLst>
          </p:cNvPr>
          <p:cNvGraphicFramePr>
            <a:graphicFrameLocks noGrp="1"/>
          </p:cNvGraphicFramePr>
          <p:nvPr>
            <p:ph idx="1"/>
            <p:extLst>
              <p:ext uri="{D42A27DB-BD31-4B8C-83A1-F6EECF244321}">
                <p14:modId xmlns:p14="http://schemas.microsoft.com/office/powerpoint/2010/main" val="2296693909"/>
              </p:ext>
            </p:extLst>
          </p:nvPr>
        </p:nvGraphicFramePr>
        <p:xfrm>
          <a:off x="1096963" y="1846263"/>
          <a:ext cx="10058400" cy="3578143"/>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19D686AE-F44E-9BE3-F71A-494A4892BD57}"/>
              </a:ext>
            </a:extLst>
          </p:cNvPr>
          <p:cNvSpPr txBox="1"/>
          <p:nvPr/>
        </p:nvSpPr>
        <p:spPr>
          <a:xfrm>
            <a:off x="1096961" y="5533309"/>
            <a:ext cx="10058401" cy="646331"/>
          </a:xfrm>
          <a:prstGeom prst="rect">
            <a:avLst/>
          </a:prstGeom>
          <a:noFill/>
        </p:spPr>
        <p:txBody>
          <a:bodyPr wrap="square">
            <a:spAutoFit/>
          </a:bodyPr>
          <a:lstStyle/>
          <a:p>
            <a:pPr marL="285750" indent="-285750">
              <a:buFont typeface="Wingdings" panose="05000000000000000000" pitchFamily="2" charset="2"/>
              <a:buChar char="Ø"/>
            </a:pPr>
            <a:r>
              <a:rPr lang="en-IN" dirty="0"/>
              <a:t>There is not much significant difference of rating for shows based on genres. Though ’History’ and ‘war’ genre has the top ratings and ‘Reality’ has lowest rating. </a:t>
            </a:r>
          </a:p>
        </p:txBody>
      </p:sp>
    </p:spTree>
    <p:extLst>
      <p:ext uri="{BB962C8B-B14F-4D97-AF65-F5344CB8AC3E}">
        <p14:creationId xmlns:p14="http://schemas.microsoft.com/office/powerpoint/2010/main" val="30748260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4259C-42D8-5394-17E8-A48641092C89}"/>
              </a:ext>
            </a:extLst>
          </p:cNvPr>
          <p:cNvSpPr>
            <a:spLocks noGrp="1"/>
          </p:cNvSpPr>
          <p:nvPr>
            <p:ph type="title"/>
          </p:nvPr>
        </p:nvSpPr>
        <p:spPr>
          <a:xfrm>
            <a:off x="1097280" y="286603"/>
            <a:ext cx="10058400" cy="1356217"/>
          </a:xfrm>
        </p:spPr>
        <p:txBody>
          <a:bodyPr>
            <a:normAutofit fontScale="90000"/>
          </a:bodyPr>
          <a:lstStyle/>
          <a:p>
            <a:r>
              <a:rPr lang="en-IN" sz="4300" b="1" dirty="0">
                <a:solidFill>
                  <a:schemeClr val="tx1"/>
                </a:solidFill>
              </a:rPr>
              <a:t>9. QUANTITY VS QUALITY FOR MOVIES</a:t>
            </a:r>
            <a:br>
              <a:rPr lang="en-IN" sz="4300" b="1" dirty="0">
                <a:solidFill>
                  <a:schemeClr val="tx1"/>
                </a:solidFill>
              </a:rPr>
            </a:br>
            <a:r>
              <a:rPr lang="en-IN" sz="3600" b="1" i="1" dirty="0">
                <a:solidFill>
                  <a:schemeClr val="tx1"/>
                </a:solidFill>
              </a:rPr>
              <a:t>MAX MOVIE PRODUCING COUNTRY AND THEIR TOP IMDB RATED (score&gt;7.5) CONTENT ANALYSIS</a:t>
            </a:r>
          </a:p>
        </p:txBody>
      </p:sp>
      <p:sp>
        <p:nvSpPr>
          <p:cNvPr id="3" name="Text Placeholder 2">
            <a:extLst>
              <a:ext uri="{FF2B5EF4-FFF2-40B4-BE49-F238E27FC236}">
                <a16:creationId xmlns:a16="http://schemas.microsoft.com/office/drawing/2014/main" id="{FFAC9354-B935-6A4D-7B8F-B8BFFD7EE06C}"/>
              </a:ext>
            </a:extLst>
          </p:cNvPr>
          <p:cNvSpPr>
            <a:spLocks noGrp="1"/>
          </p:cNvSpPr>
          <p:nvPr>
            <p:ph type="body" idx="1"/>
          </p:nvPr>
        </p:nvSpPr>
        <p:spPr/>
        <p:txBody>
          <a:bodyPr anchor="t">
            <a:normAutofit lnSpcReduction="10000"/>
          </a:bodyPr>
          <a:lstStyle/>
          <a:p>
            <a:pPr marL="342900" indent="-342900">
              <a:buClrTx/>
              <a:buFont typeface="Wingdings" panose="05000000000000000000" pitchFamily="2" charset="2"/>
              <a:buChar char="Ø"/>
            </a:pPr>
            <a:r>
              <a:rPr lang="en-US" sz="1900" cap="none" dirty="0">
                <a:solidFill>
                  <a:schemeClr val="tx1"/>
                </a:solidFill>
              </a:rPr>
              <a:t>US has the most content in movies  followed by IN and GB</a:t>
            </a:r>
          </a:p>
          <a:p>
            <a:pPr marL="342900" indent="-342900">
              <a:buFont typeface="Wingdings" panose="05000000000000000000" pitchFamily="2" charset="2"/>
              <a:buChar char="Ø"/>
            </a:pPr>
            <a:endParaRPr lang="en-IN" dirty="0"/>
          </a:p>
        </p:txBody>
      </p:sp>
      <p:sp>
        <p:nvSpPr>
          <p:cNvPr id="5" name="Text Placeholder 4">
            <a:extLst>
              <a:ext uri="{FF2B5EF4-FFF2-40B4-BE49-F238E27FC236}">
                <a16:creationId xmlns:a16="http://schemas.microsoft.com/office/drawing/2014/main" id="{2A2DFE44-99DE-0D86-444C-7D4374B0A225}"/>
              </a:ext>
            </a:extLst>
          </p:cNvPr>
          <p:cNvSpPr>
            <a:spLocks noGrp="1"/>
          </p:cNvSpPr>
          <p:nvPr>
            <p:ph type="body" sz="quarter" idx="3"/>
          </p:nvPr>
        </p:nvSpPr>
        <p:spPr>
          <a:xfrm>
            <a:off x="6217920" y="1790054"/>
            <a:ext cx="4937760" cy="792280"/>
          </a:xfrm>
        </p:spPr>
        <p:txBody>
          <a:bodyPr anchor="t">
            <a:normAutofit lnSpcReduction="10000"/>
          </a:bodyPr>
          <a:lstStyle/>
          <a:p>
            <a:pPr marL="342900" indent="-342900">
              <a:buClrTx/>
              <a:buFont typeface="Wingdings" panose="05000000000000000000" pitchFamily="2" charset="2"/>
              <a:buChar char="Ø"/>
            </a:pPr>
            <a:r>
              <a:rPr lang="en-IN" sz="1800" cap="none" dirty="0">
                <a:solidFill>
                  <a:schemeClr val="tx1"/>
                </a:solidFill>
              </a:rPr>
              <a:t>But in terms of Top rated content, i.e. rating&gt; 7.5, US has less percentage of top rated movies compared to IN, GB and JP.</a:t>
            </a:r>
          </a:p>
        </p:txBody>
      </p:sp>
      <p:graphicFrame>
        <p:nvGraphicFramePr>
          <p:cNvPr id="7" name="Content Placeholder 6">
            <a:extLst>
              <a:ext uri="{FF2B5EF4-FFF2-40B4-BE49-F238E27FC236}">
                <a16:creationId xmlns:a16="http://schemas.microsoft.com/office/drawing/2014/main" id="{89E836B3-2A1B-A834-ABE1-738C4386ED81}"/>
              </a:ext>
            </a:extLst>
          </p:cNvPr>
          <p:cNvGraphicFramePr>
            <a:graphicFrameLocks noGrp="1"/>
          </p:cNvGraphicFramePr>
          <p:nvPr>
            <p:ph sz="half" idx="2"/>
            <p:extLst>
              <p:ext uri="{D42A27DB-BD31-4B8C-83A1-F6EECF244321}">
                <p14:modId xmlns:p14="http://schemas.microsoft.com/office/powerpoint/2010/main" val="537911661"/>
              </p:ext>
            </p:extLst>
          </p:nvPr>
        </p:nvGraphicFramePr>
        <p:xfrm>
          <a:off x="1096963" y="2582863"/>
          <a:ext cx="4938712" cy="3378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ontent Placeholder 6">
            <a:extLst>
              <a:ext uri="{FF2B5EF4-FFF2-40B4-BE49-F238E27FC236}">
                <a16:creationId xmlns:a16="http://schemas.microsoft.com/office/drawing/2014/main" id="{269B5E21-BF0B-D715-B7D0-848F9A5CB559}"/>
              </a:ext>
            </a:extLst>
          </p:cNvPr>
          <p:cNvGraphicFramePr>
            <a:graphicFrameLocks noGrp="1"/>
          </p:cNvGraphicFramePr>
          <p:nvPr>
            <p:ph sz="quarter" idx="4"/>
            <p:extLst>
              <p:ext uri="{D42A27DB-BD31-4B8C-83A1-F6EECF244321}">
                <p14:modId xmlns:p14="http://schemas.microsoft.com/office/powerpoint/2010/main" val="319429773"/>
              </p:ext>
            </p:extLst>
          </p:nvPr>
        </p:nvGraphicFramePr>
        <p:xfrm>
          <a:off x="6218238" y="2582863"/>
          <a:ext cx="4937125" cy="3378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5448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4259C-42D8-5394-17E8-A48641092C89}"/>
              </a:ext>
            </a:extLst>
          </p:cNvPr>
          <p:cNvSpPr>
            <a:spLocks noGrp="1"/>
          </p:cNvSpPr>
          <p:nvPr>
            <p:ph type="title"/>
          </p:nvPr>
        </p:nvSpPr>
        <p:spPr>
          <a:xfrm>
            <a:off x="1097280" y="286604"/>
            <a:ext cx="10058400" cy="1363966"/>
          </a:xfrm>
        </p:spPr>
        <p:txBody>
          <a:bodyPr>
            <a:normAutofit fontScale="90000"/>
          </a:bodyPr>
          <a:lstStyle/>
          <a:p>
            <a:r>
              <a:rPr lang="en-IN" sz="4300" b="1" dirty="0">
                <a:solidFill>
                  <a:schemeClr val="tx1"/>
                </a:solidFill>
              </a:rPr>
              <a:t>10. QUANTITY VS QUALITY FOR SHOWS</a:t>
            </a:r>
            <a:br>
              <a:rPr lang="en-IN" sz="4300" b="1" dirty="0">
                <a:solidFill>
                  <a:schemeClr val="tx1"/>
                </a:solidFill>
              </a:rPr>
            </a:br>
            <a:r>
              <a:rPr lang="en-IN" sz="3600" b="1" i="1" dirty="0">
                <a:solidFill>
                  <a:schemeClr val="tx1"/>
                </a:solidFill>
              </a:rPr>
              <a:t>MAX SHOW PRODUCING COUNTRY AND THEIR TOP IMDB RATED (score&gt;7.5) CONTENT ANALYSIS</a:t>
            </a:r>
            <a:endParaRPr lang="en-IN" sz="3600" dirty="0"/>
          </a:p>
        </p:txBody>
      </p:sp>
      <p:sp>
        <p:nvSpPr>
          <p:cNvPr id="3" name="Text Placeholder 2">
            <a:extLst>
              <a:ext uri="{FF2B5EF4-FFF2-40B4-BE49-F238E27FC236}">
                <a16:creationId xmlns:a16="http://schemas.microsoft.com/office/drawing/2014/main" id="{FFAC9354-B935-6A4D-7B8F-B8BFFD7EE06C}"/>
              </a:ext>
            </a:extLst>
          </p:cNvPr>
          <p:cNvSpPr>
            <a:spLocks noGrp="1"/>
          </p:cNvSpPr>
          <p:nvPr>
            <p:ph type="body" idx="1"/>
          </p:nvPr>
        </p:nvSpPr>
        <p:spPr/>
        <p:txBody>
          <a:bodyPr anchor="t">
            <a:normAutofit fontScale="92500" lnSpcReduction="20000"/>
          </a:bodyPr>
          <a:lstStyle/>
          <a:p>
            <a:pPr marL="342900" indent="-342900">
              <a:buClrTx/>
              <a:buFont typeface="Wingdings" panose="05000000000000000000" pitchFamily="2" charset="2"/>
              <a:buChar char="Ø"/>
            </a:pPr>
            <a:r>
              <a:rPr lang="en-US" sz="2100" cap="none" dirty="0">
                <a:solidFill>
                  <a:schemeClr val="tx1"/>
                </a:solidFill>
              </a:rPr>
              <a:t>United states has the most content in the Shows followed by Japan and Korea</a:t>
            </a:r>
            <a:endParaRPr lang="en-IN" sz="2100" cap="none" dirty="0">
              <a:solidFill>
                <a:schemeClr val="tx1"/>
              </a:solidFill>
            </a:endParaRPr>
          </a:p>
          <a:p>
            <a:pPr marL="342900" indent="-342900">
              <a:buFont typeface="Wingdings" panose="05000000000000000000" pitchFamily="2" charset="2"/>
              <a:buChar char="Ø"/>
            </a:pPr>
            <a:endParaRPr lang="en-IN" dirty="0"/>
          </a:p>
        </p:txBody>
      </p:sp>
      <p:sp>
        <p:nvSpPr>
          <p:cNvPr id="5" name="Text Placeholder 4">
            <a:extLst>
              <a:ext uri="{FF2B5EF4-FFF2-40B4-BE49-F238E27FC236}">
                <a16:creationId xmlns:a16="http://schemas.microsoft.com/office/drawing/2014/main" id="{2A2DFE44-99DE-0D86-444C-7D4374B0A225}"/>
              </a:ext>
            </a:extLst>
          </p:cNvPr>
          <p:cNvSpPr>
            <a:spLocks noGrp="1"/>
          </p:cNvSpPr>
          <p:nvPr>
            <p:ph type="body" sz="quarter" idx="3"/>
          </p:nvPr>
        </p:nvSpPr>
        <p:spPr>
          <a:xfrm>
            <a:off x="6217920" y="1774556"/>
            <a:ext cx="4937760" cy="807778"/>
          </a:xfrm>
        </p:spPr>
        <p:txBody>
          <a:bodyPr anchor="t">
            <a:normAutofit fontScale="92500" lnSpcReduction="20000"/>
          </a:bodyPr>
          <a:lstStyle/>
          <a:p>
            <a:pPr marL="342900" indent="-342900">
              <a:buClrTx/>
              <a:buFont typeface="Wingdings" panose="05000000000000000000" pitchFamily="2" charset="2"/>
              <a:buChar char="Ø"/>
            </a:pPr>
            <a:r>
              <a:rPr lang="en-IN" sz="2100" cap="none" dirty="0">
                <a:solidFill>
                  <a:schemeClr val="tx1"/>
                </a:solidFill>
              </a:rPr>
              <a:t>Whereas In terms of Top rated content, i.e. rating&gt; 7.5, CN has highest percentage of the top rated shows followed by JP and KR. </a:t>
            </a:r>
          </a:p>
          <a:p>
            <a:pPr marL="342900" indent="-342900">
              <a:buFont typeface="Wingdings" panose="05000000000000000000" pitchFamily="2" charset="2"/>
              <a:buChar char="Ø"/>
            </a:pPr>
            <a:endParaRPr lang="en-IN" dirty="0"/>
          </a:p>
        </p:txBody>
      </p:sp>
      <p:graphicFrame>
        <p:nvGraphicFramePr>
          <p:cNvPr id="11" name="Content Placeholder 7">
            <a:extLst>
              <a:ext uri="{FF2B5EF4-FFF2-40B4-BE49-F238E27FC236}">
                <a16:creationId xmlns:a16="http://schemas.microsoft.com/office/drawing/2014/main" id="{4B3BF730-6B5E-C2B7-145B-DA2561B16476}"/>
              </a:ext>
            </a:extLst>
          </p:cNvPr>
          <p:cNvGraphicFramePr>
            <a:graphicFrameLocks noGrp="1"/>
          </p:cNvGraphicFramePr>
          <p:nvPr>
            <p:ph sz="half" idx="2"/>
            <p:extLst>
              <p:ext uri="{D42A27DB-BD31-4B8C-83A1-F6EECF244321}">
                <p14:modId xmlns:p14="http://schemas.microsoft.com/office/powerpoint/2010/main" val="3581939388"/>
              </p:ext>
            </p:extLst>
          </p:nvPr>
        </p:nvGraphicFramePr>
        <p:xfrm>
          <a:off x="1096963" y="2582863"/>
          <a:ext cx="4938712" cy="3378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Content Placeholder 7">
            <a:extLst>
              <a:ext uri="{FF2B5EF4-FFF2-40B4-BE49-F238E27FC236}">
                <a16:creationId xmlns:a16="http://schemas.microsoft.com/office/drawing/2014/main" id="{9C4CD1F4-23B8-A39B-70B3-A8640345D02B}"/>
              </a:ext>
            </a:extLst>
          </p:cNvPr>
          <p:cNvGraphicFramePr>
            <a:graphicFrameLocks noGrp="1"/>
          </p:cNvGraphicFramePr>
          <p:nvPr>
            <p:ph sz="quarter" idx="4"/>
            <p:extLst>
              <p:ext uri="{D42A27DB-BD31-4B8C-83A1-F6EECF244321}">
                <p14:modId xmlns:p14="http://schemas.microsoft.com/office/powerpoint/2010/main" val="3520233976"/>
              </p:ext>
            </p:extLst>
          </p:nvPr>
        </p:nvGraphicFramePr>
        <p:xfrm>
          <a:off x="6218238" y="2582863"/>
          <a:ext cx="4937125" cy="3378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042909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FF3EA-C2B1-26F6-75BE-6567B503381C}"/>
              </a:ext>
            </a:extLst>
          </p:cNvPr>
          <p:cNvSpPr>
            <a:spLocks noGrp="1"/>
          </p:cNvSpPr>
          <p:nvPr>
            <p:ph type="title"/>
          </p:nvPr>
        </p:nvSpPr>
        <p:spPr/>
        <p:txBody>
          <a:bodyPr>
            <a:normAutofit/>
          </a:bodyPr>
          <a:lstStyle/>
          <a:p>
            <a:r>
              <a:rPr lang="en-IN" sz="4400" b="1" dirty="0">
                <a:solidFill>
                  <a:schemeClr val="tx1"/>
                </a:solidFill>
              </a:rPr>
              <a:t>11. TARGET AUDIENCE ANALYSIS FOR MOVIES</a:t>
            </a:r>
            <a:br>
              <a:rPr lang="en-IN" sz="4400" b="1" dirty="0">
                <a:solidFill>
                  <a:schemeClr val="tx1"/>
                </a:solidFill>
              </a:rPr>
            </a:br>
            <a:endParaRPr lang="en-IN" sz="4400" b="1" dirty="0">
              <a:solidFill>
                <a:schemeClr val="tx1"/>
              </a:solidFill>
            </a:endParaRPr>
          </a:p>
        </p:txBody>
      </p:sp>
      <p:graphicFrame>
        <p:nvGraphicFramePr>
          <p:cNvPr id="5" name="Chart 4">
            <a:extLst>
              <a:ext uri="{FF2B5EF4-FFF2-40B4-BE49-F238E27FC236}">
                <a16:creationId xmlns:a16="http://schemas.microsoft.com/office/drawing/2014/main" id="{7A3C10A0-50ED-AC1A-1669-34D07B0C4498}"/>
              </a:ext>
            </a:extLst>
          </p:cNvPr>
          <p:cNvGraphicFramePr>
            <a:graphicFrameLocks/>
          </p:cNvGraphicFramePr>
          <p:nvPr>
            <p:extLst>
              <p:ext uri="{D42A27DB-BD31-4B8C-83A1-F6EECF244321}">
                <p14:modId xmlns:p14="http://schemas.microsoft.com/office/powerpoint/2010/main" val="981243453"/>
              </p:ext>
            </p:extLst>
          </p:nvPr>
        </p:nvGraphicFramePr>
        <p:xfrm>
          <a:off x="1097279" y="1790701"/>
          <a:ext cx="10058399" cy="349198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Table 2">
            <a:extLst>
              <a:ext uri="{FF2B5EF4-FFF2-40B4-BE49-F238E27FC236}">
                <a16:creationId xmlns:a16="http://schemas.microsoft.com/office/drawing/2014/main" id="{9056CC00-A268-8945-C99B-FBF7067A587C}"/>
              </a:ext>
            </a:extLst>
          </p:cNvPr>
          <p:cNvGraphicFramePr>
            <a:graphicFrameLocks noGrp="1"/>
          </p:cNvGraphicFramePr>
          <p:nvPr>
            <p:extLst>
              <p:ext uri="{D42A27DB-BD31-4B8C-83A1-F6EECF244321}">
                <p14:modId xmlns:p14="http://schemas.microsoft.com/office/powerpoint/2010/main" val="706251599"/>
              </p:ext>
            </p:extLst>
          </p:nvPr>
        </p:nvGraphicFramePr>
        <p:xfrm>
          <a:off x="1268818" y="1099226"/>
          <a:ext cx="2988862" cy="531373"/>
        </p:xfrm>
        <a:graphic>
          <a:graphicData uri="http://schemas.openxmlformats.org/drawingml/2006/table">
            <a:tbl>
              <a:tblPr firstRow="1" bandRow="1"/>
              <a:tblGrid>
                <a:gridCol w="766153">
                  <a:extLst>
                    <a:ext uri="{9D8B030D-6E8A-4147-A177-3AD203B41FA5}">
                      <a16:colId xmlns:a16="http://schemas.microsoft.com/office/drawing/2014/main" val="2731806068"/>
                    </a:ext>
                  </a:extLst>
                </a:gridCol>
                <a:gridCol w="815340">
                  <a:extLst>
                    <a:ext uri="{9D8B030D-6E8A-4147-A177-3AD203B41FA5}">
                      <a16:colId xmlns:a16="http://schemas.microsoft.com/office/drawing/2014/main" val="2645088097"/>
                    </a:ext>
                  </a:extLst>
                </a:gridCol>
                <a:gridCol w="511048">
                  <a:extLst>
                    <a:ext uri="{9D8B030D-6E8A-4147-A177-3AD203B41FA5}">
                      <a16:colId xmlns:a16="http://schemas.microsoft.com/office/drawing/2014/main" val="2511534379"/>
                    </a:ext>
                  </a:extLst>
                </a:gridCol>
                <a:gridCol w="896321">
                  <a:extLst>
                    <a:ext uri="{9D8B030D-6E8A-4147-A177-3AD203B41FA5}">
                      <a16:colId xmlns:a16="http://schemas.microsoft.com/office/drawing/2014/main" val="2448984948"/>
                    </a:ext>
                  </a:extLst>
                </a:gridCol>
              </a:tblGrid>
              <a:tr h="310393">
                <a:tc>
                  <a:txBody>
                    <a:bodyPr/>
                    <a:lstStyle/>
                    <a:p>
                      <a:pPr algn="ctr" rtl="0" fontAlgn="ctr"/>
                      <a:r>
                        <a:rPr lang="en-IN" sz="1400" b="1" i="0" u="none" strike="noStrike">
                          <a:solidFill>
                            <a:srgbClr val="FFFFFF"/>
                          </a:solidFill>
                          <a:effectLst/>
                          <a:latin typeface="Calibri" panose="020F0502020204030204" pitchFamily="34" charset="0"/>
                        </a:rPr>
                        <a:t>Little Kids</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0000"/>
                    </a:solidFill>
                  </a:tcPr>
                </a:tc>
                <a:tc>
                  <a:txBody>
                    <a:bodyPr/>
                    <a:lstStyle/>
                    <a:p>
                      <a:pPr algn="ctr" rtl="0" fontAlgn="ctr"/>
                      <a:r>
                        <a:rPr lang="en-IN" sz="1400" b="1" i="0" u="none" strike="noStrike" dirty="0">
                          <a:solidFill>
                            <a:srgbClr val="FFFFFF"/>
                          </a:solidFill>
                          <a:effectLst/>
                          <a:latin typeface="Calibri" panose="020F0502020204030204" pitchFamily="34" charset="0"/>
                        </a:rPr>
                        <a:t>Older Kids</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0000"/>
                    </a:solidFill>
                  </a:tcPr>
                </a:tc>
                <a:tc>
                  <a:txBody>
                    <a:bodyPr/>
                    <a:lstStyle/>
                    <a:p>
                      <a:pPr algn="ctr" rtl="0" fontAlgn="ctr"/>
                      <a:r>
                        <a:rPr lang="en-IN" sz="1400" b="1" i="0" u="none" strike="noStrike">
                          <a:solidFill>
                            <a:srgbClr val="FFFFFF"/>
                          </a:solidFill>
                          <a:effectLst/>
                          <a:latin typeface="Calibri" panose="020F0502020204030204" pitchFamily="34" charset="0"/>
                        </a:rPr>
                        <a:t> Teens</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0000"/>
                    </a:solidFill>
                  </a:tcPr>
                </a:tc>
                <a:tc>
                  <a:txBody>
                    <a:bodyPr/>
                    <a:lstStyle/>
                    <a:p>
                      <a:pPr algn="ctr" rtl="0" fontAlgn="ctr"/>
                      <a:r>
                        <a:rPr lang="en-IN" sz="1400" b="1" i="0" u="none" strike="noStrike">
                          <a:solidFill>
                            <a:srgbClr val="FFFFFF"/>
                          </a:solidFill>
                          <a:effectLst/>
                          <a:latin typeface="Calibri" panose="020F0502020204030204" pitchFamily="34" charset="0"/>
                        </a:rPr>
                        <a:t>Mature</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000000"/>
                    </a:solidFill>
                  </a:tcPr>
                </a:tc>
                <a:extLst>
                  <a:ext uri="{0D108BD9-81ED-4DB2-BD59-A6C34878D82A}">
                    <a16:rowId xmlns:a16="http://schemas.microsoft.com/office/drawing/2014/main" val="3421896094"/>
                  </a:ext>
                </a:extLst>
              </a:tr>
              <a:tr h="194729">
                <a:tc>
                  <a:txBody>
                    <a:bodyPr/>
                    <a:lstStyle/>
                    <a:p>
                      <a:pPr algn="ctr" rtl="0" fontAlgn="ctr"/>
                      <a:r>
                        <a:rPr lang="en-IN" sz="1400" b="1" i="0" u="none" strike="noStrike">
                          <a:solidFill>
                            <a:srgbClr val="000000"/>
                          </a:solidFill>
                          <a:effectLst/>
                          <a:latin typeface="Calibri" panose="020F0502020204030204" pitchFamily="34" charset="0"/>
                        </a:rPr>
                        <a:t>G</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ctr" rtl="0" fontAlgn="ctr"/>
                      <a:r>
                        <a:rPr lang="en-IN" sz="1400" b="1" i="0" u="none" strike="noStrike">
                          <a:solidFill>
                            <a:srgbClr val="000000"/>
                          </a:solidFill>
                          <a:effectLst/>
                          <a:latin typeface="Calibri" panose="020F0502020204030204" pitchFamily="34" charset="0"/>
                        </a:rPr>
                        <a:t>PG</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ctr" rtl="0" fontAlgn="ctr"/>
                      <a:r>
                        <a:rPr lang="en-IN" sz="1400" b="1" i="0" u="none" strike="noStrike">
                          <a:solidFill>
                            <a:srgbClr val="000000"/>
                          </a:solidFill>
                          <a:effectLst/>
                          <a:latin typeface="Calibri" panose="020F0502020204030204" pitchFamily="34" charset="0"/>
                        </a:rPr>
                        <a:t>PG-13</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ctr" rtl="0" fontAlgn="ctr"/>
                      <a:r>
                        <a:rPr lang="en-IN" sz="1400" b="1" i="0" u="none" strike="noStrike" dirty="0">
                          <a:solidFill>
                            <a:srgbClr val="000000"/>
                          </a:solidFill>
                          <a:effectLst/>
                          <a:latin typeface="Calibri" panose="020F0502020204030204" pitchFamily="34" charset="0"/>
                        </a:rPr>
                        <a:t>R, NC-17</a:t>
                      </a: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extLst>
                  <a:ext uri="{0D108BD9-81ED-4DB2-BD59-A6C34878D82A}">
                    <a16:rowId xmlns:a16="http://schemas.microsoft.com/office/drawing/2014/main" val="2028352848"/>
                  </a:ext>
                </a:extLst>
              </a:tr>
            </a:tbl>
          </a:graphicData>
        </a:graphic>
      </p:graphicFrame>
      <p:sp>
        <p:nvSpPr>
          <p:cNvPr id="6" name="TextBox 5">
            <a:extLst>
              <a:ext uri="{FF2B5EF4-FFF2-40B4-BE49-F238E27FC236}">
                <a16:creationId xmlns:a16="http://schemas.microsoft.com/office/drawing/2014/main" id="{0DB67C8B-5E3F-1201-76BF-503050C726E7}"/>
              </a:ext>
            </a:extLst>
          </p:cNvPr>
          <p:cNvSpPr txBox="1"/>
          <p:nvPr/>
        </p:nvSpPr>
        <p:spPr>
          <a:xfrm>
            <a:off x="1097278" y="5389442"/>
            <a:ext cx="10058399" cy="646331"/>
          </a:xfrm>
          <a:prstGeom prst="rect">
            <a:avLst/>
          </a:prstGeom>
          <a:noFill/>
        </p:spPr>
        <p:txBody>
          <a:bodyPr wrap="square">
            <a:spAutoFit/>
          </a:bodyPr>
          <a:lstStyle/>
          <a:p>
            <a:pPr marL="285750" indent="-285750">
              <a:buFont typeface="Wingdings" panose="05000000000000000000" pitchFamily="2" charset="2"/>
              <a:buChar char="Ø"/>
            </a:pPr>
            <a:r>
              <a:rPr lang="en-IN" sz="1800" cap="none" dirty="0"/>
              <a:t>Most of the countries are focused on mature audience more, whereas IN, JP, CA,PH are also focusing on contents for younger audience as well.</a:t>
            </a:r>
            <a:endParaRPr lang="en-IN" dirty="0"/>
          </a:p>
        </p:txBody>
      </p:sp>
    </p:spTree>
    <p:extLst>
      <p:ext uri="{BB962C8B-B14F-4D97-AF65-F5344CB8AC3E}">
        <p14:creationId xmlns:p14="http://schemas.microsoft.com/office/powerpoint/2010/main" val="14456510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FF3EA-C2B1-26F6-75BE-6567B503381C}"/>
              </a:ext>
            </a:extLst>
          </p:cNvPr>
          <p:cNvSpPr>
            <a:spLocks noGrp="1"/>
          </p:cNvSpPr>
          <p:nvPr>
            <p:ph type="title"/>
          </p:nvPr>
        </p:nvSpPr>
        <p:spPr/>
        <p:txBody>
          <a:bodyPr>
            <a:normAutofit/>
          </a:bodyPr>
          <a:lstStyle/>
          <a:p>
            <a:r>
              <a:rPr lang="en-IN" sz="4400" b="1" dirty="0">
                <a:solidFill>
                  <a:schemeClr val="tx1"/>
                </a:solidFill>
              </a:rPr>
              <a:t>12. TARGET AUDIENCE ANALYSIS FOR SHOWS</a:t>
            </a:r>
            <a:br>
              <a:rPr lang="en-IN" sz="4400" b="1" dirty="0">
                <a:solidFill>
                  <a:schemeClr val="tx1"/>
                </a:solidFill>
              </a:rPr>
            </a:br>
            <a:endParaRPr lang="en-IN" sz="4400" b="1" dirty="0">
              <a:solidFill>
                <a:schemeClr val="tx1"/>
              </a:solidFill>
            </a:endParaRPr>
          </a:p>
        </p:txBody>
      </p:sp>
      <p:graphicFrame>
        <p:nvGraphicFramePr>
          <p:cNvPr id="4" name="Chart 3">
            <a:extLst>
              <a:ext uri="{FF2B5EF4-FFF2-40B4-BE49-F238E27FC236}">
                <a16:creationId xmlns:a16="http://schemas.microsoft.com/office/drawing/2014/main" id="{9A4EC758-F2FB-108B-495D-FD8DCED158E2}"/>
              </a:ext>
            </a:extLst>
          </p:cNvPr>
          <p:cNvGraphicFramePr>
            <a:graphicFrameLocks/>
          </p:cNvGraphicFramePr>
          <p:nvPr>
            <p:extLst>
              <p:ext uri="{D42A27DB-BD31-4B8C-83A1-F6EECF244321}">
                <p14:modId xmlns:p14="http://schemas.microsoft.com/office/powerpoint/2010/main" val="743487288"/>
              </p:ext>
            </p:extLst>
          </p:nvPr>
        </p:nvGraphicFramePr>
        <p:xfrm>
          <a:off x="1066800" y="1831575"/>
          <a:ext cx="10088880" cy="345550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Table 5">
            <a:extLst>
              <a:ext uri="{FF2B5EF4-FFF2-40B4-BE49-F238E27FC236}">
                <a16:creationId xmlns:a16="http://schemas.microsoft.com/office/drawing/2014/main" id="{B578B986-E592-8EBF-3611-F1DD33FA65C9}"/>
              </a:ext>
            </a:extLst>
          </p:cNvPr>
          <p:cNvGraphicFramePr>
            <a:graphicFrameLocks noGrp="1"/>
          </p:cNvGraphicFramePr>
          <p:nvPr>
            <p:extLst>
              <p:ext uri="{D42A27DB-BD31-4B8C-83A1-F6EECF244321}">
                <p14:modId xmlns:p14="http://schemas.microsoft.com/office/powerpoint/2010/main" val="2659459827"/>
              </p:ext>
            </p:extLst>
          </p:nvPr>
        </p:nvGraphicFramePr>
        <p:xfrm>
          <a:off x="1195585" y="1080980"/>
          <a:ext cx="3887859" cy="506165"/>
        </p:xfrm>
        <a:graphic>
          <a:graphicData uri="http://schemas.openxmlformats.org/drawingml/2006/table">
            <a:tbl>
              <a:tblPr firstRow="1" bandRow="1">
                <a:tableStyleId>{073A0DAA-6AF3-43AB-8588-CEC1D06C72B9}</a:tableStyleId>
              </a:tblPr>
              <a:tblGrid>
                <a:gridCol w="966428">
                  <a:extLst>
                    <a:ext uri="{9D8B030D-6E8A-4147-A177-3AD203B41FA5}">
                      <a16:colId xmlns:a16="http://schemas.microsoft.com/office/drawing/2014/main" val="1174777319"/>
                    </a:ext>
                  </a:extLst>
                </a:gridCol>
                <a:gridCol w="1278610">
                  <a:extLst>
                    <a:ext uri="{9D8B030D-6E8A-4147-A177-3AD203B41FA5}">
                      <a16:colId xmlns:a16="http://schemas.microsoft.com/office/drawing/2014/main" val="1265276303"/>
                    </a:ext>
                  </a:extLst>
                </a:gridCol>
                <a:gridCol w="836909">
                  <a:extLst>
                    <a:ext uri="{9D8B030D-6E8A-4147-A177-3AD203B41FA5}">
                      <a16:colId xmlns:a16="http://schemas.microsoft.com/office/drawing/2014/main" val="396760104"/>
                    </a:ext>
                  </a:extLst>
                </a:gridCol>
                <a:gridCol w="805912">
                  <a:extLst>
                    <a:ext uri="{9D8B030D-6E8A-4147-A177-3AD203B41FA5}">
                      <a16:colId xmlns:a16="http://schemas.microsoft.com/office/drawing/2014/main" val="2570239852"/>
                    </a:ext>
                  </a:extLst>
                </a:gridCol>
              </a:tblGrid>
              <a:tr h="209755">
                <a:tc>
                  <a:txBody>
                    <a:bodyPr/>
                    <a:lstStyle/>
                    <a:p>
                      <a:pPr algn="ctr" rtl="0" fontAlgn="ctr"/>
                      <a:r>
                        <a:rPr lang="en-IN" sz="1400" b="1" i="0" u="none" strike="noStrike" dirty="0">
                          <a:solidFill>
                            <a:srgbClr val="FFFFFF"/>
                          </a:solidFill>
                          <a:effectLst/>
                          <a:latin typeface="Calibri" panose="020F0502020204030204" pitchFamily="34" charset="0"/>
                        </a:rPr>
                        <a:t>Little Kids</a:t>
                      </a:r>
                    </a:p>
                  </a:txBody>
                  <a:tcPr marL="7620" marR="7620" marT="7620" marB="0" anchor="ctr"/>
                </a:tc>
                <a:tc>
                  <a:txBody>
                    <a:bodyPr/>
                    <a:lstStyle/>
                    <a:p>
                      <a:pPr algn="ctr" rtl="0" fontAlgn="ctr"/>
                      <a:r>
                        <a:rPr lang="en-IN" sz="1400" b="1" i="0" u="none" strike="noStrike" dirty="0">
                          <a:solidFill>
                            <a:srgbClr val="FFFFFF"/>
                          </a:solidFill>
                          <a:effectLst/>
                          <a:latin typeface="Calibri" panose="020F0502020204030204" pitchFamily="34" charset="0"/>
                        </a:rPr>
                        <a:t>Older Kids</a:t>
                      </a:r>
                    </a:p>
                  </a:txBody>
                  <a:tcPr marL="7620" marR="7620" marT="7620" marB="0" anchor="ctr"/>
                </a:tc>
                <a:tc>
                  <a:txBody>
                    <a:bodyPr/>
                    <a:lstStyle/>
                    <a:p>
                      <a:pPr algn="ctr" rtl="0" fontAlgn="ctr"/>
                      <a:r>
                        <a:rPr lang="en-IN" sz="1400" b="1" i="0" u="none" strike="noStrike">
                          <a:solidFill>
                            <a:srgbClr val="FFFFFF"/>
                          </a:solidFill>
                          <a:effectLst/>
                          <a:latin typeface="Calibri" panose="020F0502020204030204" pitchFamily="34" charset="0"/>
                        </a:rPr>
                        <a:t> Teens</a:t>
                      </a:r>
                    </a:p>
                  </a:txBody>
                  <a:tcPr marL="7620" marR="7620" marT="7620" marB="0" anchor="ctr"/>
                </a:tc>
                <a:tc>
                  <a:txBody>
                    <a:bodyPr/>
                    <a:lstStyle/>
                    <a:p>
                      <a:pPr algn="ctr" rtl="0" fontAlgn="ctr"/>
                      <a:r>
                        <a:rPr lang="en-IN" sz="1400" b="1" i="0" u="none" strike="noStrike" dirty="0">
                          <a:solidFill>
                            <a:srgbClr val="FFFFFF"/>
                          </a:solidFill>
                          <a:effectLst/>
                          <a:latin typeface="Calibri" panose="020F0502020204030204" pitchFamily="34" charset="0"/>
                        </a:rPr>
                        <a:t>Mature</a:t>
                      </a:r>
                    </a:p>
                  </a:txBody>
                  <a:tcPr marL="7620" marR="7620" marT="7620" marB="0" anchor="ctr"/>
                </a:tc>
                <a:extLst>
                  <a:ext uri="{0D108BD9-81ED-4DB2-BD59-A6C34878D82A}">
                    <a16:rowId xmlns:a16="http://schemas.microsoft.com/office/drawing/2014/main" val="4132597449"/>
                  </a:ext>
                </a:extLst>
              </a:tr>
              <a:tr h="285185">
                <a:tc>
                  <a:txBody>
                    <a:bodyPr/>
                    <a:lstStyle/>
                    <a:p>
                      <a:pPr algn="ctr" rtl="0" fontAlgn="ctr"/>
                      <a:r>
                        <a:rPr lang="en-IN" sz="1400" b="1" i="0" u="none" strike="noStrike">
                          <a:solidFill>
                            <a:srgbClr val="000000"/>
                          </a:solidFill>
                          <a:effectLst/>
                          <a:latin typeface="Calibri" panose="020F0502020204030204" pitchFamily="34" charset="0"/>
                        </a:rPr>
                        <a:t> TV-Y, TV-G </a:t>
                      </a:r>
                    </a:p>
                  </a:txBody>
                  <a:tcPr marL="7620" marR="7620" marT="7620" marB="0" anchor="ctr"/>
                </a:tc>
                <a:tc>
                  <a:txBody>
                    <a:bodyPr/>
                    <a:lstStyle/>
                    <a:p>
                      <a:pPr algn="ctr" rtl="0" fontAlgn="ctr"/>
                      <a:r>
                        <a:rPr lang="en-IN" sz="1400" b="1" i="0" u="none" strike="noStrike" dirty="0">
                          <a:solidFill>
                            <a:srgbClr val="000000"/>
                          </a:solidFill>
                          <a:effectLst/>
                          <a:latin typeface="Calibri" panose="020F0502020204030204" pitchFamily="34" charset="0"/>
                        </a:rPr>
                        <a:t> TV-Y7, TV-PG </a:t>
                      </a:r>
                    </a:p>
                  </a:txBody>
                  <a:tcPr marL="7620" marR="7620" marT="7620" marB="0" anchor="ctr"/>
                </a:tc>
                <a:tc>
                  <a:txBody>
                    <a:bodyPr/>
                    <a:lstStyle/>
                    <a:p>
                      <a:pPr algn="ctr" rtl="0" fontAlgn="ctr"/>
                      <a:r>
                        <a:rPr lang="en-IN" sz="1400" b="1" i="0" u="none" strike="noStrike" dirty="0">
                          <a:solidFill>
                            <a:srgbClr val="000000"/>
                          </a:solidFill>
                          <a:effectLst/>
                          <a:latin typeface="Calibri" panose="020F0502020204030204" pitchFamily="34" charset="0"/>
                        </a:rPr>
                        <a:t>TV-14 </a:t>
                      </a:r>
                    </a:p>
                  </a:txBody>
                  <a:tcPr marL="7620" marR="7620" marT="7620" marB="0" anchor="ctr"/>
                </a:tc>
                <a:tc>
                  <a:txBody>
                    <a:bodyPr/>
                    <a:lstStyle/>
                    <a:p>
                      <a:pPr algn="ctr" rtl="0" fontAlgn="ctr"/>
                      <a:r>
                        <a:rPr lang="en-IN" sz="1400" b="1" i="0" u="none" strike="noStrike" dirty="0">
                          <a:solidFill>
                            <a:srgbClr val="000000"/>
                          </a:solidFill>
                          <a:effectLst/>
                          <a:latin typeface="Calibri" panose="020F0502020204030204" pitchFamily="34" charset="0"/>
                        </a:rPr>
                        <a:t> TV-MA</a:t>
                      </a:r>
                    </a:p>
                  </a:txBody>
                  <a:tcPr marL="7620" marR="7620" marT="7620" marB="0" anchor="ctr"/>
                </a:tc>
                <a:extLst>
                  <a:ext uri="{0D108BD9-81ED-4DB2-BD59-A6C34878D82A}">
                    <a16:rowId xmlns:a16="http://schemas.microsoft.com/office/drawing/2014/main" val="3541930775"/>
                  </a:ext>
                </a:extLst>
              </a:tr>
            </a:tbl>
          </a:graphicData>
        </a:graphic>
      </p:graphicFrame>
      <p:sp>
        <p:nvSpPr>
          <p:cNvPr id="6" name="TextBox 5">
            <a:extLst>
              <a:ext uri="{FF2B5EF4-FFF2-40B4-BE49-F238E27FC236}">
                <a16:creationId xmlns:a16="http://schemas.microsoft.com/office/drawing/2014/main" id="{D467C6D8-B275-CFA6-4461-3B21BDA0CD28}"/>
              </a:ext>
            </a:extLst>
          </p:cNvPr>
          <p:cNvSpPr txBox="1"/>
          <p:nvPr/>
        </p:nvSpPr>
        <p:spPr>
          <a:xfrm>
            <a:off x="1097278" y="5389442"/>
            <a:ext cx="10058399" cy="646331"/>
          </a:xfrm>
          <a:prstGeom prst="rect">
            <a:avLst/>
          </a:prstGeom>
          <a:noFill/>
        </p:spPr>
        <p:txBody>
          <a:bodyPr wrap="square">
            <a:spAutoFit/>
          </a:bodyPr>
          <a:lstStyle/>
          <a:p>
            <a:pPr marL="285750" indent="-285750">
              <a:buFont typeface="Wingdings" panose="05000000000000000000" pitchFamily="2" charset="2"/>
              <a:buChar char="Ø"/>
            </a:pPr>
            <a:r>
              <a:rPr lang="en-IN" sz="1800" cap="none" dirty="0"/>
              <a:t>Most of the countries are focused on mature contents more, whereas  JP, KR,CN are also focusing on contents for younger audience as well.</a:t>
            </a:r>
            <a:endParaRPr lang="en-IN" dirty="0"/>
          </a:p>
        </p:txBody>
      </p:sp>
    </p:spTree>
    <p:extLst>
      <p:ext uri="{BB962C8B-B14F-4D97-AF65-F5344CB8AC3E}">
        <p14:creationId xmlns:p14="http://schemas.microsoft.com/office/powerpoint/2010/main" val="36238784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DA298-BD72-18BC-BD66-EC163D5AB988}"/>
              </a:ext>
            </a:extLst>
          </p:cNvPr>
          <p:cNvSpPr>
            <a:spLocks noGrp="1"/>
          </p:cNvSpPr>
          <p:nvPr>
            <p:ph type="title"/>
          </p:nvPr>
        </p:nvSpPr>
        <p:spPr/>
        <p:txBody>
          <a:bodyPr>
            <a:normAutofit/>
          </a:bodyPr>
          <a:lstStyle/>
          <a:p>
            <a:r>
              <a:rPr lang="en-IN" sz="4400" b="1" dirty="0">
                <a:solidFill>
                  <a:schemeClr val="tx1"/>
                </a:solidFill>
              </a:rPr>
              <a:t>13. TOP 10 DIRECTORS  </a:t>
            </a:r>
            <a:endParaRPr lang="en-IN" sz="4400" dirty="0"/>
          </a:p>
        </p:txBody>
      </p:sp>
      <p:graphicFrame>
        <p:nvGraphicFramePr>
          <p:cNvPr id="3" name="Table 2">
            <a:extLst>
              <a:ext uri="{FF2B5EF4-FFF2-40B4-BE49-F238E27FC236}">
                <a16:creationId xmlns:a16="http://schemas.microsoft.com/office/drawing/2014/main" id="{E874E231-45CA-2F76-8409-51220D10C217}"/>
              </a:ext>
            </a:extLst>
          </p:cNvPr>
          <p:cNvGraphicFramePr>
            <a:graphicFrameLocks noGrp="1"/>
          </p:cNvGraphicFramePr>
          <p:nvPr>
            <p:extLst>
              <p:ext uri="{D42A27DB-BD31-4B8C-83A1-F6EECF244321}">
                <p14:modId xmlns:p14="http://schemas.microsoft.com/office/powerpoint/2010/main" val="3438037107"/>
              </p:ext>
            </p:extLst>
          </p:nvPr>
        </p:nvGraphicFramePr>
        <p:xfrm>
          <a:off x="1209249" y="2101255"/>
          <a:ext cx="4986278" cy="3383280"/>
        </p:xfrm>
        <a:graphic>
          <a:graphicData uri="http://schemas.openxmlformats.org/drawingml/2006/table">
            <a:tbl>
              <a:tblPr/>
              <a:tblGrid>
                <a:gridCol w="2846151">
                  <a:extLst>
                    <a:ext uri="{9D8B030D-6E8A-4147-A177-3AD203B41FA5}">
                      <a16:colId xmlns:a16="http://schemas.microsoft.com/office/drawing/2014/main" val="2012443239"/>
                    </a:ext>
                  </a:extLst>
                </a:gridCol>
                <a:gridCol w="2140127">
                  <a:extLst>
                    <a:ext uri="{9D8B030D-6E8A-4147-A177-3AD203B41FA5}">
                      <a16:colId xmlns:a16="http://schemas.microsoft.com/office/drawing/2014/main" val="351983220"/>
                    </a:ext>
                  </a:extLst>
                </a:gridCol>
              </a:tblGrid>
              <a:tr h="279481">
                <a:tc gridSpan="2">
                  <a:txBody>
                    <a:bodyPr/>
                    <a:lstStyle/>
                    <a:p>
                      <a:pPr algn="ctr" fontAlgn="b"/>
                      <a:r>
                        <a:rPr lang="en-US" sz="1800" b="1" i="0" u="none" strike="noStrike" dirty="0">
                          <a:solidFill>
                            <a:srgbClr val="FFFFFF"/>
                          </a:solidFill>
                          <a:effectLst/>
                          <a:latin typeface="Calibri" panose="020F0502020204030204" pitchFamily="34" charset="0"/>
                        </a:rPr>
                        <a:t>Top 10 Directors with Max Movies</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0000"/>
                    </a:solidFill>
                  </a:tcPr>
                </a:tc>
                <a:tc hMerge="1">
                  <a:txBody>
                    <a:bodyPr/>
                    <a:lstStyle/>
                    <a:p>
                      <a:endParaRPr lang="en-IN"/>
                    </a:p>
                  </a:txBody>
                  <a:tcPr/>
                </a:tc>
                <a:extLst>
                  <a:ext uri="{0D108BD9-81ED-4DB2-BD59-A6C34878D82A}">
                    <a16:rowId xmlns:a16="http://schemas.microsoft.com/office/drawing/2014/main" val="1502350058"/>
                  </a:ext>
                </a:extLst>
              </a:tr>
              <a:tr h="279481">
                <a:tc>
                  <a:txBody>
                    <a:bodyPr/>
                    <a:lstStyle/>
                    <a:p>
                      <a:pPr algn="ctr" fontAlgn="b"/>
                      <a:r>
                        <a:rPr lang="en-IN" sz="1800" b="1" i="0" u="none" strike="noStrike" dirty="0">
                          <a:solidFill>
                            <a:srgbClr val="FFFFFF"/>
                          </a:solidFill>
                          <a:effectLst/>
                          <a:latin typeface="Calibri" panose="020F0502020204030204" pitchFamily="34" charset="0"/>
                        </a:rPr>
                        <a:t>Directors</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0000"/>
                    </a:solidFill>
                  </a:tcPr>
                </a:tc>
                <a:tc>
                  <a:txBody>
                    <a:bodyPr/>
                    <a:lstStyle/>
                    <a:p>
                      <a:pPr algn="ctr" fontAlgn="b"/>
                      <a:r>
                        <a:rPr lang="en-IN" sz="1800" b="1" i="0" u="none" strike="noStrike" dirty="0">
                          <a:solidFill>
                            <a:srgbClr val="FFFFFF"/>
                          </a:solidFill>
                          <a:effectLst/>
                          <a:latin typeface="Calibri" panose="020F0502020204030204" pitchFamily="34" charset="0"/>
                        </a:rPr>
                        <a:t>Movies_count</a:t>
                      </a:r>
                    </a:p>
                  </a:txBody>
                  <a:tcPr marL="7620" marR="7620" marT="7620" marB="0" anchor="b">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0000"/>
                    </a:solidFill>
                  </a:tcPr>
                </a:tc>
                <a:extLst>
                  <a:ext uri="{0D108BD9-81ED-4DB2-BD59-A6C34878D82A}">
                    <a16:rowId xmlns:a16="http://schemas.microsoft.com/office/drawing/2014/main" val="4205339988"/>
                  </a:ext>
                </a:extLst>
              </a:tr>
              <a:tr h="279481">
                <a:tc>
                  <a:txBody>
                    <a:bodyPr/>
                    <a:lstStyle/>
                    <a:p>
                      <a:pPr algn="l" fontAlgn="b"/>
                      <a:r>
                        <a:rPr lang="en-IN" sz="1800" b="0" i="0" u="none" strike="noStrike" kern="1200" dirty="0" err="1">
                          <a:solidFill>
                            <a:srgbClr val="FFFFFF"/>
                          </a:solidFill>
                          <a:effectLst/>
                          <a:latin typeface="Calibri" panose="020F0502020204030204" pitchFamily="34" charset="0"/>
                          <a:ea typeface="+mn-ea"/>
                          <a:cs typeface="+mn-cs"/>
                        </a:rPr>
                        <a:t>RaÃºl</a:t>
                      </a:r>
                      <a:r>
                        <a:rPr lang="en-IN" sz="1800" b="0" i="0" u="none" strike="noStrike" kern="1200" dirty="0">
                          <a:solidFill>
                            <a:srgbClr val="FFFFFF"/>
                          </a:solidFill>
                          <a:effectLst/>
                          <a:latin typeface="Calibri" panose="020F0502020204030204" pitchFamily="34" charset="0"/>
                          <a:ea typeface="+mn-ea"/>
                          <a:cs typeface="+mn-cs"/>
                        </a:rPr>
                        <a:t> Campos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IN" sz="1800" b="0" i="0" u="none" strike="noStrike" dirty="0">
                          <a:solidFill>
                            <a:srgbClr val="FFFFFF"/>
                          </a:solidFill>
                          <a:effectLst/>
                          <a:latin typeface="Calibri" panose="020F0502020204030204" pitchFamily="34" charset="0"/>
                        </a:rPr>
                        <a:t>21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extLst>
                  <a:ext uri="{0D108BD9-81ED-4DB2-BD59-A6C34878D82A}">
                    <a16:rowId xmlns:a16="http://schemas.microsoft.com/office/drawing/2014/main" val="288096226"/>
                  </a:ext>
                </a:extLst>
              </a:tr>
              <a:tr h="279481">
                <a:tc>
                  <a:txBody>
                    <a:bodyPr/>
                    <a:lstStyle/>
                    <a:p>
                      <a:pPr algn="l" fontAlgn="b"/>
                      <a:r>
                        <a:rPr lang="en-IN" sz="1800" b="0" i="0" u="none" strike="noStrike" dirty="0">
                          <a:solidFill>
                            <a:srgbClr val="FFFFFF"/>
                          </a:solidFill>
                          <a:effectLst/>
                          <a:latin typeface="Calibri" panose="020F0502020204030204" pitchFamily="34" charset="0"/>
                        </a:rPr>
                        <a:t>Jan Suter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c>
                  <a:txBody>
                    <a:bodyPr/>
                    <a:lstStyle/>
                    <a:p>
                      <a:pPr algn="ctr" fontAlgn="b"/>
                      <a:r>
                        <a:rPr lang="en-IN" sz="1800" b="0" i="0" u="none" strike="noStrike">
                          <a:solidFill>
                            <a:srgbClr val="FFFFFF"/>
                          </a:solidFill>
                          <a:effectLst/>
                          <a:latin typeface="Calibri" panose="020F0502020204030204" pitchFamily="34" charset="0"/>
                        </a:rPr>
                        <a:t>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extLst>
                  <a:ext uri="{0D108BD9-81ED-4DB2-BD59-A6C34878D82A}">
                    <a16:rowId xmlns:a16="http://schemas.microsoft.com/office/drawing/2014/main" val="2822892888"/>
                  </a:ext>
                </a:extLst>
              </a:tr>
              <a:tr h="279481">
                <a:tc>
                  <a:txBody>
                    <a:bodyPr/>
                    <a:lstStyle/>
                    <a:p>
                      <a:pPr algn="l" fontAlgn="b"/>
                      <a:r>
                        <a:rPr lang="en-IN" sz="1800" b="0" i="0" u="none" strike="noStrike">
                          <a:solidFill>
                            <a:srgbClr val="FFFFFF"/>
                          </a:solidFill>
                          <a:effectLst/>
                          <a:latin typeface="Calibri" panose="020F0502020204030204" pitchFamily="34" charset="0"/>
                        </a:rPr>
                        <a:t>Jay Karas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IN" sz="1800" b="0" i="0" u="none" strike="noStrike" dirty="0">
                          <a:solidFill>
                            <a:srgbClr val="FFFFFF"/>
                          </a:solidFill>
                          <a:effectLst/>
                          <a:latin typeface="Calibri" panose="020F0502020204030204" pitchFamily="34" charset="0"/>
                        </a:rPr>
                        <a:t>15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extLst>
                  <a:ext uri="{0D108BD9-81ED-4DB2-BD59-A6C34878D82A}">
                    <a16:rowId xmlns:a16="http://schemas.microsoft.com/office/drawing/2014/main" val="3858579038"/>
                  </a:ext>
                </a:extLst>
              </a:tr>
              <a:tr h="279481">
                <a:tc>
                  <a:txBody>
                    <a:bodyPr/>
                    <a:lstStyle/>
                    <a:p>
                      <a:pPr algn="l" fontAlgn="b"/>
                      <a:r>
                        <a:rPr lang="en-IN" sz="1800" b="0" i="0" u="none" strike="noStrike" dirty="0">
                          <a:solidFill>
                            <a:srgbClr val="FFFFFF"/>
                          </a:solidFill>
                          <a:effectLst/>
                          <a:latin typeface="Calibri" panose="020F0502020204030204" pitchFamily="34" charset="0"/>
                        </a:rPr>
                        <a:t>Marcus </a:t>
                      </a:r>
                      <a:r>
                        <a:rPr lang="en-IN" sz="1800" b="0" i="0" u="none" strike="noStrike" dirty="0" err="1">
                          <a:solidFill>
                            <a:srgbClr val="FFFFFF"/>
                          </a:solidFill>
                          <a:effectLst/>
                          <a:latin typeface="Calibri" panose="020F0502020204030204" pitchFamily="34" charset="0"/>
                        </a:rPr>
                        <a:t>Raboy</a:t>
                      </a:r>
                      <a:endParaRPr lang="en-IN" sz="1800" b="0" i="0" u="none" strike="noStrike" dirty="0">
                        <a:solidFill>
                          <a:srgbClr val="FFFFFF"/>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c>
                  <a:txBody>
                    <a:bodyPr/>
                    <a:lstStyle/>
                    <a:p>
                      <a:pPr algn="ctr" fontAlgn="b"/>
                      <a:r>
                        <a:rPr lang="en-IN" sz="1800" b="0" i="0" u="none" strike="noStrike">
                          <a:solidFill>
                            <a:srgbClr val="FFFFFF"/>
                          </a:solidFill>
                          <a:effectLst/>
                          <a:latin typeface="Calibri" panose="020F0502020204030204" pitchFamily="34" charset="0"/>
                        </a:rPr>
                        <a:t>15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extLst>
                  <a:ext uri="{0D108BD9-81ED-4DB2-BD59-A6C34878D82A}">
                    <a16:rowId xmlns:a16="http://schemas.microsoft.com/office/drawing/2014/main" val="1489622352"/>
                  </a:ext>
                </a:extLst>
              </a:tr>
              <a:tr h="279481">
                <a:tc>
                  <a:txBody>
                    <a:bodyPr/>
                    <a:lstStyle/>
                    <a:p>
                      <a:pPr algn="l" fontAlgn="b"/>
                      <a:r>
                        <a:rPr lang="en-IN" sz="1800" b="0" i="0" u="none" strike="noStrike">
                          <a:solidFill>
                            <a:srgbClr val="FFFFFF"/>
                          </a:solidFill>
                          <a:effectLst/>
                          <a:latin typeface="Calibri" panose="020F0502020204030204" pitchFamily="34" charset="0"/>
                        </a:rPr>
                        <a:t>Jay Chapman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IN" sz="1800" b="0" i="0" u="none" strike="noStrike">
                          <a:solidFill>
                            <a:srgbClr val="FFFFFF"/>
                          </a:solidFill>
                          <a:effectLst/>
                          <a:latin typeface="Calibri" panose="020F0502020204030204" pitchFamily="34" charset="0"/>
                        </a:rPr>
                        <a:t>12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extLst>
                  <a:ext uri="{0D108BD9-81ED-4DB2-BD59-A6C34878D82A}">
                    <a16:rowId xmlns:a16="http://schemas.microsoft.com/office/drawing/2014/main" val="392194823"/>
                  </a:ext>
                </a:extLst>
              </a:tr>
              <a:tr h="279481">
                <a:tc>
                  <a:txBody>
                    <a:bodyPr/>
                    <a:lstStyle/>
                    <a:p>
                      <a:pPr algn="l" fontAlgn="b"/>
                      <a:r>
                        <a:rPr lang="en-IN" sz="1800" b="0" i="0" u="none" strike="noStrike">
                          <a:solidFill>
                            <a:srgbClr val="FFFFFF"/>
                          </a:solidFill>
                          <a:effectLst/>
                          <a:latin typeface="Calibri" panose="020F0502020204030204" pitchFamily="34" charset="0"/>
                        </a:rPr>
                        <a:t>Cathy Garcia-Molina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c>
                  <a:txBody>
                    <a:bodyPr/>
                    <a:lstStyle/>
                    <a:p>
                      <a:pPr algn="ctr" fontAlgn="b"/>
                      <a:r>
                        <a:rPr lang="en-IN" sz="1800" b="0" i="0" u="none" strike="noStrike">
                          <a:solidFill>
                            <a:srgbClr val="FFFFFF"/>
                          </a:solidFill>
                          <a:effectLst/>
                          <a:latin typeface="Calibri" panose="020F0502020204030204" pitchFamily="34" charset="0"/>
                        </a:rPr>
                        <a:t>12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extLst>
                  <a:ext uri="{0D108BD9-81ED-4DB2-BD59-A6C34878D82A}">
                    <a16:rowId xmlns:a16="http://schemas.microsoft.com/office/drawing/2014/main" val="1834384908"/>
                  </a:ext>
                </a:extLst>
              </a:tr>
              <a:tr h="279481">
                <a:tc>
                  <a:txBody>
                    <a:bodyPr/>
                    <a:lstStyle/>
                    <a:p>
                      <a:pPr algn="l" fontAlgn="b"/>
                      <a:r>
                        <a:rPr lang="en-IN" sz="1800" b="0" i="0" u="none" strike="noStrike">
                          <a:solidFill>
                            <a:srgbClr val="FFFFFF"/>
                          </a:solidFill>
                          <a:effectLst/>
                          <a:latin typeface="Calibri" panose="020F0502020204030204" pitchFamily="34" charset="0"/>
                        </a:rPr>
                        <a:t>Ryan Polito</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IN" sz="1800" b="0" i="0" u="none" strike="noStrike">
                          <a:solidFill>
                            <a:srgbClr val="FFFFFF"/>
                          </a:solidFill>
                          <a:effectLst/>
                          <a:latin typeface="Calibri" panose="020F0502020204030204" pitchFamily="34" charset="0"/>
                        </a:rPr>
                        <a:t>11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extLst>
                  <a:ext uri="{0D108BD9-81ED-4DB2-BD59-A6C34878D82A}">
                    <a16:rowId xmlns:a16="http://schemas.microsoft.com/office/drawing/2014/main" val="2601035136"/>
                  </a:ext>
                </a:extLst>
              </a:tr>
              <a:tr h="279481">
                <a:tc>
                  <a:txBody>
                    <a:bodyPr/>
                    <a:lstStyle/>
                    <a:p>
                      <a:pPr algn="l" fontAlgn="b"/>
                      <a:r>
                        <a:rPr lang="en-IN" sz="1800" b="0" i="0" u="none" strike="noStrike">
                          <a:solidFill>
                            <a:srgbClr val="FFFFFF"/>
                          </a:solidFill>
                          <a:effectLst/>
                          <a:latin typeface="Calibri" panose="020F0502020204030204" pitchFamily="34" charset="0"/>
                        </a:rPr>
                        <a:t>Youssef Chahine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c>
                  <a:txBody>
                    <a:bodyPr/>
                    <a:lstStyle/>
                    <a:p>
                      <a:pPr algn="ctr" fontAlgn="b"/>
                      <a:r>
                        <a:rPr lang="en-IN" sz="1800" b="0" i="0" u="none" strike="noStrike">
                          <a:solidFill>
                            <a:srgbClr val="FFFFFF"/>
                          </a:solidFill>
                          <a:effectLst/>
                          <a:latin typeface="Calibri" panose="020F0502020204030204" pitchFamily="34" charset="0"/>
                        </a:rPr>
                        <a:t>11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extLst>
                  <a:ext uri="{0D108BD9-81ED-4DB2-BD59-A6C34878D82A}">
                    <a16:rowId xmlns:a16="http://schemas.microsoft.com/office/drawing/2014/main" val="3857172892"/>
                  </a:ext>
                </a:extLst>
              </a:tr>
              <a:tr h="279481">
                <a:tc>
                  <a:txBody>
                    <a:bodyPr/>
                    <a:lstStyle/>
                    <a:p>
                      <a:pPr algn="l" fontAlgn="b"/>
                      <a:r>
                        <a:rPr lang="en-IN" sz="1800" b="0" i="0" u="none" strike="noStrike">
                          <a:solidFill>
                            <a:srgbClr val="FFFFFF"/>
                          </a:solidFill>
                          <a:effectLst/>
                          <a:latin typeface="Calibri" panose="020F0502020204030204" pitchFamily="34" charset="0"/>
                        </a:rPr>
                        <a:t>Justin G. Dyck</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IN" sz="1800" b="0" i="0" u="none" strike="noStrike">
                          <a:solidFill>
                            <a:srgbClr val="FFFFFF"/>
                          </a:solidFill>
                          <a:effectLst/>
                          <a:latin typeface="Calibri" panose="020F0502020204030204" pitchFamily="34" charset="0"/>
                        </a:rPr>
                        <a:t>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extLst>
                  <a:ext uri="{0D108BD9-81ED-4DB2-BD59-A6C34878D82A}">
                    <a16:rowId xmlns:a16="http://schemas.microsoft.com/office/drawing/2014/main" val="95172290"/>
                  </a:ext>
                </a:extLst>
              </a:tr>
              <a:tr h="279481">
                <a:tc>
                  <a:txBody>
                    <a:bodyPr/>
                    <a:lstStyle/>
                    <a:p>
                      <a:pPr algn="l" fontAlgn="b"/>
                      <a:r>
                        <a:rPr lang="en-IN" sz="1800" b="0" i="0" u="none" strike="noStrike">
                          <a:solidFill>
                            <a:srgbClr val="FFFFFF"/>
                          </a:solidFill>
                          <a:effectLst/>
                          <a:latin typeface="Calibri" panose="020F0502020204030204" pitchFamily="34" charset="0"/>
                        </a:rPr>
                        <a:t>Suhas Kadav</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c>
                  <a:txBody>
                    <a:bodyPr/>
                    <a:lstStyle/>
                    <a:p>
                      <a:pPr algn="ctr" fontAlgn="b"/>
                      <a:r>
                        <a:rPr lang="en-IN" sz="1800" b="0" i="0" u="none" strike="noStrike" dirty="0">
                          <a:solidFill>
                            <a:srgbClr val="FFFFFF"/>
                          </a:solidFill>
                          <a:effectLst/>
                          <a:latin typeface="Calibri" panose="020F0502020204030204" pitchFamily="34" charset="0"/>
                        </a:rPr>
                        <a:t>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extLst>
                  <a:ext uri="{0D108BD9-81ED-4DB2-BD59-A6C34878D82A}">
                    <a16:rowId xmlns:a16="http://schemas.microsoft.com/office/drawing/2014/main" val="2806938650"/>
                  </a:ext>
                </a:extLst>
              </a:tr>
            </a:tbl>
          </a:graphicData>
        </a:graphic>
      </p:graphicFrame>
      <p:graphicFrame>
        <p:nvGraphicFramePr>
          <p:cNvPr id="7" name="Table 6">
            <a:extLst>
              <a:ext uri="{FF2B5EF4-FFF2-40B4-BE49-F238E27FC236}">
                <a16:creationId xmlns:a16="http://schemas.microsoft.com/office/drawing/2014/main" id="{EEC11180-8331-E9C1-6E8D-14FB0ACFF5F6}"/>
              </a:ext>
            </a:extLst>
          </p:cNvPr>
          <p:cNvGraphicFramePr>
            <a:graphicFrameLocks noGrp="1"/>
          </p:cNvGraphicFramePr>
          <p:nvPr>
            <p:extLst>
              <p:ext uri="{D42A27DB-BD31-4B8C-83A1-F6EECF244321}">
                <p14:modId xmlns:p14="http://schemas.microsoft.com/office/powerpoint/2010/main" val="2029959487"/>
              </p:ext>
            </p:extLst>
          </p:nvPr>
        </p:nvGraphicFramePr>
        <p:xfrm>
          <a:off x="6195527" y="2101255"/>
          <a:ext cx="4960153" cy="3383280"/>
        </p:xfrm>
        <a:graphic>
          <a:graphicData uri="http://schemas.openxmlformats.org/drawingml/2006/table">
            <a:tbl>
              <a:tblPr/>
              <a:tblGrid>
                <a:gridCol w="2807633">
                  <a:extLst>
                    <a:ext uri="{9D8B030D-6E8A-4147-A177-3AD203B41FA5}">
                      <a16:colId xmlns:a16="http://schemas.microsoft.com/office/drawing/2014/main" val="2653297156"/>
                    </a:ext>
                  </a:extLst>
                </a:gridCol>
                <a:gridCol w="2152520">
                  <a:extLst>
                    <a:ext uri="{9D8B030D-6E8A-4147-A177-3AD203B41FA5}">
                      <a16:colId xmlns:a16="http://schemas.microsoft.com/office/drawing/2014/main" val="2358517869"/>
                    </a:ext>
                  </a:extLst>
                </a:gridCol>
              </a:tblGrid>
              <a:tr h="281940">
                <a:tc gridSpan="2">
                  <a:txBody>
                    <a:bodyPr/>
                    <a:lstStyle/>
                    <a:p>
                      <a:pPr algn="ctr" fontAlgn="b"/>
                      <a:r>
                        <a:rPr lang="en-US" sz="1800" b="1" i="0" u="none" strike="noStrike" dirty="0">
                          <a:solidFill>
                            <a:srgbClr val="FFFFFF"/>
                          </a:solidFill>
                          <a:effectLst/>
                          <a:latin typeface="Calibri" panose="020F0502020204030204" pitchFamily="34" charset="0"/>
                        </a:rPr>
                        <a:t>Top 10 Directors with Max Shows</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0000"/>
                    </a:solidFill>
                  </a:tcPr>
                </a:tc>
                <a:tc hMerge="1">
                  <a:txBody>
                    <a:bodyPr/>
                    <a:lstStyle/>
                    <a:p>
                      <a:endParaRPr lang="en-IN"/>
                    </a:p>
                  </a:txBody>
                  <a:tcPr/>
                </a:tc>
                <a:extLst>
                  <a:ext uri="{0D108BD9-81ED-4DB2-BD59-A6C34878D82A}">
                    <a16:rowId xmlns:a16="http://schemas.microsoft.com/office/drawing/2014/main" val="830472167"/>
                  </a:ext>
                </a:extLst>
              </a:tr>
              <a:tr h="281940">
                <a:tc>
                  <a:txBody>
                    <a:bodyPr/>
                    <a:lstStyle/>
                    <a:p>
                      <a:pPr algn="ctr" fontAlgn="b"/>
                      <a:r>
                        <a:rPr lang="en-IN" sz="1800" b="1" i="0" u="none" strike="noStrike" dirty="0">
                          <a:solidFill>
                            <a:srgbClr val="FFFFFF"/>
                          </a:solidFill>
                          <a:effectLst/>
                          <a:latin typeface="Calibri" panose="020F0502020204030204" pitchFamily="34" charset="0"/>
                        </a:rPr>
                        <a:t>Directors</a:t>
                      </a:r>
                    </a:p>
                  </a:txBody>
                  <a:tcPr marL="7620" marR="7620" marT="7620" marB="0" anchor="b">
                    <a:lnL w="635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0000"/>
                    </a:solidFill>
                  </a:tcPr>
                </a:tc>
                <a:tc>
                  <a:txBody>
                    <a:bodyPr/>
                    <a:lstStyle/>
                    <a:p>
                      <a:pPr algn="ctr" fontAlgn="b"/>
                      <a:r>
                        <a:rPr lang="en-IN" sz="1800" b="1" i="0" u="none" strike="noStrike" dirty="0">
                          <a:solidFill>
                            <a:srgbClr val="FFFFFF"/>
                          </a:solidFill>
                          <a:effectLst/>
                          <a:latin typeface="Calibri" panose="020F0502020204030204" pitchFamily="34" charset="0"/>
                        </a:rPr>
                        <a:t>Shows_count</a:t>
                      </a:r>
                    </a:p>
                  </a:txBody>
                  <a:tcPr marL="7620" marR="7620" marT="7620" marB="0" anchor="b">
                    <a:lnL w="12700" cap="flat" cmpd="sng" algn="ctr">
                      <a:solidFill>
                        <a:schemeClr val="bg1"/>
                      </a:solidFill>
                      <a:prstDash val="solid"/>
                      <a:round/>
                      <a:headEnd type="none" w="med" len="med"/>
                      <a:tailEnd type="none" w="med" len="med"/>
                    </a:lnL>
                    <a:lnR w="635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0000"/>
                    </a:solidFill>
                  </a:tcPr>
                </a:tc>
                <a:extLst>
                  <a:ext uri="{0D108BD9-81ED-4DB2-BD59-A6C34878D82A}">
                    <a16:rowId xmlns:a16="http://schemas.microsoft.com/office/drawing/2014/main" val="1213621885"/>
                  </a:ext>
                </a:extLst>
              </a:tr>
              <a:tr h="281940">
                <a:tc>
                  <a:txBody>
                    <a:bodyPr/>
                    <a:lstStyle/>
                    <a:p>
                      <a:pPr algn="l" fontAlgn="b"/>
                      <a:r>
                        <a:rPr lang="en-IN" sz="1800" b="0" i="0" u="none" strike="noStrike" dirty="0">
                          <a:solidFill>
                            <a:srgbClr val="FFFFFF"/>
                          </a:solidFill>
                          <a:effectLst/>
                          <a:latin typeface="Calibri" panose="020F0502020204030204" pitchFamily="34" charset="0"/>
                        </a:rPr>
                        <a:t>Song Hyun-</a:t>
                      </a:r>
                      <a:r>
                        <a:rPr lang="en-IN" sz="1800" b="0" i="0" u="none" strike="noStrike" dirty="0" err="1">
                          <a:solidFill>
                            <a:srgbClr val="FFFFFF"/>
                          </a:solidFill>
                          <a:effectLst/>
                          <a:latin typeface="Calibri" panose="020F0502020204030204" pitchFamily="34" charset="0"/>
                        </a:rPr>
                        <a:t>wook</a:t>
                      </a:r>
                      <a:endParaRPr lang="en-IN" sz="1800" b="0" i="0" u="none" strike="noStrike" dirty="0">
                        <a:solidFill>
                          <a:srgbClr val="FFFFFF"/>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IN" sz="1800" b="0" i="0" u="none" strike="noStrike" dirty="0">
                          <a:solidFill>
                            <a:srgbClr val="FFFFFF"/>
                          </a:solidFill>
                          <a:effectLst/>
                          <a:latin typeface="Calibri" panose="020F0502020204030204" pitchFamily="34" charset="0"/>
                        </a:rPr>
                        <a:t>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584752865"/>
                  </a:ext>
                </a:extLst>
              </a:tr>
              <a:tr h="281940">
                <a:tc>
                  <a:txBody>
                    <a:bodyPr/>
                    <a:lstStyle/>
                    <a:p>
                      <a:pPr algn="l" fontAlgn="b"/>
                      <a:r>
                        <a:rPr lang="en-IN" sz="1800" b="0" i="0" u="none" strike="noStrike" dirty="0">
                          <a:solidFill>
                            <a:srgbClr val="FFFFFF"/>
                          </a:solidFill>
                          <a:effectLst/>
                          <a:latin typeface="Calibri" panose="020F0502020204030204" pitchFamily="34" charset="0"/>
                        </a:rPr>
                        <a:t>Hong Jong-</a:t>
                      </a:r>
                      <a:r>
                        <a:rPr lang="en-IN" sz="1800" b="0" i="0" u="none" strike="noStrike" dirty="0" err="1">
                          <a:solidFill>
                            <a:srgbClr val="FFFFFF"/>
                          </a:solidFill>
                          <a:effectLst/>
                          <a:latin typeface="Calibri" panose="020F0502020204030204" pitchFamily="34" charset="0"/>
                        </a:rPr>
                        <a:t>chan</a:t>
                      </a:r>
                      <a:endParaRPr lang="en-IN" sz="1800" b="0" i="0" u="none" strike="noStrike" dirty="0">
                        <a:solidFill>
                          <a:srgbClr val="FFFFFF"/>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b"/>
                      <a:r>
                        <a:rPr lang="en-IN" sz="1800" b="0" i="0" u="none" strike="noStrike" dirty="0">
                          <a:solidFill>
                            <a:srgbClr val="FFFFFF"/>
                          </a:solidFill>
                          <a:effectLst/>
                          <a:latin typeface="Calibri" panose="020F050202020403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extLst>
                  <a:ext uri="{0D108BD9-81ED-4DB2-BD59-A6C34878D82A}">
                    <a16:rowId xmlns:a16="http://schemas.microsoft.com/office/drawing/2014/main" val="1331731655"/>
                  </a:ext>
                </a:extLst>
              </a:tr>
              <a:tr h="281940">
                <a:tc>
                  <a:txBody>
                    <a:bodyPr/>
                    <a:lstStyle/>
                    <a:p>
                      <a:pPr algn="l" fontAlgn="b"/>
                      <a:r>
                        <a:rPr lang="en-IN" sz="1800" b="0" i="0" u="none" strike="noStrike">
                          <a:solidFill>
                            <a:srgbClr val="FFFFFF"/>
                          </a:solidFill>
                          <a:effectLst/>
                          <a:latin typeface="Calibri" panose="020F0502020204030204" pitchFamily="34" charset="0"/>
                        </a:rPr>
                        <a:t>Jung Jee-hyun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IN" sz="1800" b="0" i="0" u="none" strike="noStrike" dirty="0">
                          <a:solidFill>
                            <a:srgbClr val="FFFFFF"/>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152189661"/>
                  </a:ext>
                </a:extLst>
              </a:tr>
              <a:tr h="281940">
                <a:tc>
                  <a:txBody>
                    <a:bodyPr/>
                    <a:lstStyle/>
                    <a:p>
                      <a:pPr algn="l" fontAlgn="b"/>
                      <a:r>
                        <a:rPr lang="en-IN" sz="1800" b="0" i="0" u="none" strike="noStrike" dirty="0">
                          <a:solidFill>
                            <a:srgbClr val="FFFFFF"/>
                          </a:solidFill>
                          <a:effectLst/>
                          <a:latin typeface="Calibri" panose="020F0502020204030204" pitchFamily="34" charset="0"/>
                        </a:rPr>
                        <a:t>Kim Won-</a:t>
                      </a:r>
                      <a:r>
                        <a:rPr lang="en-IN" sz="1800" b="0" i="0" u="none" strike="noStrike" dirty="0" err="1">
                          <a:solidFill>
                            <a:srgbClr val="FFFFFF"/>
                          </a:solidFill>
                          <a:effectLst/>
                          <a:latin typeface="Calibri" panose="020F0502020204030204" pitchFamily="34" charset="0"/>
                        </a:rPr>
                        <a:t>seok</a:t>
                      </a:r>
                      <a:endParaRPr lang="en-IN" sz="1800" b="0" i="0" u="none" strike="noStrike" dirty="0">
                        <a:solidFill>
                          <a:srgbClr val="FFFFFF"/>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b"/>
                      <a:r>
                        <a:rPr lang="en-IN" sz="1800" b="0" i="0" u="none" strike="noStrike" dirty="0">
                          <a:solidFill>
                            <a:srgbClr val="FFFFFF"/>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extLst>
                  <a:ext uri="{0D108BD9-81ED-4DB2-BD59-A6C34878D82A}">
                    <a16:rowId xmlns:a16="http://schemas.microsoft.com/office/drawing/2014/main" val="1551366320"/>
                  </a:ext>
                </a:extLst>
              </a:tr>
              <a:tr h="281940">
                <a:tc>
                  <a:txBody>
                    <a:bodyPr/>
                    <a:lstStyle/>
                    <a:p>
                      <a:pPr algn="l" fontAlgn="b"/>
                      <a:r>
                        <a:rPr lang="en-IN" sz="1800" b="0" i="0" u="none" strike="noStrike" dirty="0">
                          <a:solidFill>
                            <a:srgbClr val="FFFFFF"/>
                          </a:solidFill>
                          <a:effectLst/>
                          <a:latin typeface="Calibri" panose="020F0502020204030204" pitchFamily="34" charset="0"/>
                        </a:rPr>
                        <a:t>Kim Kyu-</a:t>
                      </a:r>
                      <a:r>
                        <a:rPr lang="en-IN" sz="1800" b="0" i="0" u="none" strike="noStrike" dirty="0" err="1">
                          <a:solidFill>
                            <a:srgbClr val="FFFFFF"/>
                          </a:solidFill>
                          <a:effectLst/>
                          <a:latin typeface="Calibri" panose="020F0502020204030204" pitchFamily="34" charset="0"/>
                        </a:rPr>
                        <a:t>tae</a:t>
                      </a:r>
                      <a:endParaRPr lang="en-IN" sz="1800" b="0" i="0" u="none" strike="noStrike" dirty="0">
                        <a:solidFill>
                          <a:srgbClr val="FFFFFF"/>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IN" sz="1800" b="0" i="0" u="none" strike="noStrike" dirty="0">
                          <a:solidFill>
                            <a:srgbClr val="FFFFFF"/>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2745539359"/>
                  </a:ext>
                </a:extLst>
              </a:tr>
              <a:tr h="281940">
                <a:tc>
                  <a:txBody>
                    <a:bodyPr/>
                    <a:lstStyle/>
                    <a:p>
                      <a:pPr algn="l" fontAlgn="b"/>
                      <a:r>
                        <a:rPr lang="en-IN" sz="1800" b="0" i="0" u="none" strike="noStrike" dirty="0">
                          <a:solidFill>
                            <a:srgbClr val="FFFFFF"/>
                          </a:solidFill>
                          <a:effectLst/>
                          <a:latin typeface="Calibri" panose="020F0502020204030204" pitchFamily="34" charset="0"/>
                        </a:rPr>
                        <a:t>Chun </a:t>
                      </a:r>
                      <a:r>
                        <a:rPr lang="en-IN" sz="1800" b="0" i="0" u="none" strike="noStrike" dirty="0" err="1">
                          <a:solidFill>
                            <a:srgbClr val="FFFFFF"/>
                          </a:solidFill>
                          <a:effectLst/>
                          <a:latin typeface="Calibri" panose="020F0502020204030204" pitchFamily="34" charset="0"/>
                        </a:rPr>
                        <a:t>Chieh</a:t>
                      </a:r>
                      <a:r>
                        <a:rPr lang="en-IN" sz="1800" b="0" i="0" u="none" strike="noStrike" dirty="0">
                          <a:solidFill>
                            <a:srgbClr val="FFFFFF"/>
                          </a:solidFill>
                          <a:effectLst/>
                          <a:latin typeface="Calibri" panose="020F0502020204030204" pitchFamily="34" charset="0"/>
                        </a:rPr>
                        <a:t> Liu</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b"/>
                      <a:r>
                        <a:rPr lang="en-IN" sz="1800" b="0" i="0" u="none" strike="noStrike" dirty="0">
                          <a:solidFill>
                            <a:srgbClr val="FFFFFF"/>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extLst>
                  <a:ext uri="{0D108BD9-81ED-4DB2-BD59-A6C34878D82A}">
                    <a16:rowId xmlns:a16="http://schemas.microsoft.com/office/drawing/2014/main" val="775869634"/>
                  </a:ext>
                </a:extLst>
              </a:tr>
              <a:tr h="281940">
                <a:tc>
                  <a:txBody>
                    <a:bodyPr/>
                    <a:lstStyle/>
                    <a:p>
                      <a:pPr algn="l" fontAlgn="b"/>
                      <a:r>
                        <a:rPr lang="en-IN" sz="1800" b="0" i="0" u="none" strike="noStrike" dirty="0">
                          <a:solidFill>
                            <a:srgbClr val="FFFFFF"/>
                          </a:solidFill>
                          <a:effectLst/>
                          <a:latin typeface="Calibri" panose="020F0502020204030204" pitchFamily="34" charset="0"/>
                        </a:rPr>
                        <a:t>Kim </a:t>
                      </a:r>
                      <a:r>
                        <a:rPr lang="en-IN" sz="1800" b="0" i="0" u="none" strike="noStrike" dirty="0" err="1">
                          <a:solidFill>
                            <a:srgbClr val="FFFFFF"/>
                          </a:solidFill>
                          <a:effectLst/>
                          <a:latin typeface="Calibri" panose="020F0502020204030204" pitchFamily="34" charset="0"/>
                        </a:rPr>
                        <a:t>Jin</a:t>
                      </a:r>
                      <a:r>
                        <a:rPr lang="en-IN" sz="1800" b="0" i="0" u="none" strike="noStrike" dirty="0">
                          <a:solidFill>
                            <a:srgbClr val="FFFFFF"/>
                          </a:solidFill>
                          <a:effectLst/>
                          <a:latin typeface="Calibri" panose="020F0502020204030204" pitchFamily="34" charset="0"/>
                        </a:rPr>
                        <a:t>-min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IN" sz="1800" b="0" i="0" u="none" strike="noStrike" dirty="0">
                          <a:solidFill>
                            <a:srgbClr val="FFFFFF"/>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675396579"/>
                  </a:ext>
                </a:extLst>
              </a:tr>
              <a:tr h="281940">
                <a:tc>
                  <a:txBody>
                    <a:bodyPr/>
                    <a:lstStyle/>
                    <a:p>
                      <a:pPr algn="l" fontAlgn="b"/>
                      <a:r>
                        <a:rPr lang="en-IN" sz="1800" b="0" i="0" u="none" strike="noStrike" dirty="0">
                          <a:solidFill>
                            <a:srgbClr val="FFFFFF"/>
                          </a:solidFill>
                          <a:effectLst/>
                          <a:latin typeface="Calibri" panose="020F0502020204030204" pitchFamily="34" charset="0"/>
                        </a:rPr>
                        <a:t>Fu-</a:t>
                      </a:r>
                      <a:r>
                        <a:rPr lang="en-IN" sz="1800" b="0" i="0" u="none" strike="noStrike" dirty="0" err="1">
                          <a:solidFill>
                            <a:srgbClr val="FFFFFF"/>
                          </a:solidFill>
                          <a:effectLst/>
                          <a:latin typeface="Calibri" panose="020F0502020204030204" pitchFamily="34" charset="0"/>
                        </a:rPr>
                        <a:t>chun</a:t>
                      </a:r>
                      <a:r>
                        <a:rPr lang="en-IN" sz="1800" b="0" i="0" u="none" strike="noStrike" dirty="0">
                          <a:solidFill>
                            <a:srgbClr val="FFFFFF"/>
                          </a:solidFill>
                          <a:effectLst/>
                          <a:latin typeface="Calibri" panose="020F0502020204030204" pitchFamily="34" charset="0"/>
                        </a:rPr>
                        <a:t> Hsu</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b"/>
                      <a:r>
                        <a:rPr lang="en-IN" sz="1800" b="0" i="0" u="none" strike="noStrike" dirty="0">
                          <a:solidFill>
                            <a:srgbClr val="FFFFFF"/>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extLst>
                  <a:ext uri="{0D108BD9-81ED-4DB2-BD59-A6C34878D82A}">
                    <a16:rowId xmlns:a16="http://schemas.microsoft.com/office/drawing/2014/main" val="3086452245"/>
                  </a:ext>
                </a:extLst>
              </a:tr>
              <a:tr h="281940">
                <a:tc>
                  <a:txBody>
                    <a:bodyPr/>
                    <a:lstStyle/>
                    <a:p>
                      <a:pPr algn="l" fontAlgn="b"/>
                      <a:r>
                        <a:rPr lang="en-IN" sz="1800" b="0" i="0" u="none" strike="noStrike" dirty="0">
                          <a:solidFill>
                            <a:srgbClr val="FFFFFF"/>
                          </a:solidFill>
                          <a:effectLst/>
                          <a:latin typeface="Calibri" panose="020F0502020204030204" pitchFamily="34" charset="0"/>
                        </a:rPr>
                        <a:t>Michihito Fujii</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IN" sz="1800" b="0" i="0" u="none" strike="noStrike" dirty="0">
                          <a:solidFill>
                            <a:srgbClr val="FFFFFF"/>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1800675827"/>
                  </a:ext>
                </a:extLst>
              </a:tr>
              <a:tr h="281940">
                <a:tc>
                  <a:txBody>
                    <a:bodyPr/>
                    <a:lstStyle/>
                    <a:p>
                      <a:pPr algn="l" fontAlgn="b"/>
                      <a:r>
                        <a:rPr lang="en-IN" sz="1800" b="0" i="0" u="none" strike="noStrike" dirty="0">
                          <a:solidFill>
                            <a:srgbClr val="FFFFFF"/>
                          </a:solidFill>
                          <a:effectLst/>
                          <a:latin typeface="Calibri" panose="020F0502020204030204" pitchFamily="34" charset="0"/>
                        </a:rPr>
                        <a:t>Oleg Kuzovkov</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b"/>
                      <a:r>
                        <a:rPr lang="en-IN" sz="1800" b="0" i="0" u="none" strike="noStrike" dirty="0">
                          <a:solidFill>
                            <a:srgbClr val="FFFFFF"/>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extLst>
                  <a:ext uri="{0D108BD9-81ED-4DB2-BD59-A6C34878D82A}">
                    <a16:rowId xmlns:a16="http://schemas.microsoft.com/office/drawing/2014/main" val="3645563118"/>
                  </a:ext>
                </a:extLst>
              </a:tr>
            </a:tbl>
          </a:graphicData>
        </a:graphic>
      </p:graphicFrame>
    </p:spTree>
    <p:extLst>
      <p:ext uri="{BB962C8B-B14F-4D97-AF65-F5344CB8AC3E}">
        <p14:creationId xmlns:p14="http://schemas.microsoft.com/office/powerpoint/2010/main" val="5894396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DA298-BD72-18BC-BD66-EC163D5AB988}"/>
              </a:ext>
            </a:extLst>
          </p:cNvPr>
          <p:cNvSpPr>
            <a:spLocks noGrp="1"/>
          </p:cNvSpPr>
          <p:nvPr>
            <p:ph type="title"/>
          </p:nvPr>
        </p:nvSpPr>
        <p:spPr/>
        <p:txBody>
          <a:bodyPr>
            <a:normAutofit/>
          </a:bodyPr>
          <a:lstStyle/>
          <a:p>
            <a:r>
              <a:rPr lang="en-IN" sz="4400" b="1" dirty="0">
                <a:solidFill>
                  <a:schemeClr val="tx1"/>
                </a:solidFill>
              </a:rPr>
              <a:t>14. TOP 10 ACTORS </a:t>
            </a:r>
            <a:endParaRPr lang="en-IN" sz="4400" dirty="0"/>
          </a:p>
        </p:txBody>
      </p:sp>
      <p:graphicFrame>
        <p:nvGraphicFramePr>
          <p:cNvPr id="5" name="Table 4">
            <a:extLst>
              <a:ext uri="{FF2B5EF4-FFF2-40B4-BE49-F238E27FC236}">
                <a16:creationId xmlns:a16="http://schemas.microsoft.com/office/drawing/2014/main" id="{BE6D3D2F-2E68-1268-0EB0-FADD0A88EB52}"/>
              </a:ext>
            </a:extLst>
          </p:cNvPr>
          <p:cNvGraphicFramePr>
            <a:graphicFrameLocks noGrp="1"/>
          </p:cNvGraphicFramePr>
          <p:nvPr>
            <p:extLst>
              <p:ext uri="{D42A27DB-BD31-4B8C-83A1-F6EECF244321}">
                <p14:modId xmlns:p14="http://schemas.microsoft.com/office/powerpoint/2010/main" val="1087933549"/>
              </p:ext>
            </p:extLst>
          </p:nvPr>
        </p:nvGraphicFramePr>
        <p:xfrm>
          <a:off x="1212981" y="2094545"/>
          <a:ext cx="4883020" cy="3389988"/>
        </p:xfrm>
        <a:graphic>
          <a:graphicData uri="http://schemas.openxmlformats.org/drawingml/2006/table">
            <a:tbl>
              <a:tblPr/>
              <a:tblGrid>
                <a:gridCol w="3024881">
                  <a:extLst>
                    <a:ext uri="{9D8B030D-6E8A-4147-A177-3AD203B41FA5}">
                      <a16:colId xmlns:a16="http://schemas.microsoft.com/office/drawing/2014/main" val="1107392661"/>
                    </a:ext>
                  </a:extLst>
                </a:gridCol>
                <a:gridCol w="1858139">
                  <a:extLst>
                    <a:ext uri="{9D8B030D-6E8A-4147-A177-3AD203B41FA5}">
                      <a16:colId xmlns:a16="http://schemas.microsoft.com/office/drawing/2014/main" val="238554912"/>
                    </a:ext>
                  </a:extLst>
                </a:gridCol>
              </a:tblGrid>
              <a:tr h="282499">
                <a:tc gridSpan="2">
                  <a:txBody>
                    <a:bodyPr/>
                    <a:lstStyle/>
                    <a:p>
                      <a:pPr marL="0" algn="ctr" defTabSz="914400" rtl="0" eaLnBrk="1" fontAlgn="b" latinLnBrk="0" hangingPunct="1"/>
                      <a:r>
                        <a:rPr lang="en-US" sz="1800" b="1" i="0" u="none" strike="noStrike" kern="1200" dirty="0">
                          <a:solidFill>
                            <a:srgbClr val="FFFFFF"/>
                          </a:solidFill>
                          <a:effectLst/>
                          <a:latin typeface="Calibri" panose="020F0502020204030204" pitchFamily="34" charset="0"/>
                          <a:ea typeface="+mn-ea"/>
                          <a:cs typeface="+mn-cs"/>
                        </a:rPr>
                        <a:t>Top 10 Actors with Max Movies</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0000"/>
                    </a:solidFill>
                  </a:tcPr>
                </a:tc>
                <a:tc hMerge="1">
                  <a:txBody>
                    <a:bodyPr/>
                    <a:lstStyle/>
                    <a:p>
                      <a:endParaRPr lang="en-IN"/>
                    </a:p>
                  </a:txBody>
                  <a:tcPr/>
                </a:tc>
                <a:extLst>
                  <a:ext uri="{0D108BD9-81ED-4DB2-BD59-A6C34878D82A}">
                    <a16:rowId xmlns:a16="http://schemas.microsoft.com/office/drawing/2014/main" val="643989615"/>
                  </a:ext>
                </a:extLst>
              </a:tr>
              <a:tr h="282499">
                <a:tc>
                  <a:txBody>
                    <a:bodyPr/>
                    <a:lstStyle/>
                    <a:p>
                      <a:pPr marL="0" algn="ctr" defTabSz="914400" rtl="0" eaLnBrk="1" fontAlgn="b" latinLnBrk="0" hangingPunct="1"/>
                      <a:r>
                        <a:rPr lang="en-IN" sz="1800" b="1" i="0" u="none" strike="noStrike" kern="1200" dirty="0">
                          <a:solidFill>
                            <a:srgbClr val="FFFFFF"/>
                          </a:solidFill>
                          <a:effectLst/>
                          <a:latin typeface="Calibri" panose="020F0502020204030204" pitchFamily="34" charset="0"/>
                          <a:ea typeface="+mn-ea"/>
                          <a:cs typeface="+mn-cs"/>
                        </a:rPr>
                        <a:t>Actors</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marL="0" algn="ctr" defTabSz="914400" rtl="0" eaLnBrk="1" fontAlgn="b" latinLnBrk="0" hangingPunct="1"/>
                      <a:r>
                        <a:rPr lang="en-IN" sz="1800" b="1" i="0" u="none" strike="noStrike" kern="1200" dirty="0" err="1">
                          <a:solidFill>
                            <a:srgbClr val="FFFFFF"/>
                          </a:solidFill>
                          <a:effectLst/>
                          <a:latin typeface="Calibri" panose="020F0502020204030204" pitchFamily="34" charset="0"/>
                          <a:ea typeface="+mn-ea"/>
                          <a:cs typeface="+mn-cs"/>
                        </a:rPr>
                        <a:t>Moviescount</a:t>
                      </a:r>
                      <a:endParaRPr lang="en-IN" sz="1800" b="1" i="0" u="none" strike="noStrike" kern="1200" dirty="0">
                        <a:solidFill>
                          <a:srgbClr val="FFFFFF"/>
                        </a:solidFill>
                        <a:effectLst/>
                        <a:latin typeface="Calibri" panose="020F0502020204030204" pitchFamily="34" charset="0"/>
                        <a:ea typeface="+mn-ea"/>
                        <a:cs typeface="+mn-cs"/>
                      </a:endParaRPr>
                    </a:p>
                  </a:txBody>
                  <a:tcPr marL="7620" marR="7620" marT="7620" marB="0" anchor="b">
                    <a:lnL w="12700" cap="flat" cmpd="sng" algn="ctr">
                      <a:solidFill>
                        <a:schemeClr val="bg1"/>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603094448"/>
                  </a:ext>
                </a:extLst>
              </a:tr>
              <a:tr h="282499">
                <a:tc>
                  <a:txBody>
                    <a:bodyPr/>
                    <a:lstStyle/>
                    <a:p>
                      <a:pPr algn="l" fontAlgn="b"/>
                      <a:r>
                        <a:rPr lang="en-IN" sz="1800" b="0" i="0" u="none" strike="noStrike" kern="1200" dirty="0">
                          <a:solidFill>
                            <a:srgbClr val="FFFFFF"/>
                          </a:solidFill>
                          <a:effectLst/>
                          <a:latin typeface="Calibri" panose="020F0502020204030204" pitchFamily="34" charset="0"/>
                          <a:ea typeface="+mn-ea"/>
                          <a:cs typeface="+mn-cs"/>
                        </a:rPr>
                        <a:t>Shah Rukh Khan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IN" sz="1800" b="0" i="0" u="none" strike="noStrike" kern="1200">
                          <a:solidFill>
                            <a:srgbClr val="FFFFFF"/>
                          </a:solidFill>
                          <a:effectLst/>
                          <a:latin typeface="Calibri" panose="020F0502020204030204" pitchFamily="34" charset="0"/>
                          <a:ea typeface="+mn-ea"/>
                          <a:cs typeface="+mn-cs"/>
                        </a:rPr>
                        <a:t>30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extLst>
                  <a:ext uri="{0D108BD9-81ED-4DB2-BD59-A6C34878D82A}">
                    <a16:rowId xmlns:a16="http://schemas.microsoft.com/office/drawing/2014/main" val="1334977364"/>
                  </a:ext>
                </a:extLst>
              </a:tr>
              <a:tr h="282499">
                <a:tc>
                  <a:txBody>
                    <a:bodyPr/>
                    <a:lstStyle/>
                    <a:p>
                      <a:pPr algn="l" fontAlgn="b"/>
                      <a:r>
                        <a:rPr lang="en-IN" sz="1800" b="0" i="0" u="none" strike="noStrike" kern="1200" dirty="0" err="1">
                          <a:solidFill>
                            <a:srgbClr val="FFFFFF"/>
                          </a:solidFill>
                          <a:effectLst/>
                          <a:latin typeface="Calibri" panose="020F0502020204030204" pitchFamily="34" charset="0"/>
                          <a:ea typeface="+mn-ea"/>
                          <a:cs typeface="+mn-cs"/>
                        </a:rPr>
                        <a:t>Kareena</a:t>
                      </a:r>
                      <a:r>
                        <a:rPr lang="en-IN" sz="1800" b="0" i="0" u="none" strike="noStrike" kern="1200" dirty="0">
                          <a:solidFill>
                            <a:srgbClr val="FFFFFF"/>
                          </a:solidFill>
                          <a:effectLst/>
                          <a:latin typeface="Calibri" panose="020F0502020204030204" pitchFamily="34" charset="0"/>
                          <a:ea typeface="+mn-ea"/>
                          <a:cs typeface="+mn-cs"/>
                        </a:rPr>
                        <a:t> Kapoor Khan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c>
                  <a:txBody>
                    <a:bodyPr/>
                    <a:lstStyle/>
                    <a:p>
                      <a:pPr algn="ctr" fontAlgn="b"/>
                      <a:r>
                        <a:rPr lang="en-IN" sz="1800" b="0" i="0" u="none" strike="noStrike" kern="1200">
                          <a:solidFill>
                            <a:srgbClr val="FFFFFF"/>
                          </a:solidFill>
                          <a:effectLst/>
                          <a:latin typeface="Calibri" panose="020F0502020204030204" pitchFamily="34" charset="0"/>
                          <a:ea typeface="+mn-ea"/>
                          <a:cs typeface="+mn-cs"/>
                        </a:rPr>
                        <a:t>25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extLst>
                  <a:ext uri="{0D108BD9-81ED-4DB2-BD59-A6C34878D82A}">
                    <a16:rowId xmlns:a16="http://schemas.microsoft.com/office/drawing/2014/main" val="1794500777"/>
                  </a:ext>
                </a:extLst>
              </a:tr>
              <a:tr h="282499">
                <a:tc>
                  <a:txBody>
                    <a:bodyPr/>
                    <a:lstStyle/>
                    <a:p>
                      <a:pPr algn="l" fontAlgn="b"/>
                      <a:r>
                        <a:rPr lang="en-IN" sz="1800" b="0" i="0" u="none" strike="noStrike" kern="1200" dirty="0" err="1">
                          <a:solidFill>
                            <a:srgbClr val="FFFFFF"/>
                          </a:solidFill>
                          <a:effectLst/>
                          <a:latin typeface="Calibri" panose="020F0502020204030204" pitchFamily="34" charset="0"/>
                          <a:ea typeface="+mn-ea"/>
                          <a:cs typeface="+mn-cs"/>
                        </a:rPr>
                        <a:t>Boman</a:t>
                      </a:r>
                      <a:r>
                        <a:rPr lang="en-IN" sz="1800" b="0" i="0" u="none" strike="noStrike" kern="1200" dirty="0">
                          <a:solidFill>
                            <a:srgbClr val="FFFFFF"/>
                          </a:solidFill>
                          <a:effectLst/>
                          <a:latin typeface="Calibri" panose="020F0502020204030204" pitchFamily="34" charset="0"/>
                          <a:ea typeface="+mn-ea"/>
                          <a:cs typeface="+mn-cs"/>
                        </a:rPr>
                        <a:t> Irani</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IN" sz="1800" b="0" i="0" u="none" strike="noStrike" kern="1200">
                          <a:solidFill>
                            <a:srgbClr val="FFFFFF"/>
                          </a:solidFill>
                          <a:effectLst/>
                          <a:latin typeface="Calibri" panose="020F0502020204030204" pitchFamily="34" charset="0"/>
                          <a:ea typeface="+mn-ea"/>
                          <a:cs typeface="+mn-cs"/>
                        </a:rPr>
                        <a:t>25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extLst>
                  <a:ext uri="{0D108BD9-81ED-4DB2-BD59-A6C34878D82A}">
                    <a16:rowId xmlns:a16="http://schemas.microsoft.com/office/drawing/2014/main" val="3116248536"/>
                  </a:ext>
                </a:extLst>
              </a:tr>
              <a:tr h="282499">
                <a:tc>
                  <a:txBody>
                    <a:bodyPr/>
                    <a:lstStyle/>
                    <a:p>
                      <a:pPr algn="l" fontAlgn="b"/>
                      <a:r>
                        <a:rPr lang="en-IN" sz="1800" b="0" i="0" u="none" strike="noStrike" kern="1200" dirty="0">
                          <a:solidFill>
                            <a:srgbClr val="FFFFFF"/>
                          </a:solidFill>
                          <a:effectLst/>
                          <a:latin typeface="Calibri" panose="020F0502020204030204" pitchFamily="34" charset="0"/>
                          <a:ea typeface="+mn-ea"/>
                          <a:cs typeface="+mn-cs"/>
                        </a:rPr>
                        <a:t>Anupam </a:t>
                      </a:r>
                      <a:r>
                        <a:rPr lang="en-IN" sz="1800" b="0" i="0" u="none" strike="noStrike" kern="1200" dirty="0" err="1">
                          <a:solidFill>
                            <a:srgbClr val="FFFFFF"/>
                          </a:solidFill>
                          <a:effectLst/>
                          <a:latin typeface="Calibri" panose="020F0502020204030204" pitchFamily="34" charset="0"/>
                          <a:ea typeface="+mn-ea"/>
                          <a:cs typeface="+mn-cs"/>
                        </a:rPr>
                        <a:t>Kher</a:t>
                      </a:r>
                      <a:endParaRPr lang="en-IN" sz="1800" b="0" i="0" u="none" strike="noStrike" kern="1200" dirty="0">
                        <a:solidFill>
                          <a:srgbClr val="FFFFFF"/>
                        </a:solidFill>
                        <a:effectLst/>
                        <a:latin typeface="Calibri" panose="020F0502020204030204" pitchFamily="34" charset="0"/>
                        <a:ea typeface="+mn-ea"/>
                        <a:cs typeface="+mn-cs"/>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c>
                  <a:txBody>
                    <a:bodyPr/>
                    <a:lstStyle/>
                    <a:p>
                      <a:pPr algn="ctr" fontAlgn="b"/>
                      <a:r>
                        <a:rPr lang="en-IN" sz="1800" b="0" i="0" u="none" strike="noStrike" kern="1200">
                          <a:solidFill>
                            <a:srgbClr val="FFFFFF"/>
                          </a:solidFill>
                          <a:effectLst/>
                          <a:latin typeface="Calibri" panose="020F0502020204030204" pitchFamily="34" charset="0"/>
                          <a:ea typeface="+mn-ea"/>
                          <a:cs typeface="+mn-cs"/>
                        </a:rPr>
                        <a:t>24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extLst>
                  <a:ext uri="{0D108BD9-81ED-4DB2-BD59-A6C34878D82A}">
                    <a16:rowId xmlns:a16="http://schemas.microsoft.com/office/drawing/2014/main" val="1839655880"/>
                  </a:ext>
                </a:extLst>
              </a:tr>
              <a:tr h="282499">
                <a:tc>
                  <a:txBody>
                    <a:bodyPr/>
                    <a:lstStyle/>
                    <a:p>
                      <a:pPr algn="l" fontAlgn="b"/>
                      <a:r>
                        <a:rPr lang="en-IN" sz="1800" b="0" i="0" u="none" strike="noStrike" kern="1200" dirty="0">
                          <a:solidFill>
                            <a:srgbClr val="FFFFFF"/>
                          </a:solidFill>
                          <a:effectLst/>
                          <a:latin typeface="Calibri" panose="020F0502020204030204" pitchFamily="34" charset="0"/>
                          <a:ea typeface="+mn-ea"/>
                          <a:cs typeface="+mn-cs"/>
                        </a:rPr>
                        <a:t>Paresh Rawal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IN" sz="1800" b="0" i="0" u="none" strike="noStrike" kern="1200">
                          <a:solidFill>
                            <a:srgbClr val="FFFFFF"/>
                          </a:solidFill>
                          <a:effectLst/>
                          <a:latin typeface="Calibri" panose="020F0502020204030204" pitchFamily="34" charset="0"/>
                          <a:ea typeface="+mn-ea"/>
                          <a:cs typeface="+mn-cs"/>
                        </a:rPr>
                        <a:t>22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extLst>
                  <a:ext uri="{0D108BD9-81ED-4DB2-BD59-A6C34878D82A}">
                    <a16:rowId xmlns:a16="http://schemas.microsoft.com/office/drawing/2014/main" val="3959383158"/>
                  </a:ext>
                </a:extLst>
              </a:tr>
              <a:tr h="282499">
                <a:tc>
                  <a:txBody>
                    <a:bodyPr/>
                    <a:lstStyle/>
                    <a:p>
                      <a:pPr algn="l" fontAlgn="b"/>
                      <a:r>
                        <a:rPr lang="en-IN" sz="1800" b="0" i="0" u="none" strike="noStrike" kern="1200" dirty="0">
                          <a:solidFill>
                            <a:srgbClr val="FFFFFF"/>
                          </a:solidFill>
                          <a:effectLst/>
                          <a:latin typeface="Calibri" panose="020F0502020204030204" pitchFamily="34" charset="0"/>
                          <a:ea typeface="+mn-ea"/>
                          <a:cs typeface="+mn-cs"/>
                        </a:rPr>
                        <a:t>Priyanka Chopra Jonas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c>
                  <a:txBody>
                    <a:bodyPr/>
                    <a:lstStyle/>
                    <a:p>
                      <a:pPr algn="ctr" fontAlgn="b"/>
                      <a:r>
                        <a:rPr lang="en-IN" sz="1800" b="0" i="0" u="none" strike="noStrike" kern="1200">
                          <a:solidFill>
                            <a:srgbClr val="FFFFFF"/>
                          </a:solidFill>
                          <a:effectLst/>
                          <a:latin typeface="Calibri" panose="020F0502020204030204" pitchFamily="34" charset="0"/>
                          <a:ea typeface="+mn-ea"/>
                          <a:cs typeface="+mn-cs"/>
                        </a:rPr>
                        <a:t>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extLst>
                  <a:ext uri="{0D108BD9-81ED-4DB2-BD59-A6C34878D82A}">
                    <a16:rowId xmlns:a16="http://schemas.microsoft.com/office/drawing/2014/main" val="1610307888"/>
                  </a:ext>
                </a:extLst>
              </a:tr>
              <a:tr h="282499">
                <a:tc>
                  <a:txBody>
                    <a:bodyPr/>
                    <a:lstStyle/>
                    <a:p>
                      <a:pPr algn="l" fontAlgn="b"/>
                      <a:r>
                        <a:rPr lang="en-IN" sz="1800" b="0" i="0" u="none" strike="noStrike" kern="1200" dirty="0">
                          <a:solidFill>
                            <a:srgbClr val="FFFFFF"/>
                          </a:solidFill>
                          <a:effectLst/>
                          <a:latin typeface="Calibri" panose="020F0502020204030204" pitchFamily="34" charset="0"/>
                          <a:ea typeface="+mn-ea"/>
                          <a:cs typeface="+mn-cs"/>
                        </a:rPr>
                        <a:t>Nawazuddin Siddiqui</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IN" sz="1800" b="0" i="0" u="none" strike="noStrike" kern="1200">
                          <a:solidFill>
                            <a:srgbClr val="FFFFFF"/>
                          </a:solidFill>
                          <a:effectLst/>
                          <a:latin typeface="Calibri" panose="020F0502020204030204" pitchFamily="34" charset="0"/>
                          <a:ea typeface="+mn-ea"/>
                          <a:cs typeface="+mn-cs"/>
                        </a:rPr>
                        <a:t>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extLst>
                  <a:ext uri="{0D108BD9-81ED-4DB2-BD59-A6C34878D82A}">
                    <a16:rowId xmlns:a16="http://schemas.microsoft.com/office/drawing/2014/main" val="3918903190"/>
                  </a:ext>
                </a:extLst>
              </a:tr>
              <a:tr h="282499">
                <a:tc>
                  <a:txBody>
                    <a:bodyPr/>
                    <a:lstStyle/>
                    <a:p>
                      <a:pPr algn="l" fontAlgn="b"/>
                      <a:r>
                        <a:rPr lang="en-IN" sz="1800" b="0" i="0" u="none" strike="noStrike" kern="1200" dirty="0">
                          <a:solidFill>
                            <a:srgbClr val="FFFFFF"/>
                          </a:solidFill>
                          <a:effectLst/>
                          <a:latin typeface="Calibri" panose="020F0502020204030204" pitchFamily="34" charset="0"/>
                          <a:ea typeface="+mn-ea"/>
                          <a:cs typeface="+mn-cs"/>
                        </a:rPr>
                        <a:t>Amitabh Bachchan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c>
                  <a:txBody>
                    <a:bodyPr/>
                    <a:lstStyle/>
                    <a:p>
                      <a:pPr algn="ctr" fontAlgn="b"/>
                      <a:r>
                        <a:rPr lang="en-IN" sz="1800" b="0" i="0" u="none" strike="noStrike" kern="1200" dirty="0">
                          <a:solidFill>
                            <a:srgbClr val="FFFFFF"/>
                          </a:solidFill>
                          <a:effectLst/>
                          <a:latin typeface="Calibri" panose="020F0502020204030204" pitchFamily="34" charset="0"/>
                          <a:ea typeface="+mn-ea"/>
                          <a:cs typeface="+mn-cs"/>
                        </a:rPr>
                        <a:t>19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extLst>
                  <a:ext uri="{0D108BD9-81ED-4DB2-BD59-A6C34878D82A}">
                    <a16:rowId xmlns:a16="http://schemas.microsoft.com/office/drawing/2014/main" val="1752258254"/>
                  </a:ext>
                </a:extLst>
              </a:tr>
              <a:tr h="282499">
                <a:tc>
                  <a:txBody>
                    <a:bodyPr/>
                    <a:lstStyle/>
                    <a:p>
                      <a:pPr algn="l" fontAlgn="b"/>
                      <a:r>
                        <a:rPr lang="en-IN" sz="1800" b="0" i="0" u="none" strike="noStrike" kern="1200" dirty="0">
                          <a:solidFill>
                            <a:srgbClr val="FFFFFF"/>
                          </a:solidFill>
                          <a:effectLst/>
                          <a:latin typeface="Calibri" panose="020F0502020204030204" pitchFamily="34" charset="0"/>
                          <a:ea typeface="+mn-ea"/>
                          <a:cs typeface="+mn-cs"/>
                        </a:rPr>
                        <a:t>Naseeruddin Shah</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IN" sz="1800" b="0" i="0" u="none" strike="noStrike" kern="1200" dirty="0">
                          <a:solidFill>
                            <a:srgbClr val="FFFFFF"/>
                          </a:solidFill>
                          <a:effectLst/>
                          <a:latin typeface="Calibri" panose="020F0502020204030204" pitchFamily="34" charset="0"/>
                          <a:ea typeface="+mn-ea"/>
                          <a:cs typeface="+mn-cs"/>
                        </a:rPr>
                        <a:t>19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extLst>
                  <a:ext uri="{0D108BD9-81ED-4DB2-BD59-A6C34878D82A}">
                    <a16:rowId xmlns:a16="http://schemas.microsoft.com/office/drawing/2014/main" val="3600553146"/>
                  </a:ext>
                </a:extLst>
              </a:tr>
              <a:tr h="282499">
                <a:tc>
                  <a:txBody>
                    <a:bodyPr/>
                    <a:lstStyle/>
                    <a:p>
                      <a:pPr algn="l" fontAlgn="b"/>
                      <a:r>
                        <a:rPr lang="en-IN" sz="1800" b="0" i="0" u="none" strike="noStrike" kern="1200" dirty="0">
                          <a:solidFill>
                            <a:srgbClr val="FFFFFF"/>
                          </a:solidFill>
                          <a:effectLst/>
                          <a:latin typeface="Calibri" panose="020F0502020204030204" pitchFamily="34" charset="0"/>
                          <a:ea typeface="+mn-ea"/>
                          <a:cs typeface="+mn-cs"/>
                        </a:rPr>
                        <a:t>Johnny Lever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tc>
                  <a:txBody>
                    <a:bodyPr/>
                    <a:lstStyle/>
                    <a:p>
                      <a:pPr algn="ctr" fontAlgn="b"/>
                      <a:r>
                        <a:rPr lang="en-IN" sz="1800" b="0" i="0" u="none" strike="noStrike" kern="1200" dirty="0">
                          <a:solidFill>
                            <a:srgbClr val="FFFFFF"/>
                          </a:solidFill>
                          <a:effectLst/>
                          <a:latin typeface="Calibri" panose="020F0502020204030204" pitchFamily="34" charset="0"/>
                          <a:ea typeface="+mn-ea"/>
                          <a:cs typeface="+mn-cs"/>
                        </a:rPr>
                        <a:t>18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7D31"/>
                    </a:solidFill>
                  </a:tcPr>
                </a:tc>
                <a:extLst>
                  <a:ext uri="{0D108BD9-81ED-4DB2-BD59-A6C34878D82A}">
                    <a16:rowId xmlns:a16="http://schemas.microsoft.com/office/drawing/2014/main" val="762871795"/>
                  </a:ext>
                </a:extLst>
              </a:tr>
            </a:tbl>
          </a:graphicData>
        </a:graphic>
      </p:graphicFrame>
      <p:graphicFrame>
        <p:nvGraphicFramePr>
          <p:cNvPr id="6" name="Table 5">
            <a:extLst>
              <a:ext uri="{FF2B5EF4-FFF2-40B4-BE49-F238E27FC236}">
                <a16:creationId xmlns:a16="http://schemas.microsoft.com/office/drawing/2014/main" id="{4AAAEF51-90C8-2C48-2F77-E625B4FCDB95}"/>
              </a:ext>
            </a:extLst>
          </p:cNvPr>
          <p:cNvGraphicFramePr>
            <a:graphicFrameLocks noGrp="1"/>
          </p:cNvGraphicFramePr>
          <p:nvPr>
            <p:extLst>
              <p:ext uri="{D42A27DB-BD31-4B8C-83A1-F6EECF244321}">
                <p14:modId xmlns:p14="http://schemas.microsoft.com/office/powerpoint/2010/main" val="1271641549"/>
              </p:ext>
            </p:extLst>
          </p:nvPr>
        </p:nvGraphicFramePr>
        <p:xfrm>
          <a:off x="6126480" y="2094544"/>
          <a:ext cx="5029200" cy="3389988"/>
        </p:xfrm>
        <a:graphic>
          <a:graphicData uri="http://schemas.openxmlformats.org/drawingml/2006/table">
            <a:tbl>
              <a:tblPr/>
              <a:tblGrid>
                <a:gridCol w="3240571">
                  <a:extLst>
                    <a:ext uri="{9D8B030D-6E8A-4147-A177-3AD203B41FA5}">
                      <a16:colId xmlns:a16="http://schemas.microsoft.com/office/drawing/2014/main" val="289046364"/>
                    </a:ext>
                  </a:extLst>
                </a:gridCol>
                <a:gridCol w="1788629">
                  <a:extLst>
                    <a:ext uri="{9D8B030D-6E8A-4147-A177-3AD203B41FA5}">
                      <a16:colId xmlns:a16="http://schemas.microsoft.com/office/drawing/2014/main" val="2334307500"/>
                    </a:ext>
                  </a:extLst>
                </a:gridCol>
              </a:tblGrid>
              <a:tr h="282499">
                <a:tc gridSpan="2">
                  <a:txBody>
                    <a:bodyPr/>
                    <a:lstStyle/>
                    <a:p>
                      <a:pPr algn="ctr" fontAlgn="b"/>
                      <a:r>
                        <a:rPr lang="en-US" sz="1800" b="1" i="0" u="none" strike="noStrike" kern="1200" dirty="0">
                          <a:solidFill>
                            <a:srgbClr val="FFFFFF"/>
                          </a:solidFill>
                          <a:effectLst/>
                          <a:latin typeface="Calibri" panose="020F0502020204030204" pitchFamily="34" charset="0"/>
                          <a:ea typeface="+mn-ea"/>
                          <a:cs typeface="+mn-cs"/>
                        </a:rPr>
                        <a:t>Top 10 Actors with Max Shows</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0000"/>
                    </a:solidFill>
                  </a:tcPr>
                </a:tc>
                <a:tc hMerge="1">
                  <a:txBody>
                    <a:bodyPr/>
                    <a:lstStyle/>
                    <a:p>
                      <a:endParaRPr lang="en-IN"/>
                    </a:p>
                  </a:txBody>
                  <a:tcPr/>
                </a:tc>
                <a:extLst>
                  <a:ext uri="{0D108BD9-81ED-4DB2-BD59-A6C34878D82A}">
                    <a16:rowId xmlns:a16="http://schemas.microsoft.com/office/drawing/2014/main" val="2351976632"/>
                  </a:ext>
                </a:extLst>
              </a:tr>
              <a:tr h="282499">
                <a:tc>
                  <a:txBody>
                    <a:bodyPr/>
                    <a:lstStyle/>
                    <a:p>
                      <a:pPr algn="ctr" fontAlgn="b"/>
                      <a:r>
                        <a:rPr lang="en-IN" sz="1800" b="1" i="0" u="none" strike="noStrike" kern="1200" dirty="0">
                          <a:solidFill>
                            <a:srgbClr val="FFFFFF"/>
                          </a:solidFill>
                          <a:effectLst/>
                          <a:latin typeface="Calibri" panose="020F0502020204030204" pitchFamily="34" charset="0"/>
                          <a:ea typeface="+mn-ea"/>
                          <a:cs typeface="+mn-cs"/>
                        </a:rPr>
                        <a:t>Actors</a:t>
                      </a:r>
                    </a:p>
                  </a:txBody>
                  <a:tcPr marL="7620" marR="7620" marT="7620" marB="0" anchor="b">
                    <a:lnL w="635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en-IN" sz="1800" b="1" i="0" u="none" strike="noStrike" kern="1200">
                          <a:solidFill>
                            <a:srgbClr val="FFFFFF"/>
                          </a:solidFill>
                          <a:effectLst/>
                          <a:latin typeface="Calibri" panose="020F0502020204030204" pitchFamily="34" charset="0"/>
                          <a:ea typeface="+mn-ea"/>
                          <a:cs typeface="+mn-cs"/>
                        </a:rPr>
                        <a:t>Showscount</a:t>
                      </a:r>
                    </a:p>
                  </a:txBody>
                  <a:tcPr marL="7620" marR="7620" marT="7620" marB="0" anchor="b">
                    <a:lnL w="12700" cap="flat" cmpd="sng" algn="ctr">
                      <a:solidFill>
                        <a:schemeClr val="bg1"/>
                      </a:solidFill>
                      <a:prstDash val="solid"/>
                      <a:round/>
                      <a:headEnd type="none" w="med" len="med"/>
                      <a:tailEnd type="none" w="med" len="med"/>
                    </a:lnL>
                    <a:lnR w="635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510236911"/>
                  </a:ext>
                </a:extLst>
              </a:tr>
              <a:tr h="282499">
                <a:tc>
                  <a:txBody>
                    <a:bodyPr/>
                    <a:lstStyle/>
                    <a:p>
                      <a:pPr algn="l" fontAlgn="b"/>
                      <a:r>
                        <a:rPr lang="en-IN" sz="1800" b="1" i="0" u="none" strike="noStrike" kern="1200" dirty="0">
                          <a:solidFill>
                            <a:srgbClr val="FFFFFF"/>
                          </a:solidFill>
                          <a:effectLst/>
                          <a:latin typeface="Calibri" panose="020F0502020204030204" pitchFamily="34" charset="0"/>
                          <a:ea typeface="+mn-ea"/>
                          <a:cs typeface="+mn-cs"/>
                        </a:rPr>
                        <a:t>Junichi </a:t>
                      </a:r>
                      <a:r>
                        <a:rPr lang="en-IN" sz="1800" b="1" i="0" u="none" strike="noStrike" kern="1200" dirty="0" err="1">
                          <a:solidFill>
                            <a:srgbClr val="FFFFFF"/>
                          </a:solidFill>
                          <a:effectLst/>
                          <a:latin typeface="Calibri" panose="020F0502020204030204" pitchFamily="34" charset="0"/>
                          <a:ea typeface="+mn-ea"/>
                          <a:cs typeface="+mn-cs"/>
                        </a:rPr>
                        <a:t>Suwabe</a:t>
                      </a:r>
                      <a:endParaRPr lang="en-IN" sz="1800" b="1" i="0" u="none" strike="noStrike" kern="1200" dirty="0">
                        <a:solidFill>
                          <a:srgbClr val="FFFFFF"/>
                        </a:solidFill>
                        <a:effectLst/>
                        <a:latin typeface="Calibri" panose="020F0502020204030204" pitchFamily="34" charset="0"/>
                        <a:ea typeface="+mn-ea"/>
                        <a:cs typeface="+mn-cs"/>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IN" sz="1800" b="1" i="0" u="none" strike="noStrike" kern="1200">
                          <a:solidFill>
                            <a:srgbClr val="FFFFFF"/>
                          </a:solidFill>
                          <a:effectLst/>
                          <a:latin typeface="Calibri" panose="020F0502020204030204" pitchFamily="34" charset="0"/>
                          <a:ea typeface="+mn-ea"/>
                          <a:cs typeface="+mn-cs"/>
                        </a:rPr>
                        <a:t>15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1070451129"/>
                  </a:ext>
                </a:extLst>
              </a:tr>
              <a:tr h="282499">
                <a:tc>
                  <a:txBody>
                    <a:bodyPr/>
                    <a:lstStyle/>
                    <a:p>
                      <a:pPr algn="l" fontAlgn="b"/>
                      <a:r>
                        <a:rPr lang="en-IN" sz="1800" b="1" i="0" u="none" strike="noStrike" kern="1200" dirty="0">
                          <a:solidFill>
                            <a:srgbClr val="FFFFFF"/>
                          </a:solidFill>
                          <a:effectLst/>
                          <a:latin typeface="Calibri" panose="020F0502020204030204" pitchFamily="34" charset="0"/>
                          <a:ea typeface="+mn-ea"/>
                          <a:cs typeface="+mn-cs"/>
                        </a:rPr>
                        <a:t>Takahiro Sakurai</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b"/>
                      <a:r>
                        <a:rPr lang="en-IN" sz="1800" b="1" i="0" u="none" strike="noStrike" kern="1200">
                          <a:solidFill>
                            <a:srgbClr val="FFFFFF"/>
                          </a:solidFill>
                          <a:effectLst/>
                          <a:latin typeface="Calibri" panose="020F0502020204030204" pitchFamily="34" charset="0"/>
                          <a:ea typeface="+mn-ea"/>
                          <a:cs typeface="+mn-cs"/>
                        </a:rPr>
                        <a:t>15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extLst>
                  <a:ext uri="{0D108BD9-81ED-4DB2-BD59-A6C34878D82A}">
                    <a16:rowId xmlns:a16="http://schemas.microsoft.com/office/drawing/2014/main" val="515476343"/>
                  </a:ext>
                </a:extLst>
              </a:tr>
              <a:tr h="282499">
                <a:tc>
                  <a:txBody>
                    <a:bodyPr/>
                    <a:lstStyle/>
                    <a:p>
                      <a:pPr algn="l" fontAlgn="b"/>
                      <a:r>
                        <a:rPr lang="en-IN" sz="1800" b="1" i="0" u="none" strike="noStrike" kern="1200" dirty="0">
                          <a:solidFill>
                            <a:srgbClr val="FFFFFF"/>
                          </a:solidFill>
                          <a:effectLst/>
                          <a:latin typeface="Calibri" panose="020F0502020204030204" pitchFamily="34" charset="0"/>
                          <a:ea typeface="+mn-ea"/>
                          <a:cs typeface="+mn-cs"/>
                        </a:rPr>
                        <a:t>Yoshimasa </a:t>
                      </a:r>
                      <a:r>
                        <a:rPr lang="en-IN" sz="1800" b="1" i="0" u="none" strike="noStrike" kern="1200" dirty="0" err="1">
                          <a:solidFill>
                            <a:srgbClr val="FFFFFF"/>
                          </a:solidFill>
                          <a:effectLst/>
                          <a:latin typeface="Calibri" panose="020F0502020204030204" pitchFamily="34" charset="0"/>
                          <a:ea typeface="+mn-ea"/>
                          <a:cs typeface="+mn-cs"/>
                        </a:rPr>
                        <a:t>Hosoya</a:t>
                      </a:r>
                      <a:endParaRPr lang="en-IN" sz="1800" b="1" i="0" u="none" strike="noStrike" kern="1200" dirty="0">
                        <a:solidFill>
                          <a:srgbClr val="FFFFFF"/>
                        </a:solidFill>
                        <a:effectLst/>
                        <a:latin typeface="Calibri" panose="020F0502020204030204" pitchFamily="34" charset="0"/>
                        <a:ea typeface="+mn-ea"/>
                        <a:cs typeface="+mn-cs"/>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IN" sz="1800" b="1" i="0" u="none" strike="noStrike" kern="1200">
                          <a:solidFill>
                            <a:srgbClr val="FFFFFF"/>
                          </a:solidFill>
                          <a:effectLst/>
                          <a:latin typeface="Calibri" panose="020F0502020204030204" pitchFamily="34" charset="0"/>
                          <a:ea typeface="+mn-ea"/>
                          <a:cs typeface="+mn-cs"/>
                        </a:rPr>
                        <a:t>11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1045853541"/>
                  </a:ext>
                </a:extLst>
              </a:tr>
              <a:tr h="282499">
                <a:tc>
                  <a:txBody>
                    <a:bodyPr/>
                    <a:lstStyle/>
                    <a:p>
                      <a:pPr algn="l" fontAlgn="b"/>
                      <a:r>
                        <a:rPr lang="en-IN" sz="1800" b="1" i="0" u="none" strike="noStrike" kern="1200" dirty="0">
                          <a:solidFill>
                            <a:srgbClr val="FFFFFF"/>
                          </a:solidFill>
                          <a:effectLst/>
                          <a:latin typeface="Calibri" panose="020F0502020204030204" pitchFamily="34" charset="0"/>
                          <a:ea typeface="+mn-ea"/>
                          <a:cs typeface="+mn-cs"/>
                        </a:rPr>
                        <a:t>Ai </a:t>
                      </a:r>
                      <a:r>
                        <a:rPr lang="en-IN" sz="1800" b="1" i="0" u="none" strike="noStrike" kern="1200" dirty="0" err="1">
                          <a:solidFill>
                            <a:srgbClr val="FFFFFF"/>
                          </a:solidFill>
                          <a:effectLst/>
                          <a:latin typeface="Calibri" panose="020F0502020204030204" pitchFamily="34" charset="0"/>
                          <a:ea typeface="+mn-ea"/>
                          <a:cs typeface="+mn-cs"/>
                        </a:rPr>
                        <a:t>Kayano</a:t>
                      </a:r>
                      <a:endParaRPr lang="en-IN" sz="1800" b="1" i="0" u="none" strike="noStrike" kern="1200" dirty="0">
                        <a:solidFill>
                          <a:srgbClr val="FFFFFF"/>
                        </a:solidFill>
                        <a:effectLst/>
                        <a:latin typeface="Calibri" panose="020F0502020204030204" pitchFamily="34" charset="0"/>
                        <a:ea typeface="+mn-ea"/>
                        <a:cs typeface="+mn-cs"/>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b"/>
                      <a:r>
                        <a:rPr lang="en-IN" sz="1800" b="1" i="0" u="none" strike="noStrike" kern="1200">
                          <a:solidFill>
                            <a:srgbClr val="FFFFFF"/>
                          </a:solidFill>
                          <a:effectLst/>
                          <a:latin typeface="Calibri" panose="020F0502020204030204" pitchFamily="34" charset="0"/>
                          <a:ea typeface="+mn-ea"/>
                          <a:cs typeface="+mn-cs"/>
                        </a:rPr>
                        <a:t>11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extLst>
                  <a:ext uri="{0D108BD9-81ED-4DB2-BD59-A6C34878D82A}">
                    <a16:rowId xmlns:a16="http://schemas.microsoft.com/office/drawing/2014/main" val="258467757"/>
                  </a:ext>
                </a:extLst>
              </a:tr>
              <a:tr h="282499">
                <a:tc>
                  <a:txBody>
                    <a:bodyPr/>
                    <a:lstStyle/>
                    <a:p>
                      <a:pPr algn="l" fontAlgn="b"/>
                      <a:r>
                        <a:rPr lang="en-IN" sz="1800" b="1" i="0" u="none" strike="noStrike" kern="1200" dirty="0" err="1">
                          <a:solidFill>
                            <a:srgbClr val="FFFFFF"/>
                          </a:solidFill>
                          <a:effectLst/>
                          <a:latin typeface="Calibri" panose="020F0502020204030204" pitchFamily="34" charset="0"/>
                          <a:ea typeface="+mn-ea"/>
                          <a:cs typeface="+mn-cs"/>
                        </a:rPr>
                        <a:t>Maaya</a:t>
                      </a:r>
                      <a:r>
                        <a:rPr lang="en-IN" sz="1800" b="1" i="0" u="none" strike="noStrike" kern="1200" dirty="0">
                          <a:solidFill>
                            <a:srgbClr val="FFFFFF"/>
                          </a:solidFill>
                          <a:effectLst/>
                          <a:latin typeface="Calibri" panose="020F0502020204030204" pitchFamily="34" charset="0"/>
                          <a:ea typeface="+mn-ea"/>
                          <a:cs typeface="+mn-cs"/>
                        </a:rPr>
                        <a:t> Sakamoto</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IN" sz="1800" b="1" i="0" u="none" strike="noStrike" kern="1200">
                          <a:solidFill>
                            <a:srgbClr val="FFFFFF"/>
                          </a:solidFill>
                          <a:effectLst/>
                          <a:latin typeface="Calibri" panose="020F0502020204030204" pitchFamily="34" charset="0"/>
                          <a:ea typeface="+mn-ea"/>
                          <a:cs typeface="+mn-cs"/>
                        </a:rPr>
                        <a:t>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3843401890"/>
                  </a:ext>
                </a:extLst>
              </a:tr>
              <a:tr h="282499">
                <a:tc>
                  <a:txBody>
                    <a:bodyPr/>
                    <a:lstStyle/>
                    <a:p>
                      <a:pPr algn="l" fontAlgn="b"/>
                      <a:r>
                        <a:rPr lang="en-IN" sz="1800" b="1" i="0" u="none" strike="noStrike" kern="1200" dirty="0">
                          <a:solidFill>
                            <a:srgbClr val="FFFFFF"/>
                          </a:solidFill>
                          <a:effectLst/>
                          <a:latin typeface="Calibri" panose="020F0502020204030204" pitchFamily="34" charset="0"/>
                          <a:ea typeface="+mn-ea"/>
                          <a:cs typeface="+mn-cs"/>
                        </a:rPr>
                        <a:t>Ashleigh Ball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b"/>
                      <a:r>
                        <a:rPr lang="en-IN" sz="1800" b="1" i="0" u="none" strike="noStrike" kern="1200">
                          <a:solidFill>
                            <a:srgbClr val="FFFFFF"/>
                          </a:solidFill>
                          <a:effectLst/>
                          <a:latin typeface="Calibri" panose="020F0502020204030204" pitchFamily="34" charset="0"/>
                          <a:ea typeface="+mn-ea"/>
                          <a:cs typeface="+mn-cs"/>
                        </a:rPr>
                        <a:t>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extLst>
                  <a:ext uri="{0D108BD9-81ED-4DB2-BD59-A6C34878D82A}">
                    <a16:rowId xmlns:a16="http://schemas.microsoft.com/office/drawing/2014/main" val="633482788"/>
                  </a:ext>
                </a:extLst>
              </a:tr>
              <a:tr h="282499">
                <a:tc>
                  <a:txBody>
                    <a:bodyPr/>
                    <a:lstStyle/>
                    <a:p>
                      <a:pPr algn="l" fontAlgn="b"/>
                      <a:r>
                        <a:rPr lang="en-IN" sz="1800" b="1" i="0" u="none" strike="noStrike" kern="1200" dirty="0" err="1">
                          <a:solidFill>
                            <a:srgbClr val="FFFFFF"/>
                          </a:solidFill>
                          <a:effectLst/>
                          <a:latin typeface="Calibri" panose="020F0502020204030204" pitchFamily="34" charset="0"/>
                          <a:ea typeface="+mn-ea"/>
                          <a:cs typeface="+mn-cs"/>
                        </a:rPr>
                        <a:t>Natsuki</a:t>
                      </a:r>
                      <a:r>
                        <a:rPr lang="en-IN" sz="1800" b="1" i="0" u="none" strike="noStrike" kern="1200" dirty="0">
                          <a:solidFill>
                            <a:srgbClr val="FFFFFF"/>
                          </a:solidFill>
                          <a:effectLst/>
                          <a:latin typeface="Calibri" panose="020F0502020204030204" pitchFamily="34" charset="0"/>
                          <a:ea typeface="+mn-ea"/>
                          <a:cs typeface="+mn-cs"/>
                        </a:rPr>
                        <a:t> </a:t>
                      </a:r>
                      <a:r>
                        <a:rPr lang="en-IN" sz="1800" b="1" i="0" u="none" strike="noStrike" kern="1200" dirty="0" err="1">
                          <a:solidFill>
                            <a:srgbClr val="FFFFFF"/>
                          </a:solidFill>
                          <a:effectLst/>
                          <a:latin typeface="Calibri" panose="020F0502020204030204" pitchFamily="34" charset="0"/>
                          <a:ea typeface="+mn-ea"/>
                          <a:cs typeface="+mn-cs"/>
                        </a:rPr>
                        <a:t>Hanae</a:t>
                      </a:r>
                      <a:endParaRPr lang="en-IN" sz="1800" b="1" i="0" u="none" strike="noStrike" kern="1200" dirty="0">
                        <a:solidFill>
                          <a:srgbClr val="FFFFFF"/>
                        </a:solidFill>
                        <a:effectLst/>
                        <a:latin typeface="Calibri" panose="020F0502020204030204" pitchFamily="34" charset="0"/>
                        <a:ea typeface="+mn-ea"/>
                        <a:cs typeface="+mn-cs"/>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IN" sz="1800" b="1" i="0" u="none" strike="noStrike" kern="1200">
                          <a:solidFill>
                            <a:srgbClr val="FFFFFF"/>
                          </a:solidFill>
                          <a:effectLst/>
                          <a:latin typeface="Calibri" panose="020F0502020204030204" pitchFamily="34" charset="0"/>
                          <a:ea typeface="+mn-ea"/>
                          <a:cs typeface="+mn-cs"/>
                        </a:rPr>
                        <a:t>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239997503"/>
                  </a:ext>
                </a:extLst>
              </a:tr>
              <a:tr h="282499">
                <a:tc>
                  <a:txBody>
                    <a:bodyPr/>
                    <a:lstStyle/>
                    <a:p>
                      <a:pPr algn="l" fontAlgn="b"/>
                      <a:r>
                        <a:rPr lang="en-IN" sz="1800" b="1" i="0" u="none" strike="noStrike" kern="1200" dirty="0">
                          <a:solidFill>
                            <a:srgbClr val="FFFFFF"/>
                          </a:solidFill>
                          <a:effectLst/>
                          <a:latin typeface="Calibri" panose="020F0502020204030204" pitchFamily="34" charset="0"/>
                          <a:ea typeface="+mn-ea"/>
                          <a:cs typeface="+mn-cs"/>
                        </a:rPr>
                        <a:t>Kim Mi-</a:t>
                      </a:r>
                      <a:r>
                        <a:rPr lang="en-IN" sz="1800" b="1" i="0" u="none" strike="noStrike" kern="1200" dirty="0" err="1">
                          <a:solidFill>
                            <a:srgbClr val="FFFFFF"/>
                          </a:solidFill>
                          <a:effectLst/>
                          <a:latin typeface="Calibri" panose="020F0502020204030204" pitchFamily="34" charset="0"/>
                          <a:ea typeface="+mn-ea"/>
                          <a:cs typeface="+mn-cs"/>
                        </a:rPr>
                        <a:t>kyeong</a:t>
                      </a:r>
                      <a:endParaRPr lang="en-IN" sz="1800" b="1" i="0" u="none" strike="noStrike" kern="1200" dirty="0">
                        <a:solidFill>
                          <a:srgbClr val="FFFFFF"/>
                        </a:solidFill>
                        <a:effectLst/>
                        <a:latin typeface="Calibri" panose="020F0502020204030204" pitchFamily="34" charset="0"/>
                        <a:ea typeface="+mn-ea"/>
                        <a:cs typeface="+mn-cs"/>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b"/>
                      <a:r>
                        <a:rPr lang="en-IN" sz="1800" b="1" i="0" u="none" strike="noStrike" kern="1200">
                          <a:solidFill>
                            <a:srgbClr val="FFFFFF"/>
                          </a:solidFill>
                          <a:effectLst/>
                          <a:latin typeface="Calibri" panose="020F0502020204030204" pitchFamily="34" charset="0"/>
                          <a:ea typeface="+mn-ea"/>
                          <a:cs typeface="+mn-cs"/>
                        </a:rPr>
                        <a:t>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extLst>
                  <a:ext uri="{0D108BD9-81ED-4DB2-BD59-A6C34878D82A}">
                    <a16:rowId xmlns:a16="http://schemas.microsoft.com/office/drawing/2014/main" val="199531917"/>
                  </a:ext>
                </a:extLst>
              </a:tr>
              <a:tr h="282499">
                <a:tc>
                  <a:txBody>
                    <a:bodyPr/>
                    <a:lstStyle/>
                    <a:p>
                      <a:pPr algn="l" fontAlgn="b"/>
                      <a:r>
                        <a:rPr lang="en-IN" sz="1800" b="1" i="0" u="none" strike="noStrike" kern="1200" dirty="0" err="1">
                          <a:solidFill>
                            <a:srgbClr val="FFFFFF"/>
                          </a:solidFill>
                          <a:effectLst/>
                          <a:latin typeface="Calibri" panose="020F0502020204030204" pitchFamily="34" charset="0"/>
                          <a:ea typeface="+mn-ea"/>
                          <a:cs typeface="+mn-cs"/>
                        </a:rPr>
                        <a:t>Hochu</a:t>
                      </a:r>
                      <a:r>
                        <a:rPr lang="en-IN" sz="1800" b="1" i="0" u="none" strike="noStrike" kern="1200" dirty="0">
                          <a:solidFill>
                            <a:srgbClr val="FFFFFF"/>
                          </a:solidFill>
                          <a:effectLst/>
                          <a:latin typeface="Calibri" panose="020F0502020204030204" pitchFamily="34" charset="0"/>
                          <a:ea typeface="+mn-ea"/>
                          <a:cs typeface="+mn-cs"/>
                        </a:rPr>
                        <a:t> Otsuka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IN" sz="1800" b="1" i="0" u="none" strike="noStrike" kern="1200" dirty="0">
                          <a:solidFill>
                            <a:srgbClr val="FFFFFF"/>
                          </a:solidFill>
                          <a:effectLst/>
                          <a:latin typeface="Calibri" panose="020F0502020204030204" pitchFamily="34" charset="0"/>
                          <a:ea typeface="+mn-ea"/>
                          <a:cs typeface="+mn-cs"/>
                        </a:rPr>
                        <a:t>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4053249965"/>
                  </a:ext>
                </a:extLst>
              </a:tr>
              <a:tr h="282499">
                <a:tc>
                  <a:txBody>
                    <a:bodyPr/>
                    <a:lstStyle/>
                    <a:p>
                      <a:pPr algn="l" fontAlgn="b"/>
                      <a:r>
                        <a:rPr lang="en-IN" sz="1800" b="1" i="0" u="none" strike="noStrike" kern="1200" dirty="0">
                          <a:solidFill>
                            <a:srgbClr val="FFFFFF"/>
                          </a:solidFill>
                          <a:effectLst/>
                          <a:latin typeface="Calibri" panose="020F0502020204030204" pitchFamily="34" charset="0"/>
                          <a:ea typeface="+mn-ea"/>
                          <a:cs typeface="+mn-cs"/>
                        </a:rPr>
                        <a:t>Jun Fukuyama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b"/>
                      <a:r>
                        <a:rPr lang="en-IN" sz="1800" b="1" i="0" u="none" strike="noStrike" kern="1200" dirty="0">
                          <a:solidFill>
                            <a:srgbClr val="FFFFFF"/>
                          </a:solidFill>
                          <a:effectLst/>
                          <a:latin typeface="Calibri" panose="020F0502020204030204" pitchFamily="34" charset="0"/>
                          <a:ea typeface="+mn-ea"/>
                          <a:cs typeface="+mn-cs"/>
                        </a:rPr>
                        <a:t>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extLst>
                  <a:ext uri="{0D108BD9-81ED-4DB2-BD59-A6C34878D82A}">
                    <a16:rowId xmlns:a16="http://schemas.microsoft.com/office/drawing/2014/main" val="1044488307"/>
                  </a:ext>
                </a:extLst>
              </a:tr>
            </a:tbl>
          </a:graphicData>
        </a:graphic>
      </p:graphicFrame>
    </p:spTree>
    <p:extLst>
      <p:ext uri="{BB962C8B-B14F-4D97-AF65-F5344CB8AC3E}">
        <p14:creationId xmlns:p14="http://schemas.microsoft.com/office/powerpoint/2010/main" val="3400819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AD67C-E76C-A574-3537-F17DC62E7840}"/>
              </a:ext>
            </a:extLst>
          </p:cNvPr>
          <p:cNvSpPr>
            <a:spLocks noGrp="1"/>
          </p:cNvSpPr>
          <p:nvPr>
            <p:ph type="title"/>
          </p:nvPr>
        </p:nvSpPr>
        <p:spPr/>
        <p:txBody>
          <a:bodyPr/>
          <a:lstStyle/>
          <a:p>
            <a:pPr algn="ctr"/>
            <a:r>
              <a:rPr lang="en-IN" b="1" dirty="0"/>
              <a:t>CONTENTS</a:t>
            </a:r>
          </a:p>
        </p:txBody>
      </p:sp>
      <p:graphicFrame>
        <p:nvGraphicFramePr>
          <p:cNvPr id="4" name="Content Placeholder 3">
            <a:extLst>
              <a:ext uri="{FF2B5EF4-FFF2-40B4-BE49-F238E27FC236}">
                <a16:creationId xmlns:a16="http://schemas.microsoft.com/office/drawing/2014/main" id="{BB4F0DA6-2CF7-A1AC-7101-0CD4B11F48CA}"/>
              </a:ext>
            </a:extLst>
          </p:cNvPr>
          <p:cNvGraphicFramePr>
            <a:graphicFrameLocks noGrp="1"/>
          </p:cNvGraphicFramePr>
          <p:nvPr>
            <p:ph idx="1"/>
            <p:extLst>
              <p:ext uri="{D42A27DB-BD31-4B8C-83A1-F6EECF244321}">
                <p14:modId xmlns:p14="http://schemas.microsoft.com/office/powerpoint/2010/main" val="1578899856"/>
              </p:ext>
            </p:extLst>
          </p:nvPr>
        </p:nvGraphicFramePr>
        <p:xfrm>
          <a:off x="1096963" y="1846263"/>
          <a:ext cx="10058400" cy="41439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00915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A7C49-DB26-917A-3C14-1D4171C5DB5C}"/>
              </a:ext>
            </a:extLst>
          </p:cNvPr>
          <p:cNvSpPr>
            <a:spLocks noGrp="1"/>
          </p:cNvSpPr>
          <p:nvPr>
            <p:ph type="title"/>
          </p:nvPr>
        </p:nvSpPr>
        <p:spPr/>
        <p:txBody>
          <a:bodyPr/>
          <a:lstStyle/>
          <a:p>
            <a:pPr algn="ctr"/>
            <a:r>
              <a:rPr lang="en-IN" dirty="0"/>
              <a:t>CONCLUSION</a:t>
            </a:r>
          </a:p>
        </p:txBody>
      </p:sp>
      <p:sp>
        <p:nvSpPr>
          <p:cNvPr id="3" name="Content Placeholder 2">
            <a:extLst>
              <a:ext uri="{FF2B5EF4-FFF2-40B4-BE49-F238E27FC236}">
                <a16:creationId xmlns:a16="http://schemas.microsoft.com/office/drawing/2014/main" id="{595DD6E2-831E-3100-7AB1-0E0705D11226}"/>
              </a:ext>
            </a:extLst>
          </p:cNvPr>
          <p:cNvSpPr>
            <a:spLocks noGrp="1"/>
          </p:cNvSpPr>
          <p:nvPr>
            <p:ph idx="1"/>
          </p:nvPr>
        </p:nvSpPr>
        <p:spPr/>
        <p:txBody>
          <a:bodyPr/>
          <a:lstStyle/>
          <a:p>
            <a:pPr>
              <a:buFont typeface="Wingdings" panose="05000000000000000000" pitchFamily="2" charset="2"/>
              <a:buChar char="q"/>
            </a:pPr>
            <a:r>
              <a:rPr lang="en-IN" dirty="0"/>
              <a:t>The top countries that are producing most of the movies in terms of quantity, are not necessarily producing the most number of top rated movies.</a:t>
            </a:r>
          </a:p>
          <a:p>
            <a:pPr>
              <a:buFont typeface="Wingdings" panose="05000000000000000000" pitchFamily="2" charset="2"/>
              <a:buChar char="q"/>
            </a:pPr>
            <a:r>
              <a:rPr lang="en-IN" dirty="0"/>
              <a:t>India is 2</a:t>
            </a:r>
            <a:r>
              <a:rPr lang="en-IN" baseline="30000" dirty="0"/>
              <a:t>nd</a:t>
            </a:r>
            <a:r>
              <a:rPr lang="en-IN" dirty="0"/>
              <a:t> most movie producing country and the movies are well diversified for mature and young audience unlike US (Max no. of movie producing country) where there are higher % of movies are for mature audience. Whereas, 85% of shows produced in India are for mature audience only.</a:t>
            </a:r>
          </a:p>
          <a:p>
            <a:pPr>
              <a:buFont typeface="Wingdings" panose="05000000000000000000" pitchFamily="2" charset="2"/>
              <a:buChar char="q"/>
            </a:pPr>
            <a:r>
              <a:rPr lang="en-IN" dirty="0"/>
              <a:t>Countries like Japan, Korea and China are producing most of the shows with top rated quality.</a:t>
            </a:r>
          </a:p>
          <a:p>
            <a:pPr>
              <a:buFont typeface="Wingdings" panose="05000000000000000000" pitchFamily="2" charset="2"/>
              <a:buChar char="q"/>
            </a:pPr>
            <a:r>
              <a:rPr lang="en-IN" dirty="0"/>
              <a:t> Most of the contents available in Netflix are produced after 2014.</a:t>
            </a:r>
          </a:p>
          <a:p>
            <a:pPr>
              <a:buFont typeface="Wingdings" panose="05000000000000000000" pitchFamily="2" charset="2"/>
              <a:buChar char="q"/>
            </a:pPr>
            <a:r>
              <a:rPr lang="en-IN" dirty="0"/>
              <a:t> Genres like ‘History’, ‘War’, ‘Sport’ are among the top rated genres for both movies and shows. ‘Reality’ genre is most top rated in movies whereas it is least rated for shows.</a:t>
            </a:r>
          </a:p>
          <a:p>
            <a:pPr>
              <a:buFont typeface="Wingdings" panose="05000000000000000000" pitchFamily="2" charset="2"/>
              <a:buChar char="q"/>
            </a:pPr>
            <a:endParaRPr lang="en-IN" dirty="0"/>
          </a:p>
          <a:p>
            <a:pPr>
              <a:buFont typeface="Wingdings" panose="05000000000000000000" pitchFamily="2" charset="2"/>
              <a:buChar char="q"/>
            </a:pPr>
            <a:endParaRPr lang="en-IN" dirty="0"/>
          </a:p>
          <a:p>
            <a:pPr>
              <a:buFont typeface="Wingdings" panose="05000000000000000000" pitchFamily="2" charset="2"/>
              <a:buChar char="q"/>
            </a:pPr>
            <a:endParaRPr lang="en-IN" dirty="0"/>
          </a:p>
        </p:txBody>
      </p:sp>
    </p:spTree>
    <p:extLst>
      <p:ext uri="{BB962C8B-B14F-4D97-AF65-F5344CB8AC3E}">
        <p14:creationId xmlns:p14="http://schemas.microsoft.com/office/powerpoint/2010/main" val="33134866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D3AF7-178F-562D-6357-4FBCA0AC33A1}"/>
              </a:ext>
            </a:extLst>
          </p:cNvPr>
          <p:cNvSpPr>
            <a:spLocks noGrp="1"/>
          </p:cNvSpPr>
          <p:nvPr>
            <p:ph type="title"/>
          </p:nvPr>
        </p:nvSpPr>
        <p:spPr/>
        <p:txBody>
          <a:bodyPr/>
          <a:lstStyle/>
          <a:p>
            <a:pPr algn="ctr"/>
            <a:r>
              <a:rPr lang="en-IN" b="1" dirty="0"/>
              <a:t>LIMITATIONS</a:t>
            </a:r>
          </a:p>
        </p:txBody>
      </p:sp>
      <p:sp>
        <p:nvSpPr>
          <p:cNvPr id="3" name="Content Placeholder 2">
            <a:extLst>
              <a:ext uri="{FF2B5EF4-FFF2-40B4-BE49-F238E27FC236}">
                <a16:creationId xmlns:a16="http://schemas.microsoft.com/office/drawing/2014/main" id="{C2F28C43-9E85-9869-D9F9-885B4AFB2E13}"/>
              </a:ext>
            </a:extLst>
          </p:cNvPr>
          <p:cNvSpPr>
            <a:spLocks noGrp="1"/>
          </p:cNvSpPr>
          <p:nvPr>
            <p:ph idx="1"/>
          </p:nvPr>
        </p:nvSpPr>
        <p:spPr/>
        <p:txBody>
          <a:bodyPr/>
          <a:lstStyle/>
          <a:p>
            <a:pPr>
              <a:buFont typeface="Wingdings" panose="05000000000000000000" pitchFamily="2" charset="2"/>
              <a:buChar char="q"/>
            </a:pPr>
            <a:endParaRPr lang="en-IN" dirty="0"/>
          </a:p>
          <a:p>
            <a:pPr>
              <a:buFont typeface="Wingdings" panose="05000000000000000000" pitchFamily="2" charset="2"/>
              <a:buChar char="q"/>
            </a:pPr>
            <a:r>
              <a:rPr lang="en-IN" dirty="0"/>
              <a:t> Few attributes of ‘title.csv’ dataset has null and missing values which was ignored for analysis         purpose. </a:t>
            </a:r>
          </a:p>
          <a:p>
            <a:endParaRPr lang="en-IN" dirty="0"/>
          </a:p>
        </p:txBody>
      </p:sp>
    </p:spTree>
    <p:extLst>
      <p:ext uri="{BB962C8B-B14F-4D97-AF65-F5344CB8AC3E}">
        <p14:creationId xmlns:p14="http://schemas.microsoft.com/office/powerpoint/2010/main" val="2174467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9345B-3C38-75F8-496C-DD3B46D31F4D}"/>
              </a:ext>
            </a:extLst>
          </p:cNvPr>
          <p:cNvSpPr>
            <a:spLocks noGrp="1"/>
          </p:cNvSpPr>
          <p:nvPr>
            <p:ph type="title"/>
          </p:nvPr>
        </p:nvSpPr>
        <p:spPr/>
        <p:txBody>
          <a:bodyPr/>
          <a:lstStyle/>
          <a:p>
            <a:pPr algn="ctr"/>
            <a:r>
              <a:rPr lang="en-IN" dirty="0"/>
              <a:t>REFERENCES</a:t>
            </a:r>
          </a:p>
        </p:txBody>
      </p:sp>
      <p:sp>
        <p:nvSpPr>
          <p:cNvPr id="3" name="Content Placeholder 2">
            <a:extLst>
              <a:ext uri="{FF2B5EF4-FFF2-40B4-BE49-F238E27FC236}">
                <a16:creationId xmlns:a16="http://schemas.microsoft.com/office/drawing/2014/main" id="{6BF83067-D63C-2ADD-73BD-1D4BA7C9CCF5}"/>
              </a:ext>
            </a:extLst>
          </p:cNvPr>
          <p:cNvSpPr>
            <a:spLocks noGrp="1"/>
          </p:cNvSpPr>
          <p:nvPr>
            <p:ph idx="1"/>
          </p:nvPr>
        </p:nvSpPr>
        <p:spPr/>
        <p:txBody>
          <a:bodyPr/>
          <a:lstStyle/>
          <a:p>
            <a:r>
              <a:rPr lang="en-IN" dirty="0">
                <a:hlinkClick r:id="rId2"/>
              </a:rPr>
              <a:t>https://www.kaggle.com/datasets/victorsoeiro/netflix-tv-shows-and-movies</a:t>
            </a:r>
            <a:endParaRPr lang="en-IN" dirty="0"/>
          </a:p>
          <a:p>
            <a:endParaRPr lang="en-IN" dirty="0"/>
          </a:p>
        </p:txBody>
      </p:sp>
    </p:spTree>
    <p:extLst>
      <p:ext uri="{BB962C8B-B14F-4D97-AF65-F5344CB8AC3E}">
        <p14:creationId xmlns:p14="http://schemas.microsoft.com/office/powerpoint/2010/main" val="34289322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81516B3-E4D8-E310-C45C-C5D2B12F0D24}"/>
              </a:ext>
            </a:extLst>
          </p:cNvPr>
          <p:cNvSpPr/>
          <p:nvPr/>
        </p:nvSpPr>
        <p:spPr>
          <a:xfrm>
            <a:off x="2354094" y="2967334"/>
            <a:ext cx="7587574" cy="923330"/>
          </a:xfrm>
          <a:prstGeom prst="rect">
            <a:avLst/>
          </a:prstGeom>
          <a:noFill/>
        </p:spPr>
        <p:txBody>
          <a:bodyPr wrap="squar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eflection blurRad="6350" stA="55000" endA="50" endPos="85000" dist="60007" dir="5400000" sy="-100000" algn="bl" rotWithShape="0"/>
                </a:effectLst>
              </a:rPr>
              <a:t>THANK YOU</a:t>
            </a:r>
          </a:p>
        </p:txBody>
      </p:sp>
    </p:spTree>
    <p:extLst>
      <p:ext uri="{BB962C8B-B14F-4D97-AF65-F5344CB8AC3E}">
        <p14:creationId xmlns:p14="http://schemas.microsoft.com/office/powerpoint/2010/main" val="3196047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7E395-EF99-5010-1127-FC24C83EFBBA}"/>
              </a:ext>
            </a:extLst>
          </p:cNvPr>
          <p:cNvSpPr>
            <a:spLocks noGrp="1"/>
          </p:cNvSpPr>
          <p:nvPr>
            <p:ph type="title"/>
          </p:nvPr>
        </p:nvSpPr>
        <p:spPr/>
        <p:txBody>
          <a:bodyPr/>
          <a:lstStyle/>
          <a:p>
            <a:pPr algn="ctr"/>
            <a:r>
              <a:rPr lang="en-IN" b="1" dirty="0"/>
              <a:t>INTRODUCTION</a:t>
            </a:r>
          </a:p>
        </p:txBody>
      </p:sp>
      <p:sp>
        <p:nvSpPr>
          <p:cNvPr id="3" name="Content Placeholder 2">
            <a:extLst>
              <a:ext uri="{FF2B5EF4-FFF2-40B4-BE49-F238E27FC236}">
                <a16:creationId xmlns:a16="http://schemas.microsoft.com/office/drawing/2014/main" id="{3CF2E8B2-0B18-2E84-B504-0820E33AA1D3}"/>
              </a:ext>
            </a:extLst>
          </p:cNvPr>
          <p:cNvSpPr>
            <a:spLocks noGrp="1"/>
          </p:cNvSpPr>
          <p:nvPr>
            <p:ph idx="1"/>
          </p:nvPr>
        </p:nvSpPr>
        <p:spPr>
          <a:xfrm>
            <a:off x="1194318" y="1845734"/>
            <a:ext cx="9961362" cy="4023360"/>
          </a:xfrm>
        </p:spPr>
        <p:txBody>
          <a:bodyPr/>
          <a:lstStyle/>
          <a:p>
            <a:pPr lvl="1">
              <a:lnSpc>
                <a:spcPct val="100000"/>
              </a:lnSpc>
              <a:buClr>
                <a:schemeClr val="accent2"/>
              </a:buClr>
              <a:buFont typeface="Wingdings" panose="05000000000000000000" pitchFamily="2" charset="2"/>
              <a:buChar char="§"/>
            </a:pPr>
            <a:r>
              <a:rPr lang="en-US" sz="2400" b="1" dirty="0"/>
              <a:t>Netflix</a:t>
            </a:r>
            <a:r>
              <a:rPr lang="en-US" sz="2400" dirty="0"/>
              <a:t> is one of the most popular media and video streaming platforms. They have over 8000 movies or tv shows available on their platform and they have over 200M Subscribers globally. </a:t>
            </a:r>
          </a:p>
          <a:p>
            <a:pPr lvl="1">
              <a:lnSpc>
                <a:spcPct val="150000"/>
              </a:lnSpc>
              <a:buClr>
                <a:schemeClr val="accent2"/>
              </a:buClr>
              <a:buFont typeface="Wingdings" panose="05000000000000000000" pitchFamily="2" charset="2"/>
              <a:buChar char="§"/>
            </a:pPr>
            <a:r>
              <a:rPr lang="en-US" sz="2400" dirty="0"/>
              <a:t>It keeps growing bigger and faster with its popularity, shows and content.</a:t>
            </a:r>
          </a:p>
          <a:p>
            <a:pPr lvl="1">
              <a:lnSpc>
                <a:spcPct val="100000"/>
              </a:lnSpc>
              <a:buClr>
                <a:schemeClr val="accent2"/>
              </a:buClr>
              <a:buFont typeface="Wingdings" panose="05000000000000000000" pitchFamily="2" charset="2"/>
              <a:buChar char="§"/>
            </a:pPr>
            <a:r>
              <a:rPr lang="en-US" sz="2400" dirty="0"/>
              <a:t>Even though it may look like Netflix is fairly new, it has been around since 1997.</a:t>
            </a:r>
          </a:p>
        </p:txBody>
      </p:sp>
    </p:spTree>
    <p:extLst>
      <p:ext uri="{BB962C8B-B14F-4D97-AF65-F5344CB8AC3E}">
        <p14:creationId xmlns:p14="http://schemas.microsoft.com/office/powerpoint/2010/main" val="4085465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D04AF-0DC9-A043-CFA5-E1822EC10139}"/>
              </a:ext>
            </a:extLst>
          </p:cNvPr>
          <p:cNvSpPr>
            <a:spLocks noGrp="1"/>
          </p:cNvSpPr>
          <p:nvPr>
            <p:ph type="title"/>
          </p:nvPr>
        </p:nvSpPr>
        <p:spPr/>
        <p:txBody>
          <a:bodyPr/>
          <a:lstStyle/>
          <a:p>
            <a:pPr algn="ctr"/>
            <a:r>
              <a:rPr lang="en-IN" b="1" dirty="0"/>
              <a:t>OBJECTIVE</a:t>
            </a:r>
          </a:p>
        </p:txBody>
      </p:sp>
      <p:sp>
        <p:nvSpPr>
          <p:cNvPr id="3" name="Content Placeholder 2">
            <a:extLst>
              <a:ext uri="{FF2B5EF4-FFF2-40B4-BE49-F238E27FC236}">
                <a16:creationId xmlns:a16="http://schemas.microsoft.com/office/drawing/2014/main" id="{3BAE1024-5685-803C-78EF-7729E9FA307B}"/>
              </a:ext>
            </a:extLst>
          </p:cNvPr>
          <p:cNvSpPr>
            <a:spLocks noGrp="1"/>
          </p:cNvSpPr>
          <p:nvPr>
            <p:ph idx="1"/>
          </p:nvPr>
        </p:nvSpPr>
        <p:spPr>
          <a:xfrm>
            <a:off x="1203649" y="1845734"/>
            <a:ext cx="9952031" cy="4023360"/>
          </a:xfrm>
        </p:spPr>
        <p:txBody>
          <a:bodyPr/>
          <a:lstStyle/>
          <a:p>
            <a:pPr lvl="1" fontAlgn="base">
              <a:lnSpc>
                <a:spcPct val="150000"/>
              </a:lnSpc>
              <a:buClr>
                <a:schemeClr val="accent2"/>
              </a:buClr>
              <a:buFont typeface="Wingdings" panose="05000000000000000000" pitchFamily="2" charset="2"/>
              <a:buChar char="§"/>
            </a:pPr>
            <a:r>
              <a:rPr lang="en-US" sz="2400" dirty="0"/>
              <a:t>To find interesting insights using exploratory data analysis .</a:t>
            </a:r>
          </a:p>
          <a:p>
            <a:pPr lvl="1" fontAlgn="base">
              <a:lnSpc>
                <a:spcPct val="150000"/>
              </a:lnSpc>
              <a:buClr>
                <a:schemeClr val="accent2"/>
              </a:buClr>
              <a:buFont typeface="Wingdings" panose="05000000000000000000" pitchFamily="2" charset="2"/>
              <a:buChar char="§"/>
            </a:pPr>
            <a:r>
              <a:rPr lang="en-US" sz="2400" dirty="0"/>
              <a:t>To analyze different factors for higher rating contents.</a:t>
            </a:r>
          </a:p>
          <a:p>
            <a:pPr lvl="1" fontAlgn="base">
              <a:lnSpc>
                <a:spcPct val="150000"/>
              </a:lnSpc>
              <a:buClr>
                <a:schemeClr val="accent2"/>
              </a:buClr>
              <a:buFont typeface="Wingdings" panose="05000000000000000000" pitchFamily="2" charset="2"/>
              <a:buChar char="§"/>
            </a:pPr>
            <a:r>
              <a:rPr lang="en-US" sz="2400" dirty="0"/>
              <a:t>Understanding target audience in different countries.</a:t>
            </a:r>
          </a:p>
          <a:p>
            <a:endParaRPr lang="en-IN" dirty="0"/>
          </a:p>
        </p:txBody>
      </p:sp>
    </p:spTree>
    <p:extLst>
      <p:ext uri="{BB962C8B-B14F-4D97-AF65-F5344CB8AC3E}">
        <p14:creationId xmlns:p14="http://schemas.microsoft.com/office/powerpoint/2010/main" val="43471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D04AF-0DC9-A043-CFA5-E1822EC10139}"/>
              </a:ext>
            </a:extLst>
          </p:cNvPr>
          <p:cNvSpPr>
            <a:spLocks noGrp="1"/>
          </p:cNvSpPr>
          <p:nvPr>
            <p:ph type="title"/>
          </p:nvPr>
        </p:nvSpPr>
        <p:spPr>
          <a:xfrm>
            <a:off x="1097280" y="286603"/>
            <a:ext cx="10058400" cy="1383577"/>
          </a:xfrm>
        </p:spPr>
        <p:txBody>
          <a:bodyPr/>
          <a:lstStyle/>
          <a:p>
            <a:pPr algn="ctr"/>
            <a:r>
              <a:rPr lang="en-IN" b="1" dirty="0"/>
              <a:t>METHODOLOGY</a:t>
            </a:r>
          </a:p>
        </p:txBody>
      </p:sp>
      <p:sp>
        <p:nvSpPr>
          <p:cNvPr id="3" name="Content Placeholder 2">
            <a:extLst>
              <a:ext uri="{FF2B5EF4-FFF2-40B4-BE49-F238E27FC236}">
                <a16:creationId xmlns:a16="http://schemas.microsoft.com/office/drawing/2014/main" id="{3BAE1024-5685-803C-78EF-7729E9FA307B}"/>
              </a:ext>
            </a:extLst>
          </p:cNvPr>
          <p:cNvSpPr>
            <a:spLocks noGrp="1"/>
          </p:cNvSpPr>
          <p:nvPr>
            <p:ph idx="1"/>
          </p:nvPr>
        </p:nvSpPr>
        <p:spPr>
          <a:xfrm>
            <a:off x="1097280" y="1782306"/>
            <a:ext cx="10058400" cy="4107050"/>
          </a:xfrm>
        </p:spPr>
        <p:txBody>
          <a:bodyPr/>
          <a:lstStyle/>
          <a:p>
            <a:pPr lvl="1">
              <a:buFont typeface="Wingdings" panose="05000000000000000000" pitchFamily="2" charset="2"/>
              <a:buChar char="§"/>
            </a:pPr>
            <a:r>
              <a:rPr lang="en-US" dirty="0">
                <a:latin typeface="Calibri" panose="020F0502020204030204" pitchFamily="34" charset="0"/>
                <a:cs typeface="Calibri" panose="020F0502020204030204" pitchFamily="34" charset="0"/>
              </a:rPr>
              <a:t>This dataset has two files containing the titles (titles.csv) and the cast (credits.csv) for the title. ‘titles.csv’ dataset contains +5k unique titles on Netflix with 15 columns containing their information. (credits.csv) contains over +77k credits of actors and directors on Netflix titles with 5 columns containing their information.</a:t>
            </a:r>
          </a:p>
          <a:p>
            <a:pPr lvl="1">
              <a:buFont typeface="Wingdings" panose="05000000000000000000" pitchFamily="2" charset="2"/>
              <a:buChar char="§"/>
            </a:pPr>
            <a:r>
              <a:rPr lang="en-US" sz="1800" dirty="0">
                <a:latin typeface="Calibri" panose="020F0502020204030204" pitchFamily="34" charset="0"/>
                <a:cs typeface="Calibri" panose="020F0502020204030204" pitchFamily="34" charset="0"/>
              </a:rPr>
              <a:t>This data was acquired in May 2022 containing data available in the United States only</a:t>
            </a:r>
            <a:r>
              <a:rPr lang="en-US" dirty="0">
                <a:latin typeface="Calibri" panose="020F0502020204030204" pitchFamily="34" charset="0"/>
                <a:cs typeface="Calibri" panose="020F0502020204030204" pitchFamily="34" charset="0"/>
              </a:rPr>
              <a:t>.</a:t>
            </a:r>
          </a:p>
          <a:p>
            <a:pPr lvl="1">
              <a:buFont typeface="Wingdings" panose="05000000000000000000" pitchFamily="2" charset="2"/>
              <a:buChar char="§"/>
            </a:pPr>
            <a:r>
              <a:rPr lang="en-IN" dirty="0">
                <a:latin typeface="Calibri" panose="020F0502020204030204" pitchFamily="34" charset="0"/>
                <a:cs typeface="Calibri" panose="020F0502020204030204" pitchFamily="34" charset="0"/>
              </a:rPr>
              <a:t>Tools Used-</a:t>
            </a:r>
          </a:p>
          <a:p>
            <a:pPr lvl="1">
              <a:buFont typeface="Wingdings" panose="05000000000000000000" pitchFamily="2" charset="2"/>
              <a:buChar char="§"/>
            </a:pPr>
            <a:endParaRPr lang="en-US" dirty="0">
              <a:latin typeface="Calibri" panose="020F0502020204030204" pitchFamily="34" charset="0"/>
              <a:cs typeface="Calibri" panose="020F0502020204030204" pitchFamily="34" charset="0"/>
            </a:endParaRPr>
          </a:p>
          <a:p>
            <a:endParaRPr lang="en-IN" dirty="0">
              <a:latin typeface="Calibri" panose="020F0502020204030204" pitchFamily="34" charset="0"/>
              <a:cs typeface="Times New Roman" panose="02020603050405020304" pitchFamily="18" charset="0"/>
            </a:endParaRPr>
          </a:p>
          <a:p>
            <a:endParaRPr lang="en-IN" dirty="0"/>
          </a:p>
        </p:txBody>
      </p:sp>
      <p:pic>
        <p:nvPicPr>
          <p:cNvPr id="4" name="Picture 2" descr="MySQL - LiveAgent">
            <a:extLst>
              <a:ext uri="{FF2B5EF4-FFF2-40B4-BE49-F238E27FC236}">
                <a16:creationId xmlns:a16="http://schemas.microsoft.com/office/drawing/2014/main" id="{4B7BFE64-EC22-9657-C2FF-C070FD3D2A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3584" y="4277967"/>
            <a:ext cx="1434660" cy="62036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ow to get Microsoft Excel for Free">
            <a:extLst>
              <a:ext uri="{FF2B5EF4-FFF2-40B4-BE49-F238E27FC236}">
                <a16:creationId xmlns:a16="http://schemas.microsoft.com/office/drawing/2014/main" id="{2013494C-3EEE-CE1D-7855-3C3C876B59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13583" y="4898333"/>
            <a:ext cx="1513323" cy="62036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Diagram 5">
            <a:extLst>
              <a:ext uri="{FF2B5EF4-FFF2-40B4-BE49-F238E27FC236}">
                <a16:creationId xmlns:a16="http://schemas.microsoft.com/office/drawing/2014/main" id="{3D1F4AD2-FAC5-4003-FDDF-A230D087F002}"/>
              </a:ext>
            </a:extLst>
          </p:cNvPr>
          <p:cNvGraphicFramePr/>
          <p:nvPr>
            <p:extLst>
              <p:ext uri="{D42A27DB-BD31-4B8C-83A1-F6EECF244321}">
                <p14:modId xmlns:p14="http://schemas.microsoft.com/office/powerpoint/2010/main" val="1708494113"/>
              </p:ext>
            </p:extLst>
          </p:nvPr>
        </p:nvGraphicFramePr>
        <p:xfrm>
          <a:off x="1610087" y="3657600"/>
          <a:ext cx="5603496" cy="207292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8" name="Picture 7">
            <a:extLst>
              <a:ext uri="{FF2B5EF4-FFF2-40B4-BE49-F238E27FC236}">
                <a16:creationId xmlns:a16="http://schemas.microsoft.com/office/drawing/2014/main" id="{0EE0DD8B-872D-F240-F236-8E3BDCB2A25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213583" y="3657600"/>
            <a:ext cx="1434661" cy="620366"/>
          </a:xfrm>
          <a:prstGeom prst="rect">
            <a:avLst/>
          </a:prstGeom>
        </p:spPr>
      </p:pic>
    </p:spTree>
    <p:extLst>
      <p:ext uri="{BB962C8B-B14F-4D97-AF65-F5344CB8AC3E}">
        <p14:creationId xmlns:p14="http://schemas.microsoft.com/office/powerpoint/2010/main" val="643247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A0A0A-3AA6-5DCB-6483-B7CA2E4D0577}"/>
              </a:ext>
            </a:extLst>
          </p:cNvPr>
          <p:cNvSpPr>
            <a:spLocks noGrp="1"/>
          </p:cNvSpPr>
          <p:nvPr>
            <p:ph type="title"/>
          </p:nvPr>
        </p:nvSpPr>
        <p:spPr>
          <a:xfrm>
            <a:off x="1097280" y="286603"/>
            <a:ext cx="10058400" cy="1243617"/>
          </a:xfrm>
        </p:spPr>
        <p:txBody>
          <a:bodyPr>
            <a:normAutofit/>
          </a:bodyPr>
          <a:lstStyle/>
          <a:p>
            <a:pPr algn="ctr"/>
            <a:r>
              <a:rPr lang="en-IN" b="1" dirty="0">
                <a:solidFill>
                  <a:schemeClr val="tx1"/>
                </a:solidFill>
              </a:rPr>
              <a:t>DATA ANALYSIS AND FINDINGS</a:t>
            </a:r>
            <a:endParaRPr lang="en-IN" sz="4000" b="1" dirty="0">
              <a:solidFill>
                <a:schemeClr val="tx1"/>
              </a:solidFill>
            </a:endParaRPr>
          </a:p>
        </p:txBody>
      </p:sp>
      <p:sp>
        <p:nvSpPr>
          <p:cNvPr id="3" name="Content Placeholder 2">
            <a:extLst>
              <a:ext uri="{FF2B5EF4-FFF2-40B4-BE49-F238E27FC236}">
                <a16:creationId xmlns:a16="http://schemas.microsoft.com/office/drawing/2014/main" id="{9A4818D5-BD8A-E90D-46F4-962E85F7C38C}"/>
              </a:ext>
            </a:extLst>
          </p:cNvPr>
          <p:cNvSpPr>
            <a:spLocks noGrp="1"/>
          </p:cNvSpPr>
          <p:nvPr>
            <p:ph sz="half" idx="1"/>
          </p:nvPr>
        </p:nvSpPr>
        <p:spPr/>
        <p:txBody>
          <a:bodyPr anchor="ctr"/>
          <a:lstStyle/>
          <a:p>
            <a:pPr>
              <a:buClr>
                <a:schemeClr val="accent2"/>
              </a:buClr>
              <a:buFont typeface="Wingdings" panose="05000000000000000000" pitchFamily="2" charset="2"/>
              <a:buChar char="Ø"/>
            </a:pPr>
            <a:r>
              <a:rPr lang="en-IN" b="1" dirty="0">
                <a:solidFill>
                  <a:schemeClr val="tx1">
                    <a:lumMod val="65000"/>
                    <a:lumOff val="35000"/>
                  </a:schemeClr>
                </a:solidFill>
              </a:rPr>
              <a:t> </a:t>
            </a:r>
            <a:r>
              <a:rPr lang="en-US" b="1" dirty="0">
                <a:solidFill>
                  <a:schemeClr val="tx1">
                    <a:lumMod val="65000"/>
                    <a:lumOff val="35000"/>
                  </a:schemeClr>
                </a:solidFill>
              </a:rPr>
              <a:t>It is evident that there are more Movies on Netflix than TV shows.</a:t>
            </a:r>
            <a:endParaRPr lang="en-IN" dirty="0"/>
          </a:p>
        </p:txBody>
      </p:sp>
      <p:graphicFrame>
        <p:nvGraphicFramePr>
          <p:cNvPr id="5" name="Content Placeholder 3">
            <a:extLst>
              <a:ext uri="{FF2B5EF4-FFF2-40B4-BE49-F238E27FC236}">
                <a16:creationId xmlns:a16="http://schemas.microsoft.com/office/drawing/2014/main" id="{6CB04CC5-6BF3-050E-0181-BBE2F5484593}"/>
              </a:ext>
            </a:extLst>
          </p:cNvPr>
          <p:cNvGraphicFramePr>
            <a:graphicFrameLocks noGrp="1"/>
          </p:cNvGraphicFramePr>
          <p:nvPr>
            <p:ph sz="half" idx="2"/>
            <p:extLst>
              <p:ext uri="{D42A27DB-BD31-4B8C-83A1-F6EECF244321}">
                <p14:modId xmlns:p14="http://schemas.microsoft.com/office/powerpoint/2010/main" val="681012091"/>
              </p:ext>
            </p:extLst>
          </p:nvPr>
        </p:nvGraphicFramePr>
        <p:xfrm>
          <a:off x="6218238" y="1846263"/>
          <a:ext cx="4937125" cy="40227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85311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5F97E-9E06-0C49-2F58-E154378EA2F0}"/>
              </a:ext>
            </a:extLst>
          </p:cNvPr>
          <p:cNvSpPr>
            <a:spLocks noGrp="1"/>
          </p:cNvSpPr>
          <p:nvPr>
            <p:ph type="title"/>
          </p:nvPr>
        </p:nvSpPr>
        <p:spPr>
          <a:xfrm>
            <a:off x="1097280" y="1007706"/>
            <a:ext cx="10058400" cy="559837"/>
          </a:xfrm>
        </p:spPr>
        <p:txBody>
          <a:bodyPr anchor="t">
            <a:normAutofit fontScale="90000"/>
          </a:bodyPr>
          <a:lstStyle/>
          <a:p>
            <a:r>
              <a:rPr lang="en-IN" sz="4000" b="1" dirty="0">
                <a:solidFill>
                  <a:schemeClr val="tx1"/>
                </a:solidFill>
              </a:rPr>
              <a:t>2. RELEASE YEAR OF CONTENTS</a:t>
            </a:r>
            <a:br>
              <a:rPr lang="en-IN" dirty="0"/>
            </a:br>
            <a:endParaRPr lang="en-IN" dirty="0"/>
          </a:p>
        </p:txBody>
      </p:sp>
      <p:sp>
        <p:nvSpPr>
          <p:cNvPr id="6" name="TextBox 5">
            <a:extLst>
              <a:ext uri="{FF2B5EF4-FFF2-40B4-BE49-F238E27FC236}">
                <a16:creationId xmlns:a16="http://schemas.microsoft.com/office/drawing/2014/main" id="{BE3484F2-4A43-975A-2BBD-286B0BFF75C6}"/>
              </a:ext>
            </a:extLst>
          </p:cNvPr>
          <p:cNvSpPr txBox="1"/>
          <p:nvPr/>
        </p:nvSpPr>
        <p:spPr>
          <a:xfrm>
            <a:off x="1096964" y="5122506"/>
            <a:ext cx="10058399" cy="923330"/>
          </a:xfrm>
          <a:prstGeom prst="rect">
            <a:avLst/>
          </a:prstGeom>
          <a:noFill/>
        </p:spPr>
        <p:txBody>
          <a:bodyPr wrap="square">
            <a:spAutoFit/>
          </a:bodyPr>
          <a:lstStyle/>
          <a:p>
            <a:pPr>
              <a:buClr>
                <a:schemeClr val="accent2"/>
              </a:buClr>
              <a:buFont typeface="Wingdings" panose="05000000000000000000" pitchFamily="2" charset="2"/>
              <a:buChar char="Ø"/>
            </a:pPr>
            <a:r>
              <a:rPr lang="en-US" b="1" i="0" dirty="0">
                <a:solidFill>
                  <a:schemeClr val="tx1">
                    <a:lumMod val="65000"/>
                    <a:lumOff val="35000"/>
                  </a:schemeClr>
                </a:solidFill>
                <a:effectLst/>
                <a:latin typeface="Inter"/>
              </a:rPr>
              <a:t>I</a:t>
            </a:r>
            <a:r>
              <a:rPr lang="en-US" b="1" dirty="0">
                <a:solidFill>
                  <a:schemeClr val="tx1">
                    <a:lumMod val="65000"/>
                    <a:lumOff val="35000"/>
                  </a:schemeClr>
                </a:solidFill>
              </a:rPr>
              <a:t>t seems that movies and shows within this dataset started small around the 1945s but then drastically increases in the early 2000s and onwards</a:t>
            </a:r>
            <a:r>
              <a:rPr lang="en-IN" b="1" dirty="0">
                <a:solidFill>
                  <a:schemeClr val="tx1">
                    <a:lumMod val="65000"/>
                    <a:lumOff val="35000"/>
                  </a:schemeClr>
                </a:solidFill>
              </a:rPr>
              <a:t> </a:t>
            </a:r>
          </a:p>
          <a:p>
            <a:pPr>
              <a:buClr>
                <a:schemeClr val="accent2"/>
              </a:buClr>
              <a:buFont typeface="Wingdings" panose="05000000000000000000" pitchFamily="2" charset="2"/>
              <a:buChar char="Ø"/>
            </a:pPr>
            <a:r>
              <a:rPr lang="en-IN" b="1" dirty="0">
                <a:solidFill>
                  <a:schemeClr val="tx1">
                    <a:lumMod val="65000"/>
                    <a:lumOff val="35000"/>
                  </a:schemeClr>
                </a:solidFill>
              </a:rPr>
              <a:t>Oldest content is a show “</a:t>
            </a:r>
            <a:r>
              <a:rPr lang="en-US" b="1" dirty="0">
                <a:solidFill>
                  <a:schemeClr val="tx1">
                    <a:lumMod val="65000"/>
                    <a:lumOff val="35000"/>
                  </a:schemeClr>
                </a:solidFill>
              </a:rPr>
              <a:t>Five Came Back: The Reference Films” </a:t>
            </a:r>
            <a:r>
              <a:rPr lang="en-IN" b="1" dirty="0">
                <a:solidFill>
                  <a:schemeClr val="tx1">
                    <a:lumMod val="65000"/>
                    <a:lumOff val="35000"/>
                  </a:schemeClr>
                </a:solidFill>
              </a:rPr>
              <a:t>from 1945 </a:t>
            </a:r>
            <a:endParaRPr lang="en-US" b="1" dirty="0">
              <a:solidFill>
                <a:schemeClr val="tx1">
                  <a:lumMod val="65000"/>
                  <a:lumOff val="35000"/>
                </a:schemeClr>
              </a:solidFill>
            </a:endParaRPr>
          </a:p>
        </p:txBody>
      </p:sp>
      <p:graphicFrame>
        <p:nvGraphicFramePr>
          <p:cNvPr id="9" name="Content Placeholder 3">
            <a:extLst>
              <a:ext uri="{FF2B5EF4-FFF2-40B4-BE49-F238E27FC236}">
                <a16:creationId xmlns:a16="http://schemas.microsoft.com/office/drawing/2014/main" id="{237EA36F-FCEB-0D20-8655-C7A06DDD2517}"/>
              </a:ext>
            </a:extLst>
          </p:cNvPr>
          <p:cNvGraphicFramePr>
            <a:graphicFrameLocks noGrp="1"/>
          </p:cNvGraphicFramePr>
          <p:nvPr>
            <p:ph idx="1"/>
            <p:extLst>
              <p:ext uri="{D42A27DB-BD31-4B8C-83A1-F6EECF244321}">
                <p14:modId xmlns:p14="http://schemas.microsoft.com/office/powerpoint/2010/main" val="3427360650"/>
              </p:ext>
            </p:extLst>
          </p:nvPr>
        </p:nvGraphicFramePr>
        <p:xfrm>
          <a:off x="1096963" y="1819470"/>
          <a:ext cx="10058400" cy="312629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88195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04EA2-4F08-D510-A43E-3500D44E5066}"/>
              </a:ext>
            </a:extLst>
          </p:cNvPr>
          <p:cNvSpPr>
            <a:spLocks noGrp="1"/>
          </p:cNvSpPr>
          <p:nvPr>
            <p:ph type="title"/>
          </p:nvPr>
        </p:nvSpPr>
        <p:spPr>
          <a:xfrm>
            <a:off x="1097280" y="286604"/>
            <a:ext cx="10058400" cy="1346254"/>
          </a:xfrm>
        </p:spPr>
        <p:txBody>
          <a:bodyPr>
            <a:normAutofit/>
          </a:bodyPr>
          <a:lstStyle/>
          <a:p>
            <a:r>
              <a:rPr lang="en-IN" sz="3600" b="1" dirty="0">
                <a:solidFill>
                  <a:schemeClr val="tx1"/>
                </a:solidFill>
              </a:rPr>
              <a:t>3. AGE CERTIFICATION ANALYSIS</a:t>
            </a:r>
            <a:br>
              <a:rPr lang="en-IN" sz="3600" dirty="0">
                <a:solidFill>
                  <a:schemeClr val="tx1"/>
                </a:solidFill>
              </a:rPr>
            </a:br>
            <a:br>
              <a:rPr lang="en-IN" sz="1800" b="1" dirty="0">
                <a:solidFill>
                  <a:schemeClr val="tx1"/>
                </a:solidFill>
                <a:latin typeface="+mn-lt"/>
              </a:rPr>
            </a:br>
            <a:endParaRPr lang="en-IN" sz="1800" dirty="0">
              <a:solidFill>
                <a:schemeClr val="tx1"/>
              </a:solidFill>
              <a:latin typeface="+mn-lt"/>
            </a:endParaRPr>
          </a:p>
        </p:txBody>
      </p:sp>
      <p:sp>
        <p:nvSpPr>
          <p:cNvPr id="3" name="Text Placeholder 2">
            <a:extLst>
              <a:ext uri="{FF2B5EF4-FFF2-40B4-BE49-F238E27FC236}">
                <a16:creationId xmlns:a16="http://schemas.microsoft.com/office/drawing/2014/main" id="{8566AEA4-0609-4427-9CD6-23FAECF6DCCF}"/>
              </a:ext>
            </a:extLst>
          </p:cNvPr>
          <p:cNvSpPr>
            <a:spLocks noGrp="1"/>
          </p:cNvSpPr>
          <p:nvPr>
            <p:ph type="body" idx="1"/>
          </p:nvPr>
        </p:nvSpPr>
        <p:spPr>
          <a:xfrm>
            <a:off x="1097280" y="1772816"/>
            <a:ext cx="4937760" cy="666675"/>
          </a:xfrm>
        </p:spPr>
        <p:txBody>
          <a:bodyPr anchor="t">
            <a:normAutofit lnSpcReduction="10000"/>
          </a:bodyPr>
          <a:lstStyle/>
          <a:p>
            <a:pPr marL="171450" indent="-171450">
              <a:lnSpc>
                <a:spcPct val="100000"/>
              </a:lnSpc>
              <a:buClrTx/>
              <a:buFont typeface="Wingdings" panose="05000000000000000000" pitchFamily="2" charset="2"/>
              <a:buChar char="Ø"/>
            </a:pPr>
            <a:r>
              <a:rPr lang="en-US" sz="1400" b="1" cap="none" dirty="0">
                <a:solidFill>
                  <a:schemeClr val="tx1"/>
                </a:solidFill>
              </a:rPr>
              <a:t>The largest count of Movies has ‘R’ rating </a:t>
            </a:r>
          </a:p>
          <a:p>
            <a:pPr marL="171450" indent="-171450">
              <a:lnSpc>
                <a:spcPct val="100000"/>
              </a:lnSpc>
              <a:buClrTx/>
              <a:buFont typeface="Wingdings" panose="05000000000000000000" pitchFamily="2" charset="2"/>
              <a:buChar char="Ø"/>
            </a:pPr>
            <a:r>
              <a:rPr lang="en-US" sz="1400" b="1" cap="none" dirty="0">
                <a:solidFill>
                  <a:schemeClr val="tx1"/>
                </a:solidFill>
              </a:rPr>
              <a:t>Second largest is ‘PG-13’</a:t>
            </a:r>
          </a:p>
        </p:txBody>
      </p:sp>
      <p:sp>
        <p:nvSpPr>
          <p:cNvPr id="5" name="Text Placeholder 4">
            <a:extLst>
              <a:ext uri="{FF2B5EF4-FFF2-40B4-BE49-F238E27FC236}">
                <a16:creationId xmlns:a16="http://schemas.microsoft.com/office/drawing/2014/main" id="{4B90BB42-75D1-90F6-8A3D-AE857C23459E}"/>
              </a:ext>
            </a:extLst>
          </p:cNvPr>
          <p:cNvSpPr>
            <a:spLocks noGrp="1"/>
          </p:cNvSpPr>
          <p:nvPr>
            <p:ph type="body" sz="quarter" idx="3"/>
          </p:nvPr>
        </p:nvSpPr>
        <p:spPr>
          <a:xfrm>
            <a:off x="6217920" y="1772816"/>
            <a:ext cx="4937760" cy="666675"/>
          </a:xfrm>
        </p:spPr>
        <p:txBody>
          <a:bodyPr anchor="t">
            <a:noAutofit/>
          </a:bodyPr>
          <a:lstStyle/>
          <a:p>
            <a:pPr marL="171450" indent="-171450">
              <a:buClrTx/>
              <a:buFont typeface="Wingdings" panose="05000000000000000000" pitchFamily="2" charset="2"/>
              <a:buChar char="Ø"/>
            </a:pPr>
            <a:r>
              <a:rPr lang="en-US" sz="1400" b="1" cap="none" dirty="0">
                <a:solidFill>
                  <a:schemeClr val="tx1"/>
                </a:solidFill>
              </a:rPr>
              <a:t>The largest count of Shows has ‘TV-MA’ rating </a:t>
            </a:r>
          </a:p>
          <a:p>
            <a:pPr marL="171450" indent="-171450">
              <a:lnSpc>
                <a:spcPct val="100000"/>
              </a:lnSpc>
              <a:buClrTx/>
              <a:buFont typeface="Wingdings" panose="05000000000000000000" pitchFamily="2" charset="2"/>
              <a:buChar char="Ø"/>
            </a:pPr>
            <a:r>
              <a:rPr lang="en-US" sz="1400" b="1" cap="none" dirty="0">
                <a:solidFill>
                  <a:schemeClr val="tx1"/>
                </a:solidFill>
              </a:rPr>
              <a:t>Second largest is ‘TV-14’</a:t>
            </a:r>
            <a:endParaRPr lang="en-IN" sz="1400" b="1" cap="none" dirty="0">
              <a:solidFill>
                <a:schemeClr val="tx1"/>
              </a:solidFill>
            </a:endParaRPr>
          </a:p>
          <a:p>
            <a:endParaRPr lang="en-IN" dirty="0"/>
          </a:p>
        </p:txBody>
      </p:sp>
      <p:graphicFrame>
        <p:nvGraphicFramePr>
          <p:cNvPr id="9" name="Content Placeholder 8">
            <a:extLst>
              <a:ext uri="{FF2B5EF4-FFF2-40B4-BE49-F238E27FC236}">
                <a16:creationId xmlns:a16="http://schemas.microsoft.com/office/drawing/2014/main" id="{38F3E4CE-0751-EA86-289F-1B4CCC1B67FF}"/>
              </a:ext>
            </a:extLst>
          </p:cNvPr>
          <p:cNvGraphicFramePr>
            <a:graphicFrameLocks noGrp="1"/>
          </p:cNvGraphicFramePr>
          <p:nvPr>
            <p:ph sz="half" idx="2"/>
            <p:extLst>
              <p:ext uri="{D42A27DB-BD31-4B8C-83A1-F6EECF244321}">
                <p14:modId xmlns:p14="http://schemas.microsoft.com/office/powerpoint/2010/main" val="2637854586"/>
              </p:ext>
            </p:extLst>
          </p:nvPr>
        </p:nvGraphicFramePr>
        <p:xfrm>
          <a:off x="1096963" y="2582863"/>
          <a:ext cx="4938712" cy="3378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ontent Placeholder 9">
            <a:extLst>
              <a:ext uri="{FF2B5EF4-FFF2-40B4-BE49-F238E27FC236}">
                <a16:creationId xmlns:a16="http://schemas.microsoft.com/office/drawing/2014/main" id="{B1BA52E6-76D4-8543-BBB3-7780A34D0242}"/>
              </a:ext>
            </a:extLst>
          </p:cNvPr>
          <p:cNvGraphicFramePr>
            <a:graphicFrameLocks noGrp="1"/>
          </p:cNvGraphicFramePr>
          <p:nvPr>
            <p:ph sz="quarter" idx="4"/>
            <p:extLst>
              <p:ext uri="{D42A27DB-BD31-4B8C-83A1-F6EECF244321}">
                <p14:modId xmlns:p14="http://schemas.microsoft.com/office/powerpoint/2010/main" val="3514075753"/>
              </p:ext>
            </p:extLst>
          </p:nvPr>
        </p:nvGraphicFramePr>
        <p:xfrm>
          <a:off x="6218238" y="2582863"/>
          <a:ext cx="4937125" cy="3378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Table 12">
            <a:extLst>
              <a:ext uri="{FF2B5EF4-FFF2-40B4-BE49-F238E27FC236}">
                <a16:creationId xmlns:a16="http://schemas.microsoft.com/office/drawing/2014/main" id="{0C39E582-F63B-43E5-4D9F-8D4BC18F3A99}"/>
              </a:ext>
            </a:extLst>
          </p:cNvPr>
          <p:cNvGraphicFramePr>
            <a:graphicFrameLocks noGrp="1"/>
          </p:cNvGraphicFramePr>
          <p:nvPr>
            <p:extLst>
              <p:ext uri="{D42A27DB-BD31-4B8C-83A1-F6EECF244321}">
                <p14:modId xmlns:p14="http://schemas.microsoft.com/office/powerpoint/2010/main" val="2576827366"/>
              </p:ext>
            </p:extLst>
          </p:nvPr>
        </p:nvGraphicFramePr>
        <p:xfrm>
          <a:off x="1186854" y="1093237"/>
          <a:ext cx="5415424" cy="609600"/>
        </p:xfrm>
        <a:graphic>
          <a:graphicData uri="http://schemas.openxmlformats.org/drawingml/2006/table">
            <a:tbl>
              <a:tblPr firstRow="1" bandRow="1">
                <a:tableStyleId>{073A0DAA-6AF3-43AB-8588-CEC1D06C72B9}</a:tableStyleId>
              </a:tblPr>
              <a:tblGrid>
                <a:gridCol w="1373404">
                  <a:extLst>
                    <a:ext uri="{9D8B030D-6E8A-4147-A177-3AD203B41FA5}">
                      <a16:colId xmlns:a16="http://schemas.microsoft.com/office/drawing/2014/main" val="2787049922"/>
                    </a:ext>
                  </a:extLst>
                </a:gridCol>
                <a:gridCol w="1500298">
                  <a:extLst>
                    <a:ext uri="{9D8B030D-6E8A-4147-A177-3AD203B41FA5}">
                      <a16:colId xmlns:a16="http://schemas.microsoft.com/office/drawing/2014/main" val="3238887538"/>
                    </a:ext>
                  </a:extLst>
                </a:gridCol>
                <a:gridCol w="1193369">
                  <a:extLst>
                    <a:ext uri="{9D8B030D-6E8A-4147-A177-3AD203B41FA5}">
                      <a16:colId xmlns:a16="http://schemas.microsoft.com/office/drawing/2014/main" val="2808383182"/>
                    </a:ext>
                  </a:extLst>
                </a:gridCol>
                <a:gridCol w="1348353">
                  <a:extLst>
                    <a:ext uri="{9D8B030D-6E8A-4147-A177-3AD203B41FA5}">
                      <a16:colId xmlns:a16="http://schemas.microsoft.com/office/drawing/2014/main" val="255438232"/>
                    </a:ext>
                  </a:extLst>
                </a:gridCol>
              </a:tblGrid>
              <a:tr h="288080">
                <a:tc>
                  <a:txBody>
                    <a:bodyPr/>
                    <a:lstStyle/>
                    <a:p>
                      <a:pPr algn="ctr"/>
                      <a:r>
                        <a:rPr lang="en-IN" sz="1400" b="1" dirty="0">
                          <a:solidFill>
                            <a:schemeClr val="bg1"/>
                          </a:solidFill>
                          <a:latin typeface="+mn-lt"/>
                        </a:rPr>
                        <a:t>Little Kids</a:t>
                      </a:r>
                      <a:endParaRPr lang="en-IN" sz="1400" b="1" dirty="0">
                        <a:solidFill>
                          <a:schemeClr val="bg1"/>
                        </a:solidFill>
                      </a:endParaRPr>
                    </a:p>
                  </a:txBody>
                  <a:tcPr/>
                </a:tc>
                <a:tc>
                  <a:txBody>
                    <a:bodyPr/>
                    <a:lstStyle/>
                    <a:p>
                      <a:pPr algn="ctr"/>
                      <a:r>
                        <a:rPr lang="en-IN" sz="1400" b="1" dirty="0">
                          <a:solidFill>
                            <a:schemeClr val="bg1"/>
                          </a:solidFill>
                          <a:latin typeface="+mn-lt"/>
                        </a:rPr>
                        <a:t>Older Kids</a:t>
                      </a:r>
                      <a:endParaRPr lang="en-IN" sz="1400" b="1" dirty="0">
                        <a:solidFill>
                          <a:schemeClr val="bg1"/>
                        </a:solidFill>
                      </a:endParaRPr>
                    </a:p>
                  </a:txBody>
                  <a:tcPr/>
                </a:tc>
                <a:tc>
                  <a:txBody>
                    <a:bodyPr/>
                    <a:lstStyle/>
                    <a:p>
                      <a:pPr algn="ctr"/>
                      <a:r>
                        <a:rPr lang="en-IN" sz="1400" b="1" dirty="0">
                          <a:solidFill>
                            <a:schemeClr val="bg1"/>
                          </a:solidFill>
                          <a:latin typeface="+mn-lt"/>
                        </a:rPr>
                        <a:t> Teens</a:t>
                      </a:r>
                      <a:endParaRPr lang="en-IN" sz="1400" b="1" dirty="0">
                        <a:solidFill>
                          <a:schemeClr val="bg1"/>
                        </a:solidFill>
                      </a:endParaRPr>
                    </a:p>
                  </a:txBody>
                  <a:tcPr/>
                </a:tc>
                <a:tc>
                  <a:txBody>
                    <a:bodyPr/>
                    <a:lstStyle/>
                    <a:p>
                      <a:pPr algn="ctr"/>
                      <a:r>
                        <a:rPr lang="en-IN" sz="1400" b="1" dirty="0">
                          <a:solidFill>
                            <a:schemeClr val="bg1"/>
                          </a:solidFill>
                          <a:latin typeface="+mn-lt"/>
                        </a:rPr>
                        <a:t>Mature</a:t>
                      </a:r>
                      <a:endParaRPr lang="en-IN" sz="1400" b="1" dirty="0">
                        <a:solidFill>
                          <a:schemeClr val="bg1"/>
                        </a:solidFill>
                      </a:endParaRPr>
                    </a:p>
                  </a:txBody>
                  <a:tcPr/>
                </a:tc>
                <a:extLst>
                  <a:ext uri="{0D108BD9-81ED-4DB2-BD59-A6C34878D82A}">
                    <a16:rowId xmlns:a16="http://schemas.microsoft.com/office/drawing/2014/main" val="380999909"/>
                  </a:ext>
                </a:extLst>
              </a:tr>
              <a:tr h="288080">
                <a:tc>
                  <a:txBody>
                    <a:bodyPr/>
                    <a:lstStyle/>
                    <a:p>
                      <a:pPr algn="ctr"/>
                      <a:r>
                        <a:rPr lang="en-IN" sz="1400" b="1" dirty="0">
                          <a:solidFill>
                            <a:schemeClr val="tx1"/>
                          </a:solidFill>
                          <a:latin typeface="+mn-lt"/>
                        </a:rPr>
                        <a:t>G, TV-Y, TV-G </a:t>
                      </a:r>
                      <a:endParaRPr lang="en-IN" sz="1400" b="1" dirty="0"/>
                    </a:p>
                  </a:txBody>
                  <a:tcPr/>
                </a:tc>
                <a:tc>
                  <a:txBody>
                    <a:bodyPr/>
                    <a:lstStyle/>
                    <a:p>
                      <a:pPr algn="ctr"/>
                      <a:r>
                        <a:rPr lang="en-IN" sz="1400" b="1" dirty="0">
                          <a:solidFill>
                            <a:schemeClr val="tx1"/>
                          </a:solidFill>
                          <a:latin typeface="+mn-lt"/>
                        </a:rPr>
                        <a:t>PG, TV-Y7, TV-PG </a:t>
                      </a:r>
                      <a:endParaRPr lang="en-IN" sz="1400" b="1" dirty="0"/>
                    </a:p>
                  </a:txBody>
                  <a:tcPr/>
                </a:tc>
                <a:tc>
                  <a:txBody>
                    <a:bodyPr/>
                    <a:lstStyle/>
                    <a:p>
                      <a:pPr algn="ctr"/>
                      <a:r>
                        <a:rPr lang="en-IN" sz="1400" b="1" dirty="0">
                          <a:solidFill>
                            <a:schemeClr val="tx1"/>
                          </a:solidFill>
                          <a:latin typeface="+mn-lt"/>
                        </a:rPr>
                        <a:t>PG-13, TV-14 </a:t>
                      </a:r>
                      <a:endParaRPr lang="en-IN" sz="1400" b="1" dirty="0"/>
                    </a:p>
                  </a:txBody>
                  <a:tcPr/>
                </a:tc>
                <a:tc>
                  <a:txBody>
                    <a:bodyPr/>
                    <a:lstStyle/>
                    <a:p>
                      <a:pPr algn="ctr"/>
                      <a:r>
                        <a:rPr kumimoji="0" lang="en-IN" sz="1400" b="1" i="0" u="none" strike="noStrike" kern="1200" cap="none" spc="-50" normalizeH="0" baseline="0" noProof="0" dirty="0">
                          <a:ln>
                            <a:noFill/>
                          </a:ln>
                          <a:solidFill>
                            <a:prstClr val="black"/>
                          </a:solidFill>
                          <a:effectLst/>
                          <a:uLnTx/>
                          <a:uFillTx/>
                          <a:latin typeface="+mn-lt"/>
                          <a:ea typeface="+mj-ea"/>
                          <a:cs typeface="+mj-cs"/>
                        </a:rPr>
                        <a:t>R, NC-17, TV-MA</a:t>
                      </a:r>
                      <a:endParaRPr lang="en-IN" sz="1400" b="1" dirty="0"/>
                    </a:p>
                  </a:txBody>
                  <a:tcPr/>
                </a:tc>
                <a:extLst>
                  <a:ext uri="{0D108BD9-81ED-4DB2-BD59-A6C34878D82A}">
                    <a16:rowId xmlns:a16="http://schemas.microsoft.com/office/drawing/2014/main" val="3843265982"/>
                  </a:ext>
                </a:extLst>
              </a:tr>
            </a:tbl>
          </a:graphicData>
        </a:graphic>
      </p:graphicFrame>
    </p:spTree>
    <p:extLst>
      <p:ext uri="{BB962C8B-B14F-4D97-AF65-F5344CB8AC3E}">
        <p14:creationId xmlns:p14="http://schemas.microsoft.com/office/powerpoint/2010/main" val="2975489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0CC90-BEDB-B826-D7F8-91071BA87CF8}"/>
              </a:ext>
            </a:extLst>
          </p:cNvPr>
          <p:cNvSpPr>
            <a:spLocks noGrp="1"/>
          </p:cNvSpPr>
          <p:nvPr>
            <p:ph type="title"/>
          </p:nvPr>
        </p:nvSpPr>
        <p:spPr>
          <a:xfrm>
            <a:off x="1097280" y="286603"/>
            <a:ext cx="10058400" cy="1299601"/>
          </a:xfrm>
        </p:spPr>
        <p:txBody>
          <a:bodyPr>
            <a:normAutofit/>
          </a:bodyPr>
          <a:lstStyle/>
          <a:p>
            <a:r>
              <a:rPr lang="en-IN" sz="4400" b="1" dirty="0">
                <a:solidFill>
                  <a:schemeClr val="tx1"/>
                </a:solidFill>
              </a:rPr>
              <a:t>4. RUNTIME ANALYSIS</a:t>
            </a:r>
            <a:endParaRPr lang="en-IN" sz="4400" dirty="0"/>
          </a:p>
        </p:txBody>
      </p:sp>
      <p:sp>
        <p:nvSpPr>
          <p:cNvPr id="3" name="Text Placeholder 2">
            <a:extLst>
              <a:ext uri="{FF2B5EF4-FFF2-40B4-BE49-F238E27FC236}">
                <a16:creationId xmlns:a16="http://schemas.microsoft.com/office/drawing/2014/main" id="{C9A714AF-422A-3EE4-B6DA-4622FE662CB0}"/>
              </a:ext>
            </a:extLst>
          </p:cNvPr>
          <p:cNvSpPr>
            <a:spLocks noGrp="1"/>
          </p:cNvSpPr>
          <p:nvPr>
            <p:ph type="body" idx="1"/>
          </p:nvPr>
        </p:nvSpPr>
        <p:spPr/>
        <p:txBody>
          <a:bodyPr anchor="t"/>
          <a:lstStyle/>
          <a:p>
            <a:pPr marL="342900" indent="-342900">
              <a:buClrTx/>
              <a:buFont typeface="Wingdings" panose="05000000000000000000" pitchFamily="2" charset="2"/>
              <a:buChar char="Ø"/>
            </a:pPr>
            <a:r>
              <a:rPr lang="en-US" cap="none" dirty="0">
                <a:solidFill>
                  <a:schemeClr val="tx1"/>
                </a:solidFill>
              </a:rPr>
              <a:t>Most movies are among the duration of 75-120 mins</a:t>
            </a:r>
            <a:endParaRPr lang="en-IN" cap="none" dirty="0">
              <a:solidFill>
                <a:schemeClr val="tx1"/>
              </a:solidFill>
            </a:endParaRPr>
          </a:p>
        </p:txBody>
      </p:sp>
      <p:sp>
        <p:nvSpPr>
          <p:cNvPr id="5" name="Text Placeholder 4">
            <a:extLst>
              <a:ext uri="{FF2B5EF4-FFF2-40B4-BE49-F238E27FC236}">
                <a16:creationId xmlns:a16="http://schemas.microsoft.com/office/drawing/2014/main" id="{746C17DA-2A9B-35D7-1F92-A0AD26A23957}"/>
              </a:ext>
            </a:extLst>
          </p:cNvPr>
          <p:cNvSpPr>
            <a:spLocks noGrp="1"/>
          </p:cNvSpPr>
          <p:nvPr>
            <p:ph type="body" sz="quarter" idx="3"/>
          </p:nvPr>
        </p:nvSpPr>
        <p:spPr/>
        <p:txBody>
          <a:bodyPr anchor="t"/>
          <a:lstStyle/>
          <a:p>
            <a:pPr marL="342900" indent="-342900">
              <a:buClrTx/>
              <a:buFont typeface="Wingdings" panose="05000000000000000000" pitchFamily="2" charset="2"/>
              <a:buChar char="Ø"/>
            </a:pPr>
            <a:r>
              <a:rPr lang="en-IN" cap="none" dirty="0">
                <a:solidFill>
                  <a:schemeClr val="tx1"/>
                </a:solidFill>
              </a:rPr>
              <a:t>Most shows have episodes with about 24 mins and 44 mins</a:t>
            </a:r>
          </a:p>
        </p:txBody>
      </p:sp>
      <p:graphicFrame>
        <p:nvGraphicFramePr>
          <p:cNvPr id="7" name="Content Placeholder 6">
            <a:extLst>
              <a:ext uri="{FF2B5EF4-FFF2-40B4-BE49-F238E27FC236}">
                <a16:creationId xmlns:a16="http://schemas.microsoft.com/office/drawing/2014/main" id="{771B49DA-2067-C864-0E79-0F207C11C080}"/>
              </a:ext>
            </a:extLst>
          </p:cNvPr>
          <p:cNvGraphicFramePr>
            <a:graphicFrameLocks noGrp="1"/>
          </p:cNvGraphicFramePr>
          <p:nvPr>
            <p:ph sz="half" idx="2"/>
            <p:extLst>
              <p:ext uri="{D42A27DB-BD31-4B8C-83A1-F6EECF244321}">
                <p14:modId xmlns:p14="http://schemas.microsoft.com/office/powerpoint/2010/main" val="2827173036"/>
              </p:ext>
            </p:extLst>
          </p:nvPr>
        </p:nvGraphicFramePr>
        <p:xfrm>
          <a:off x="1096963" y="2495862"/>
          <a:ext cx="4938712" cy="346520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ontent Placeholder 7">
            <a:extLst>
              <a:ext uri="{FF2B5EF4-FFF2-40B4-BE49-F238E27FC236}">
                <a16:creationId xmlns:a16="http://schemas.microsoft.com/office/drawing/2014/main" id="{986CC46E-5629-F784-B6BF-AC0817591990}"/>
              </a:ext>
            </a:extLst>
          </p:cNvPr>
          <p:cNvGraphicFramePr>
            <a:graphicFrameLocks noGrp="1"/>
          </p:cNvGraphicFramePr>
          <p:nvPr>
            <p:ph sz="quarter" idx="4"/>
            <p:extLst>
              <p:ext uri="{D42A27DB-BD31-4B8C-83A1-F6EECF244321}">
                <p14:modId xmlns:p14="http://schemas.microsoft.com/office/powerpoint/2010/main" val="2523155846"/>
              </p:ext>
            </p:extLst>
          </p:nvPr>
        </p:nvGraphicFramePr>
        <p:xfrm>
          <a:off x="6218238" y="2495862"/>
          <a:ext cx="4937125" cy="346520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69120911"/>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3633</TotalTime>
  <Words>1377</Words>
  <Application>Microsoft Office PowerPoint</Application>
  <PresentationFormat>Widescreen</PresentationFormat>
  <Paragraphs>244</Paragraphs>
  <Slides>23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Calibri</vt:lpstr>
      <vt:lpstr>Calibri Light</vt:lpstr>
      <vt:lpstr>Inter</vt:lpstr>
      <vt:lpstr>Wingdings</vt:lpstr>
      <vt:lpstr>Retrospect</vt:lpstr>
      <vt:lpstr>ANALYSIS OF NETFLIX MOVIES AND SHOWS USING SQL</vt:lpstr>
      <vt:lpstr>CONTENTS</vt:lpstr>
      <vt:lpstr>INTRODUCTION</vt:lpstr>
      <vt:lpstr>OBJECTIVE</vt:lpstr>
      <vt:lpstr>METHODOLOGY</vt:lpstr>
      <vt:lpstr>DATA ANALYSIS AND FINDINGS</vt:lpstr>
      <vt:lpstr>2. RELEASE YEAR OF CONTENTS </vt:lpstr>
      <vt:lpstr>3. AGE CERTIFICATION ANALYSIS  </vt:lpstr>
      <vt:lpstr>4. RUNTIME ANALYSIS</vt:lpstr>
      <vt:lpstr>5. SEASON OF SHOWS ANALYSIS</vt:lpstr>
      <vt:lpstr>6. GENRE ANALYSIS</vt:lpstr>
      <vt:lpstr>7. TOP IMDB RATED (score&gt;7.5) MOVIE BY GENRES</vt:lpstr>
      <vt:lpstr>8. TOP IMDB RATED (score&gt;7.5) SHOW BY GENRES</vt:lpstr>
      <vt:lpstr>9. QUANTITY VS QUALITY FOR MOVIES MAX MOVIE PRODUCING COUNTRY AND THEIR TOP IMDB RATED (score&gt;7.5) CONTENT ANALYSIS</vt:lpstr>
      <vt:lpstr>10. QUANTITY VS QUALITY FOR SHOWS MAX SHOW PRODUCING COUNTRY AND THEIR TOP IMDB RATED (score&gt;7.5) CONTENT ANALYSIS</vt:lpstr>
      <vt:lpstr>11. TARGET AUDIENCE ANALYSIS FOR MOVIES </vt:lpstr>
      <vt:lpstr>12. TARGET AUDIENCE ANALYSIS FOR SHOWS </vt:lpstr>
      <vt:lpstr>13. TOP 10 DIRECTORS  </vt:lpstr>
      <vt:lpstr>14. TOP 10 ACTORS </vt:lpstr>
      <vt:lpstr>CONCLUSION</vt:lpstr>
      <vt:lpstr>LIMITATIONS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Netflix Movies and Shows Analysis using SQL</dc:title>
  <dc:creator>Payel Karmakar</dc:creator>
  <cp:lastModifiedBy>Payel Karmakar</cp:lastModifiedBy>
  <cp:revision>232</cp:revision>
  <dcterms:created xsi:type="dcterms:W3CDTF">2022-06-10T09:52:28Z</dcterms:created>
  <dcterms:modified xsi:type="dcterms:W3CDTF">2022-06-28T15:41:17Z</dcterms:modified>
</cp:coreProperties>
</file>