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7B8B3A-7D6A-472E-BF79-D803B925A5E4}">
          <p14:sldIdLst>
            <p14:sldId id="256"/>
          </p14:sldIdLst>
        </p14:section>
        <p14:section name="Untitled Section" id="{12F73D78-62E5-450A-848B-89D3688F616B}">
          <p14:sldIdLst>
            <p14:sldId id="274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5"/>
            <p14:sldId id="271"/>
            <p14:sldId id="27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8C53-ED09-FC2D-16D4-F060BA37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D6D2E-4F88-835F-98AE-3A67901F0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9563-485F-885A-626D-91CD96DC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B458A-4EEC-A4BB-9333-C925574D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B8C3-B92E-642A-33BE-39CC0F80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15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6802-3FAC-70AF-94FF-7EF772F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35D68-9CC0-1B18-B801-B04F7C844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86F-9E9A-74BF-7822-4D414831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A20E-539E-B417-2D04-EB0E9AA1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C4D1-2D84-66FB-E049-2EC7EC55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4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EAF7E-1602-1D6C-CB74-4C61F688E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C05A8-D42D-E335-F180-34E1E36D8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7987-5CEF-626D-770A-300D133A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B197-A7D6-6BB0-B1AD-3840D8D7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2395-6626-52C8-023F-8309CF0F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7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65AB-8CA3-2E3D-4853-62849358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0FC4-B126-C5AE-A3E9-6C2E83F7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3337-6DDD-EC5B-C752-5627F8F1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B3FD-5649-2688-42F5-101386CC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6844-6117-606D-0821-AACAD6BE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CA84-82EC-3F99-66D7-3EED29A2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12956-FDC8-665A-2090-72B3F206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F8BC-0267-E957-69CD-B40475C1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3CBE-CEFB-3563-29B5-4D854961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F3D60-1E97-0035-9904-9D7825BB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0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B690-B654-C24B-3C89-00A8FB5F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BD67-7807-5466-861B-18B8C643F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4644-378C-765A-8B82-A049D9F5F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35DD-BE20-CA4B-6B5B-6F560246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BF65-60E9-3EB5-0555-27FD83B7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397E-8853-70BD-3785-7A5BFC7C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6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9D82-6716-2230-2EFA-8B55680B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514E0-68C4-A7A9-AE53-DFB92DAC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6A65A-B2A8-93B4-29EB-51E9622AE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7D92F-9E26-01E2-C02B-F2D7E3FC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623D4-7FFB-9780-BD03-866E4E188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F76EB-6172-6D60-AC08-E8FCE3D3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9A690-18C3-D0C1-0C62-F2697AA5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73872-C429-2E14-2B53-DFCA850C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8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DC0-CF32-D48C-D499-564E8CF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2D6B3-56E0-6630-08BB-B1B836BF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C9201-33D0-1A0C-05BE-C09429DF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188F5-CBCC-35AE-25F0-563A033A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B4C92-8EEA-1A8C-163D-5AC1CB31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5E53D-80ED-BB8F-8179-26FFB8ED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614F-3F77-A1A2-A4D5-8A044927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5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C3D0-11A1-6F7F-C9E1-4C305345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5CC6-5B1C-F643-18BC-23AC1253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4A333-C04D-EE83-54AF-C252C8DB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2772-1B49-CDFD-E4EE-34F2410E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91C85-AECC-AFD9-0305-DA1F60EA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9F78-DB44-E9D1-C568-940467FD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4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20DB-71A9-612E-F846-F771AE76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E1363-7C0A-72A0-B18F-290DDE1BF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0DDE9-9007-4DC9-54C9-A133D27A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E8FF-BC27-BF36-CE87-2855205F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B4240-12E5-A24A-A21F-63637DAB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32A5F-5C16-21BE-8304-EDDF3B7A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86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FD7BF-65E0-7740-D425-F4BA8ACC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F53C-2BEC-01FB-C734-BFDA182F9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6D21-B10B-8485-8925-A9B7C3F39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5962-A06B-474F-AA12-4C9D49FD196A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68E9-26A2-9B8D-87FC-D2BAA992D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41A1-D371-D113-EA61-F85785FCF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7DE2-2903-42E2-8863-D63637BF3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1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0.emnlp-main.60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B9CB-1348-B7A8-F23E-917B7F64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 fontScale="90000"/>
          </a:bodyPr>
          <a:lstStyle/>
          <a:p>
            <a:r>
              <a:rPr lang="en-US" sz="4000" b="0" i="0" u="none" strike="noStrike" baseline="0" dirty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Fact or Fiction: Verifying Scientific Claims</a:t>
            </a:r>
            <a:br>
              <a:rPr lang="en-US" sz="3600" b="0" i="0" u="none" strike="noStrike" baseline="0" dirty="0">
                <a:solidFill>
                  <a:srgbClr val="000000"/>
                </a:solidFill>
                <a:latin typeface="NimbusRomNo9L-Medi"/>
              </a:rPr>
            </a:br>
            <a:br>
              <a:rPr lang="en-US" sz="3600" b="0" i="0" u="none" strike="noStrike" baseline="0" dirty="0">
                <a:solidFill>
                  <a:srgbClr val="000000"/>
                </a:solidFill>
                <a:latin typeface="NimbusRomNo9L-Medi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</a:br>
            <a:r>
              <a:rPr lang="en-IN" sz="2000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David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Wadden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IN" sz="2000" b="0" i="0" u="none" strike="noStrike" baseline="0" dirty="0">
                <a:solidFill>
                  <a:srgbClr val="00008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Shanchuan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Lin</a:t>
            </a:r>
            <a:r>
              <a:rPr lang="en-IN" sz="20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Kyle Lo</a:t>
            </a:r>
            <a:r>
              <a:rPr lang="en-IN" sz="20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Lucy Lu Wang</a:t>
            </a:r>
            <a:r>
              <a:rPr lang="en-IN" sz="20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Madeleine van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Zuylen</a:t>
            </a:r>
            <a:r>
              <a:rPr lang="en-IN" sz="20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Arman Cohan</a:t>
            </a:r>
            <a:r>
              <a:rPr lang="en-IN" sz="200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Hannaneh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N" sz="2000" b="0" i="0" u="none" strike="noStrike" baseline="0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Hajishirzi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17771-C057-38C7-3185-F0134DB87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1546"/>
            <a:ext cx="9144000" cy="1655762"/>
          </a:xfrm>
        </p:spPr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Payel Santra</a:t>
            </a:r>
          </a:p>
        </p:txBody>
      </p:sp>
    </p:spTree>
    <p:extLst>
      <p:ext uri="{BB962C8B-B14F-4D97-AF65-F5344CB8AC3E}">
        <p14:creationId xmlns:p14="http://schemas.microsoft.com/office/powerpoint/2010/main" val="122821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2A8D-F3F0-FF58-5A2D-612758B6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en-IN" dirty="0"/>
              <a:t>Challenges to dataset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46D7-7ED2-0216-9FBD-ED472C8B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>
            <a:normAutofit/>
          </a:bodyPr>
          <a:lstStyle/>
          <a:p>
            <a:r>
              <a:rPr lang="en-IN" sz="2000" b="1" dirty="0"/>
              <a:t>Writing </a:t>
            </a:r>
            <a:r>
              <a:rPr lang="en-IN" sz="2000" dirty="0"/>
              <a:t>interesting scientific claims “from scratch” is difficult for annotators because of lack of domain-knowledge.</a:t>
            </a:r>
          </a:p>
          <a:p>
            <a:pPr algn="l"/>
            <a:r>
              <a:rPr lang="en-US" sz="2000" b="0" i="0" u="none" strike="noStrike" baseline="0" dirty="0"/>
              <a:t>To </a:t>
            </a:r>
            <a:r>
              <a:rPr lang="en-US" sz="2000" b="1" i="0" u="none" strike="noStrike" baseline="0" dirty="0"/>
              <a:t>create</a:t>
            </a:r>
            <a:r>
              <a:rPr lang="en-US" sz="2000" b="0" i="0" u="none" strike="noStrike" baseline="0" dirty="0"/>
              <a:t> the dataset, the annotators re-formulate naturally occurring claims in the scientific literature – citation sentences – into atomic scientific claims.</a:t>
            </a:r>
          </a:p>
          <a:p>
            <a:pPr algn="l"/>
            <a:r>
              <a:rPr lang="en-US" sz="2000" b="1" dirty="0"/>
              <a:t>Restrict</a:t>
            </a:r>
            <a:r>
              <a:rPr lang="en-US" sz="2000" dirty="0"/>
              <a:t> the articles with at least 10 citations.</a:t>
            </a:r>
          </a:p>
          <a:p>
            <a:pPr algn="l"/>
            <a:r>
              <a:rPr lang="en-US" sz="2000" b="1" dirty="0"/>
              <a:t>Seed set</a:t>
            </a:r>
            <a:r>
              <a:rPr lang="en-US" sz="2000" dirty="0"/>
              <a:t>: total resulting collection of articles for all the claims.</a:t>
            </a:r>
          </a:p>
          <a:p>
            <a:pPr algn="l"/>
            <a:r>
              <a:rPr lang="en-US" sz="2000" b="1" dirty="0"/>
              <a:t>Co-cited articles: </a:t>
            </a:r>
            <a:r>
              <a:rPr lang="en-US" sz="2000" dirty="0"/>
              <a:t>If some citing articles cite these seed articles,</a:t>
            </a:r>
          </a:p>
          <a:p>
            <a:pPr marL="0" indent="0" algn="l">
              <a:buNone/>
            </a:pPr>
            <a:r>
              <a:rPr lang="en-US" sz="2000" dirty="0"/>
              <a:t>but not in the seed set.</a:t>
            </a:r>
          </a:p>
          <a:p>
            <a:pPr algn="l"/>
            <a:r>
              <a:rPr lang="en-US" sz="2000" b="1" dirty="0"/>
              <a:t>Distractor abstracts</a:t>
            </a:r>
            <a:r>
              <a:rPr lang="en-US" sz="2000" dirty="0"/>
              <a:t>: </a:t>
            </a:r>
            <a:r>
              <a:rPr lang="en-US" sz="2000" b="0" i="0" u="none" strike="noStrike" baseline="0" dirty="0"/>
              <a:t>To expand the corpus, we identify five </a:t>
            </a:r>
          </a:p>
          <a:p>
            <a:pPr marL="0" indent="0" algn="l">
              <a:buNone/>
            </a:pPr>
            <a:r>
              <a:rPr lang="en-US" sz="2000" b="0" i="0" u="none" strike="noStrike" baseline="0" dirty="0"/>
              <a:t>papers cited in the same paper as each source </a:t>
            </a:r>
            <a:r>
              <a:rPr lang="en-US" sz="2000" b="0" i="0" u="none" strike="noStrike" baseline="0" dirty="0" err="1"/>
              <a:t>citance</a:t>
            </a:r>
            <a:r>
              <a:rPr lang="en-US" sz="2000" b="0" i="0" u="none" strike="noStrike" baseline="0" dirty="0"/>
              <a:t> but in a </a:t>
            </a:r>
          </a:p>
          <a:p>
            <a:pPr marL="0" indent="0" algn="l">
              <a:buNone/>
            </a:pPr>
            <a:r>
              <a:rPr lang="en-US" sz="2000" b="0" i="0" u="none" strike="noStrike" baseline="0" dirty="0"/>
              <a:t>different paragraph, and add these to the corpus </a:t>
            </a:r>
            <a:r>
              <a:rPr lang="en-IN" sz="2000" b="0" i="0" u="none" strike="noStrike" baseline="0" dirty="0"/>
              <a:t>as distractor </a:t>
            </a:r>
          </a:p>
          <a:p>
            <a:pPr marL="0" indent="0" algn="l">
              <a:buNone/>
            </a:pPr>
            <a:r>
              <a:rPr lang="en-IN" sz="2000" b="0" i="0" u="none" strike="noStrike" baseline="0" dirty="0"/>
              <a:t>abstracts.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A99B0-81C9-A067-4569-B1B9EDEC0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87" y="2695074"/>
            <a:ext cx="3669413" cy="32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AEE2-A297-D128-400F-121131F2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Statistics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24F06-C8D8-CB9B-7238-F258D1FD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7B630-AB1E-2438-A73F-B24AD2C0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42" y="1056843"/>
            <a:ext cx="4784515" cy="51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9E1D-05EE-A428-EF1E-97559A5D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 fontScale="90000"/>
          </a:bodyPr>
          <a:lstStyle/>
          <a:p>
            <a:r>
              <a:rPr lang="en-IN" dirty="0"/>
              <a:t>Task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7B7AC-0B65-C2EA-7A18-E7B562486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791"/>
                <a:ext cx="10515600" cy="4656171"/>
              </a:xfrm>
            </p:spPr>
            <p:txBody>
              <a:bodyPr/>
              <a:lstStyle/>
              <a:p>
                <a:r>
                  <a:rPr lang="en-IN" sz="2400" dirty="0"/>
                  <a:t>Input: claim c, a corpus of abstract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The system must predict: a set of evidence abstract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,</a:t>
                </a:r>
              </a:p>
              <a:p>
                <a:pPr marL="0" indent="0">
                  <a:buNone/>
                </a:pPr>
                <a:r>
                  <a:rPr lang="en-IN" sz="2400" dirty="0"/>
                  <a:t>	 for each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̂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, 	a label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𝑆𝑢𝑝𝑝𝑜𝑟𝑡𝑠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𝑅𝑢𝑓𝑢𝑡𝑒𝑠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𝑁𝑜𝑖𝑛𝑓𝑜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/>
                  <a:t>				and a collection of rationale sentences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7B7AC-0B65-C2EA-7A18-E7B562486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791"/>
                <a:ext cx="10515600" cy="4656171"/>
              </a:xfrm>
              <a:blipFill>
                <a:blip r:embed="rId2"/>
                <a:stretch>
                  <a:fillRect l="-812" t="-18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0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80A2-4938-61C5-2983-9AF0745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153"/>
          </a:xfrm>
        </p:spPr>
        <p:txBody>
          <a:bodyPr>
            <a:normAutofit fontScale="90000"/>
          </a:bodyPr>
          <a:lstStyle/>
          <a:p>
            <a:r>
              <a:rPr lang="en-IN" dirty="0"/>
              <a:t>VERISCI: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0F3D-C983-77DB-A052-B594BA14D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445"/>
            <a:ext cx="10515600" cy="497380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371600" lvl="3" indent="0">
              <a:buNone/>
            </a:pPr>
            <a:r>
              <a:rPr lang="en-IN" dirty="0"/>
              <a:t>     Abstract Retrieval</a:t>
            </a:r>
          </a:p>
          <a:p>
            <a:pPr lvl="3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BED1E-DB50-CFB6-F63B-5FCCB0966F73}"/>
              </a:ext>
            </a:extLst>
          </p:cNvPr>
          <p:cNvSpPr/>
          <p:nvPr/>
        </p:nvSpPr>
        <p:spPr>
          <a:xfrm>
            <a:off x="1020278" y="3859730"/>
            <a:ext cx="644892" cy="8253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DF255-7F39-6707-BDEB-D11974224F1E}"/>
              </a:ext>
            </a:extLst>
          </p:cNvPr>
          <p:cNvSpPr/>
          <p:nvPr/>
        </p:nvSpPr>
        <p:spPr>
          <a:xfrm>
            <a:off x="1114927" y="3954380"/>
            <a:ext cx="644892" cy="8253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979B4-3607-DA8E-0EB5-1E092613991B}"/>
              </a:ext>
            </a:extLst>
          </p:cNvPr>
          <p:cNvSpPr/>
          <p:nvPr/>
        </p:nvSpPr>
        <p:spPr>
          <a:xfrm>
            <a:off x="1219198" y="4058655"/>
            <a:ext cx="644892" cy="8253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45AD7-B191-41C5-27A3-E6577E48F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00" y="4072259"/>
            <a:ext cx="608929" cy="7956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A3C553-A74B-90E3-1780-518FECBEBDD2}"/>
              </a:ext>
            </a:extLst>
          </p:cNvPr>
          <p:cNvSpPr/>
          <p:nvPr/>
        </p:nvSpPr>
        <p:spPr>
          <a:xfrm>
            <a:off x="902369" y="2998270"/>
            <a:ext cx="1070008" cy="4026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B7752-C673-9426-CFCE-FAC6758D9673}"/>
              </a:ext>
            </a:extLst>
          </p:cNvPr>
          <p:cNvSpPr/>
          <p:nvPr/>
        </p:nvSpPr>
        <p:spPr>
          <a:xfrm>
            <a:off x="2597416" y="3179142"/>
            <a:ext cx="1520791" cy="11718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  <a:p>
            <a:pPr algn="ctr"/>
            <a:r>
              <a:rPr lang="en-IN" sz="1600" dirty="0"/>
              <a:t>Retrieves k top abstracts with highest TF-IDF similarity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C10AA-53A8-CAC5-326D-22E907FDB238}"/>
              </a:ext>
            </a:extLst>
          </p:cNvPr>
          <p:cNvSpPr/>
          <p:nvPr/>
        </p:nvSpPr>
        <p:spPr>
          <a:xfrm>
            <a:off x="4743247" y="1800298"/>
            <a:ext cx="1379621" cy="1889762"/>
          </a:xfrm>
          <a:prstGeom prst="roundRect">
            <a:avLst>
              <a:gd name="adj" fmla="val 159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1</a:t>
            </a:r>
          </a:p>
          <a:p>
            <a:pPr algn="ctr"/>
            <a:r>
              <a:rPr lang="en-IN" dirty="0"/>
              <a:t>S1</a:t>
            </a:r>
          </a:p>
          <a:p>
            <a:pPr algn="ctr"/>
            <a:r>
              <a:rPr lang="en-IN" dirty="0"/>
              <a:t>S2</a:t>
            </a:r>
          </a:p>
          <a:p>
            <a:pPr algn="ctr"/>
            <a:r>
              <a:rPr lang="en-IN" dirty="0"/>
              <a:t>S3</a:t>
            </a:r>
          </a:p>
          <a:p>
            <a:pPr algn="ctr"/>
            <a:r>
              <a:rPr lang="en-IN" dirty="0"/>
              <a:t>S4</a:t>
            </a:r>
          </a:p>
          <a:p>
            <a:pPr algn="ctr"/>
            <a:r>
              <a:rPr lang="en-IN" dirty="0"/>
              <a:t>S5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3ECCBA-C7AC-DBFC-B638-43BEE8F8C956}"/>
              </a:ext>
            </a:extLst>
          </p:cNvPr>
          <p:cNvSpPr/>
          <p:nvPr/>
        </p:nvSpPr>
        <p:spPr>
          <a:xfrm>
            <a:off x="4743247" y="3765080"/>
            <a:ext cx="1379621" cy="18897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2</a:t>
            </a:r>
          </a:p>
          <a:p>
            <a:pPr algn="ctr"/>
            <a:r>
              <a:rPr lang="en-IN" dirty="0"/>
              <a:t>S1</a:t>
            </a:r>
          </a:p>
          <a:p>
            <a:pPr algn="ctr"/>
            <a:r>
              <a:rPr lang="en-IN" dirty="0"/>
              <a:t>S2</a:t>
            </a:r>
          </a:p>
          <a:p>
            <a:pPr algn="ctr"/>
            <a:r>
              <a:rPr lang="en-IN" dirty="0"/>
              <a:t>S3</a:t>
            </a:r>
          </a:p>
          <a:p>
            <a:pPr algn="ctr"/>
            <a:r>
              <a:rPr lang="en-IN" dirty="0"/>
              <a:t>S4</a:t>
            </a:r>
          </a:p>
          <a:p>
            <a:pPr algn="ctr"/>
            <a:r>
              <a:rPr lang="en-IN" dirty="0"/>
              <a:t>S5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B4C9D7-9A16-4DD8-2790-56B61FDED32C}"/>
              </a:ext>
            </a:extLst>
          </p:cNvPr>
          <p:cNvSpPr/>
          <p:nvPr/>
        </p:nvSpPr>
        <p:spPr>
          <a:xfrm>
            <a:off x="7622404" y="1800298"/>
            <a:ext cx="1379621" cy="1889762"/>
          </a:xfrm>
          <a:prstGeom prst="roundRect">
            <a:avLst>
              <a:gd name="adj" fmla="val 159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1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S1</a:t>
            </a:r>
          </a:p>
          <a:p>
            <a:pPr algn="ctr"/>
            <a:r>
              <a:rPr lang="en-IN" dirty="0"/>
              <a:t>S2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S3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S4</a:t>
            </a:r>
          </a:p>
          <a:p>
            <a:pPr algn="ctr"/>
            <a:r>
              <a:rPr lang="en-IN" dirty="0"/>
              <a:t>S5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8F98CE-A7E0-1B15-F393-EC14D72902F6}"/>
              </a:ext>
            </a:extLst>
          </p:cNvPr>
          <p:cNvSpPr/>
          <p:nvPr/>
        </p:nvSpPr>
        <p:spPr>
          <a:xfrm>
            <a:off x="7622404" y="3765080"/>
            <a:ext cx="1379621" cy="18897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2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S1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S2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S3</a:t>
            </a:r>
          </a:p>
          <a:p>
            <a:pPr algn="ctr"/>
            <a:r>
              <a:rPr lang="en-IN" dirty="0"/>
              <a:t>S4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8B9637-7315-8C60-153C-9C67E1D6F242}"/>
              </a:ext>
            </a:extLst>
          </p:cNvPr>
          <p:cNvSpPr/>
          <p:nvPr/>
        </p:nvSpPr>
        <p:spPr>
          <a:xfrm>
            <a:off x="6329321" y="3486322"/>
            <a:ext cx="1086630" cy="5859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Rationale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E48A5-49DA-A967-9CF9-3C525B56321A}"/>
              </a:ext>
            </a:extLst>
          </p:cNvPr>
          <p:cNvSpPr/>
          <p:nvPr/>
        </p:nvSpPr>
        <p:spPr>
          <a:xfrm>
            <a:off x="9311547" y="3452639"/>
            <a:ext cx="1190013" cy="5859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Label Prediction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65A58-10B4-A8F6-17C5-BDBEF5F9E965}"/>
              </a:ext>
            </a:extLst>
          </p:cNvPr>
          <p:cNvSpPr/>
          <p:nvPr/>
        </p:nvSpPr>
        <p:spPr>
          <a:xfrm>
            <a:off x="10824609" y="2800952"/>
            <a:ext cx="1062790" cy="3929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SUPPORTS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3BB6E8-6A0A-C244-547C-87933D0486F8}"/>
              </a:ext>
            </a:extLst>
          </p:cNvPr>
          <p:cNvSpPr/>
          <p:nvPr/>
        </p:nvSpPr>
        <p:spPr>
          <a:xfrm>
            <a:off x="10825936" y="4165854"/>
            <a:ext cx="1062790" cy="4023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REFUTES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42360-9D27-10E7-96B9-E4C1E3B38EDB}"/>
              </a:ext>
            </a:extLst>
          </p:cNvPr>
          <p:cNvCxnSpPr/>
          <p:nvPr/>
        </p:nvCxnSpPr>
        <p:spPr>
          <a:xfrm>
            <a:off x="2069432" y="3301465"/>
            <a:ext cx="442762" cy="36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61C42A-3457-715B-D4D4-DE0A6E5B8F07}"/>
              </a:ext>
            </a:extLst>
          </p:cNvPr>
          <p:cNvCxnSpPr>
            <a:cxnSpLocks/>
          </p:cNvCxnSpPr>
          <p:nvPr/>
        </p:nvCxnSpPr>
        <p:spPr>
          <a:xfrm flipV="1">
            <a:off x="2078966" y="3982975"/>
            <a:ext cx="442853" cy="36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8A5E46-1DE7-89DA-E654-02059B3314F7}"/>
              </a:ext>
            </a:extLst>
          </p:cNvPr>
          <p:cNvCxnSpPr/>
          <p:nvPr/>
        </p:nvCxnSpPr>
        <p:spPr>
          <a:xfrm>
            <a:off x="4215865" y="3765080"/>
            <a:ext cx="433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50DE7-D625-284B-5027-C6E454E46237}"/>
              </a:ext>
            </a:extLst>
          </p:cNvPr>
          <p:cNvCxnSpPr>
            <a:cxnSpLocks/>
          </p:cNvCxnSpPr>
          <p:nvPr/>
        </p:nvCxnSpPr>
        <p:spPr>
          <a:xfrm>
            <a:off x="6134500" y="3715348"/>
            <a:ext cx="198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A80830-BA13-034B-A34D-089C19A4F65B}"/>
              </a:ext>
            </a:extLst>
          </p:cNvPr>
          <p:cNvCxnSpPr>
            <a:cxnSpLocks/>
          </p:cNvCxnSpPr>
          <p:nvPr/>
        </p:nvCxnSpPr>
        <p:spPr>
          <a:xfrm>
            <a:off x="7441934" y="3732996"/>
            <a:ext cx="198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9D9938-D87A-B0BE-8D09-6C012D0988E9}"/>
              </a:ext>
            </a:extLst>
          </p:cNvPr>
          <p:cNvCxnSpPr>
            <a:cxnSpLocks/>
          </p:cNvCxnSpPr>
          <p:nvPr/>
        </p:nvCxnSpPr>
        <p:spPr>
          <a:xfrm>
            <a:off x="9018874" y="3750643"/>
            <a:ext cx="198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541AD4-951B-03C8-F7AF-29ED110ACAD4}"/>
              </a:ext>
            </a:extLst>
          </p:cNvPr>
          <p:cNvCxnSpPr>
            <a:stCxn id="16" idx="3"/>
          </p:cNvCxnSpPr>
          <p:nvPr/>
        </p:nvCxnSpPr>
        <p:spPr>
          <a:xfrm flipV="1">
            <a:off x="10501560" y="3301465"/>
            <a:ext cx="471240" cy="44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C67A6A-827D-035F-7C53-5E376F8389E7}"/>
              </a:ext>
            </a:extLst>
          </p:cNvPr>
          <p:cNvCxnSpPr>
            <a:cxnSpLocks/>
          </p:cNvCxnSpPr>
          <p:nvPr/>
        </p:nvCxnSpPr>
        <p:spPr>
          <a:xfrm>
            <a:off x="10499061" y="3782730"/>
            <a:ext cx="578012" cy="28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9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AE18-F10A-B809-CACD-E6CDF4AB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024"/>
          </a:xfrm>
        </p:spPr>
        <p:txBody>
          <a:bodyPr>
            <a:normAutofit fontScale="90000"/>
          </a:bodyPr>
          <a:lstStyle/>
          <a:p>
            <a:r>
              <a:rPr lang="en-IN" dirty="0"/>
              <a:t>Rationale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40D2-04E4-FEA6-9CED-F0C87FF58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655"/>
                <a:ext cx="10515600" cy="54767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19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 smtClean="0"/>
                        </m:ctrlPr>
                      </m:sSubPr>
                      <m:e>
                        <m:r>
                          <a:rPr lang="en-IN" sz="1900" b="0" i="1" smtClean="0"/>
                          <m:t>𝑧</m:t>
                        </m:r>
                      </m:e>
                      <m:sub>
                        <m:r>
                          <a:rPr lang="en-IN" sz="1900" b="0" i="1" smtClean="0"/>
                          <m:t>𝑖</m:t>
                        </m:r>
                      </m:sub>
                    </m:sSub>
                    <m:r>
                      <a:rPr lang="en-IN" sz="1900" b="0" i="1" smtClean="0"/>
                      <m:t>=1[</m:t>
                    </m:r>
                    <m:sSub>
                      <m:sSubPr>
                        <m:ctrlPr>
                          <a:rPr lang="en-IN" sz="1900" b="0" i="1" smtClean="0"/>
                        </m:ctrlPr>
                      </m:sSubPr>
                      <m:e>
                        <m:r>
                          <a:rPr lang="en-IN" sz="1900" b="0" i="1" smtClean="0"/>
                          <m:t>𝑠</m:t>
                        </m:r>
                      </m:e>
                      <m:sub>
                        <m:r>
                          <a:rPr lang="en-IN" sz="1900" b="0" i="1" smtClean="0"/>
                          <m:t>𝑖</m:t>
                        </m:r>
                      </m:sub>
                    </m:sSub>
                    <m:r>
                      <a:rPr lang="en-IN" sz="1900" b="0" i="1" smtClean="0"/>
                      <m:t> </m:t>
                    </m:r>
                    <m:r>
                      <a:rPr lang="en-IN" sz="1900" b="0" i="1" smtClean="0"/>
                      <m:t>𝑖𝑠</m:t>
                    </m:r>
                    <m:r>
                      <a:rPr lang="en-IN" sz="1900" b="0" i="1" smtClean="0"/>
                      <m:t> </m:t>
                    </m:r>
                    <m:r>
                      <a:rPr lang="en-IN" sz="1900" b="0" i="1" smtClean="0"/>
                      <m:t>𝑎</m:t>
                    </m:r>
                    <m:r>
                      <a:rPr lang="en-IN" sz="1900" b="0" i="1" smtClean="0"/>
                      <m:t> </m:t>
                    </m:r>
                    <m:r>
                      <a:rPr lang="en-IN" sz="1900" b="0" i="1" smtClean="0"/>
                      <m:t>𝑟𝑎𝑡𝑖𝑜𝑛𝑎𝑙</m:t>
                    </m:r>
                    <m:r>
                      <a:rPr lang="en-IN" sz="1900" b="0" i="1" smtClean="0"/>
                      <m:t> </m:t>
                    </m:r>
                    <m:r>
                      <a:rPr lang="en-IN" sz="1900" b="0" i="1" smtClean="0"/>
                      <m:t>𝑠𝑒𝑛𝑡𝑒𝑛𝑐𝑒</m:t>
                    </m:r>
                    <m:r>
                      <a:rPr lang="en-IN" sz="1900" b="0" i="1" smtClean="0"/>
                      <m:t>]</m:t>
                    </m:r>
                  </m:oMath>
                </a14:m>
                <a:r>
                  <a:rPr lang="en-IN" sz="1900" dirty="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0" i="1" smtClean="0"/>
                        </m:ctrlPr>
                      </m:sSubPr>
                      <m:e>
                        <m:r>
                          <a:rPr lang="en-IN" sz="1900" b="0" i="1" smtClean="0"/>
                          <m:t>𝑠</m:t>
                        </m:r>
                      </m:e>
                      <m:sub>
                        <m:r>
                          <a:rPr lang="en-IN" sz="1900" b="0" i="1" smtClean="0"/>
                          <m:t>𝑖</m:t>
                        </m:r>
                      </m:sub>
                    </m:sSub>
                  </m:oMath>
                </a14:m>
                <a:r>
                  <a:rPr lang="en-IN" sz="1900" dirty="0"/>
                  <a:t> in a abstract.</a:t>
                </a:r>
              </a:p>
              <a:p>
                <a:pPr marL="0" indent="0" algn="l">
                  <a:buNone/>
                </a:pPr>
                <a:r>
                  <a:rPr lang="en-US" sz="1900" b="0" i="0" u="none" strike="noStrike" baseline="0" dirty="0"/>
                  <a:t>To make predictions, we select all sentences 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900" i="1" smtClean="0"/>
                        </m:ctrlPr>
                      </m:accPr>
                      <m:e>
                        <m:sSub>
                          <m:sSubPr>
                            <m:ctrlPr>
                              <a:rPr lang="en-IN" sz="1900" i="1" smtClean="0"/>
                            </m:ctrlPr>
                          </m:sSubPr>
                          <m:e>
                            <m:r>
                              <a:rPr lang="en-IN" sz="1900" b="0" i="1" smtClean="0"/>
                              <m:t>𝑧</m:t>
                            </m:r>
                          </m:e>
                          <m:sub>
                            <m:r>
                              <a:rPr lang="en-IN" sz="1900" b="0" i="1" smtClean="0"/>
                              <m:t>𝑖</m:t>
                            </m:r>
                          </m:sub>
                        </m:sSub>
                      </m:e>
                    </m:acc>
                    <m:r>
                      <a:rPr lang="en-IN" sz="1900" b="0" i="1" smtClean="0"/>
                      <m:t>&gt;</m:t>
                    </m:r>
                    <m:r>
                      <a:rPr lang="en-IN" sz="1900" b="0" i="1" smtClean="0"/>
                      <m:t>𝑡</m:t>
                    </m:r>
                    <m:r>
                      <a:rPr lang="en-IN" sz="1900" b="0" i="1" smtClean="0"/>
                      <m:t> </m:t>
                    </m:r>
                  </m:oMath>
                </a14:m>
                <a:r>
                  <a:rPr lang="en-US" sz="1900" b="0" i="0" u="none" strike="noStrike" baseline="0" dirty="0"/>
                  <a:t>as rationale sentences, where </a:t>
                </a:r>
                <a14:m>
                  <m:oMath xmlns:m="http://schemas.openxmlformats.org/officeDocument/2006/math">
                    <m:r>
                      <a:rPr lang="en-IN" sz="1900" b="0" i="1" u="none" strike="noStrike" baseline="0" smtClean="0"/>
                      <m:t>𝑡</m:t>
                    </m:r>
                    <m:r>
                      <a:rPr lang="en-IN" sz="1900" b="0" i="1" u="none" strike="noStrike" baseline="0" smtClean="0"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1900" b="0" i="0" u="none" strike="noStrike" baseline="0" dirty="0"/>
                  <a:t> is tuned on the dev set</a:t>
                </a:r>
                <a:r>
                  <a:rPr lang="en-IN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40D2-04E4-FEA6-9CED-F0C87FF58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655"/>
                <a:ext cx="10515600" cy="5476774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410A926-4B84-2FC3-59E4-1C59A111E7D0}"/>
              </a:ext>
            </a:extLst>
          </p:cNvPr>
          <p:cNvSpPr/>
          <p:nvPr/>
        </p:nvSpPr>
        <p:spPr>
          <a:xfrm>
            <a:off x="1451010" y="1947885"/>
            <a:ext cx="1070008" cy="4026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Claim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2F44F6-9DAC-06BB-0E70-211BDA1B3AF3}"/>
              </a:ext>
            </a:extLst>
          </p:cNvPr>
          <p:cNvSpPr/>
          <p:nvPr/>
        </p:nvSpPr>
        <p:spPr>
          <a:xfrm>
            <a:off x="1296203" y="2454817"/>
            <a:ext cx="1379621" cy="1889762"/>
          </a:xfrm>
          <a:prstGeom prst="roundRect">
            <a:avLst>
              <a:gd name="adj" fmla="val 159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1</a:t>
            </a:r>
          </a:p>
          <a:p>
            <a:pPr algn="ctr"/>
            <a:r>
              <a:rPr lang="en-IN" dirty="0"/>
              <a:t>S1</a:t>
            </a:r>
          </a:p>
          <a:p>
            <a:pPr algn="ctr"/>
            <a:r>
              <a:rPr lang="en-IN" dirty="0"/>
              <a:t>S2</a:t>
            </a:r>
          </a:p>
          <a:p>
            <a:pPr algn="ctr"/>
            <a:r>
              <a:rPr lang="en-IN" dirty="0"/>
              <a:t>S3</a:t>
            </a:r>
          </a:p>
          <a:p>
            <a:pPr algn="ctr"/>
            <a:r>
              <a:rPr lang="en-IN" dirty="0"/>
              <a:t>S4</a:t>
            </a:r>
          </a:p>
          <a:p>
            <a:pPr algn="ctr"/>
            <a:r>
              <a:rPr lang="en-IN" dirty="0"/>
              <a:t>S5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2A62A-D78A-51BE-EFD9-4E36C1B8FDEF}"/>
              </a:ext>
            </a:extLst>
          </p:cNvPr>
          <p:cNvSpPr/>
          <p:nvPr/>
        </p:nvSpPr>
        <p:spPr>
          <a:xfrm>
            <a:off x="3817220" y="1205137"/>
            <a:ext cx="1070008" cy="4026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Claim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81BEBC-ACF6-815F-8E45-666F5EE0619B}"/>
              </a:ext>
            </a:extLst>
          </p:cNvPr>
          <p:cNvSpPr/>
          <p:nvPr/>
        </p:nvSpPr>
        <p:spPr>
          <a:xfrm>
            <a:off x="3890211" y="1726879"/>
            <a:ext cx="924025" cy="402658"/>
          </a:xfrm>
          <a:prstGeom prst="roundRect">
            <a:avLst>
              <a:gd name="adj" fmla="val 159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11A3E-5DC0-2783-32A2-782DBC504E05}"/>
              </a:ext>
            </a:extLst>
          </p:cNvPr>
          <p:cNvSpPr/>
          <p:nvPr/>
        </p:nvSpPr>
        <p:spPr>
          <a:xfrm>
            <a:off x="3890211" y="4039028"/>
            <a:ext cx="1070008" cy="4026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Claim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5EC9F2-FF08-62FB-C1C0-26EA3C08B9B9}"/>
              </a:ext>
            </a:extLst>
          </p:cNvPr>
          <p:cNvSpPr/>
          <p:nvPr/>
        </p:nvSpPr>
        <p:spPr>
          <a:xfrm>
            <a:off x="3963202" y="4560770"/>
            <a:ext cx="924025" cy="402658"/>
          </a:xfrm>
          <a:prstGeom prst="roundRect">
            <a:avLst>
              <a:gd name="adj" fmla="val 159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6EF373-ADEC-B9A4-573F-4B6E70FB9335}"/>
              </a:ext>
            </a:extLst>
          </p:cNvPr>
          <p:cNvSpPr/>
          <p:nvPr/>
        </p:nvSpPr>
        <p:spPr>
          <a:xfrm>
            <a:off x="3890211" y="2508701"/>
            <a:ext cx="924025" cy="1181548"/>
          </a:xfrm>
          <a:prstGeom prst="roundRect">
            <a:avLst>
              <a:gd name="adj" fmla="val 15969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0AEE660-9957-0C6E-2EF3-17850F41EBB3}"/>
                  </a:ext>
                </a:extLst>
              </p:cNvPr>
              <p:cNvSpPr/>
              <p:nvPr/>
            </p:nvSpPr>
            <p:spPr>
              <a:xfrm>
                <a:off x="5624362" y="1819177"/>
                <a:ext cx="2239479" cy="2393532"/>
              </a:xfrm>
              <a:prstGeom prst="roundRect">
                <a:avLst>
                  <a:gd name="adj" fmla="val 15969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Bert based model</a:t>
                </a:r>
              </a:p>
              <a:p>
                <a:pPr algn="ctr"/>
                <a:r>
                  <a:rPr lang="en-IN" sz="1600" dirty="0"/>
                  <a:t>Input: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𝑆𝐸𝑃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𝐶𝐿𝑆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))]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0AEE660-9957-0C6E-2EF3-17850F41E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62" y="1819177"/>
                <a:ext cx="2239479" cy="2393532"/>
              </a:xfrm>
              <a:prstGeom prst="roundRect">
                <a:avLst>
                  <a:gd name="adj" fmla="val 1596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6442DBF-F8F5-53A7-956F-3469C4BF3319}"/>
              </a:ext>
            </a:extLst>
          </p:cNvPr>
          <p:cNvSpPr/>
          <p:nvPr/>
        </p:nvSpPr>
        <p:spPr>
          <a:xfrm>
            <a:off x="9687027" y="1205137"/>
            <a:ext cx="1070008" cy="4026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Rationale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CBB73-251D-E9A7-B1E1-31AC61E14C82}"/>
              </a:ext>
            </a:extLst>
          </p:cNvPr>
          <p:cNvSpPr/>
          <p:nvPr/>
        </p:nvSpPr>
        <p:spPr>
          <a:xfrm>
            <a:off x="9523397" y="1709981"/>
            <a:ext cx="1584158" cy="4026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Non-Rationale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22076-0A5A-128A-59F0-BD4C7520A7A2}"/>
              </a:ext>
            </a:extLst>
          </p:cNvPr>
          <p:cNvCxnSpPr>
            <a:cxnSpLocks/>
          </p:cNvCxnSpPr>
          <p:nvPr/>
        </p:nvCxnSpPr>
        <p:spPr>
          <a:xfrm flipV="1">
            <a:off x="2835843" y="1607795"/>
            <a:ext cx="889135" cy="141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0AD44-7A93-4FDF-6382-F6F434A707CA}"/>
              </a:ext>
            </a:extLst>
          </p:cNvPr>
          <p:cNvCxnSpPr/>
          <p:nvPr/>
        </p:nvCxnSpPr>
        <p:spPr>
          <a:xfrm>
            <a:off x="2825214" y="3267826"/>
            <a:ext cx="992006" cy="117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B6A200-F1D1-39D1-14CE-0FA9A440655F}"/>
              </a:ext>
            </a:extLst>
          </p:cNvPr>
          <p:cNvCxnSpPr/>
          <p:nvPr/>
        </p:nvCxnSpPr>
        <p:spPr>
          <a:xfrm>
            <a:off x="4960219" y="1709981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381BB0-7D91-CA08-9319-7430C1356E6C}"/>
              </a:ext>
            </a:extLst>
          </p:cNvPr>
          <p:cNvCxnSpPr/>
          <p:nvPr/>
        </p:nvCxnSpPr>
        <p:spPr>
          <a:xfrm>
            <a:off x="5072515" y="4441686"/>
            <a:ext cx="55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DD8EF-7629-0928-CCF4-D256B8D07F3F}"/>
              </a:ext>
            </a:extLst>
          </p:cNvPr>
          <p:cNvCxnSpPr>
            <a:cxnSpLocks/>
          </p:cNvCxnSpPr>
          <p:nvPr/>
        </p:nvCxnSpPr>
        <p:spPr>
          <a:xfrm flipV="1">
            <a:off x="8017846" y="1406466"/>
            <a:ext cx="1365183" cy="32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597A0C-F7C1-6062-8D55-050031060934}"/>
              </a:ext>
            </a:extLst>
          </p:cNvPr>
          <p:cNvCxnSpPr>
            <a:cxnSpLocks/>
          </p:cNvCxnSpPr>
          <p:nvPr/>
        </p:nvCxnSpPr>
        <p:spPr>
          <a:xfrm>
            <a:off x="8017846" y="1839119"/>
            <a:ext cx="1366787" cy="17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971565-C6D9-2732-3140-053DDAD2615C}"/>
              </a:ext>
            </a:extLst>
          </p:cNvPr>
          <p:cNvSpPr/>
          <p:nvPr/>
        </p:nvSpPr>
        <p:spPr>
          <a:xfrm>
            <a:off x="9845843" y="3972186"/>
            <a:ext cx="1070008" cy="4026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Rationale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402A66-C855-0446-0F8E-F127C33392D4}"/>
              </a:ext>
            </a:extLst>
          </p:cNvPr>
          <p:cNvSpPr/>
          <p:nvPr/>
        </p:nvSpPr>
        <p:spPr>
          <a:xfrm>
            <a:off x="9682213" y="4477030"/>
            <a:ext cx="1584158" cy="4026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Non-Rationale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8C580E-0806-E3AE-F89D-16DFBB9310ED}"/>
              </a:ext>
            </a:extLst>
          </p:cNvPr>
          <p:cNvCxnSpPr>
            <a:cxnSpLocks/>
          </p:cNvCxnSpPr>
          <p:nvPr/>
        </p:nvCxnSpPr>
        <p:spPr>
          <a:xfrm flipV="1">
            <a:off x="8176662" y="4173515"/>
            <a:ext cx="1365183" cy="32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A6573C-199A-65C5-CFE1-2CB8B1D604B9}"/>
              </a:ext>
            </a:extLst>
          </p:cNvPr>
          <p:cNvCxnSpPr>
            <a:cxnSpLocks/>
          </p:cNvCxnSpPr>
          <p:nvPr/>
        </p:nvCxnSpPr>
        <p:spPr>
          <a:xfrm>
            <a:off x="8176662" y="4606168"/>
            <a:ext cx="1366787" cy="17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C5612C-682F-8D85-D43F-6C4AD50B0B90}"/>
              </a:ext>
            </a:extLst>
          </p:cNvPr>
          <p:cNvSpPr/>
          <p:nvPr/>
        </p:nvSpPr>
        <p:spPr>
          <a:xfrm>
            <a:off x="9888757" y="2460308"/>
            <a:ext cx="924025" cy="1181548"/>
          </a:xfrm>
          <a:prstGeom prst="roundRect">
            <a:avLst>
              <a:gd name="adj" fmla="val 15969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  <a:p>
            <a:pPr algn="ctr"/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15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341B-E267-C60E-44C2-EE949955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79"/>
          </a:xfrm>
        </p:spPr>
        <p:txBody>
          <a:bodyPr/>
          <a:lstStyle/>
          <a:p>
            <a:r>
              <a:rPr lang="en-IN" dirty="0"/>
              <a:t>Label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8E26-12E7-B037-10CF-560CBB04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 err="1"/>
              <a:t>NoInfo</a:t>
            </a:r>
            <a:r>
              <a:rPr lang="en-IN" sz="2400" dirty="0"/>
              <a:t> is predicted for abstracts with no rationale sentences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C7D19-F142-33B9-D2F7-E2D22CB1F2CD}"/>
              </a:ext>
            </a:extLst>
          </p:cNvPr>
          <p:cNvSpPr/>
          <p:nvPr/>
        </p:nvSpPr>
        <p:spPr>
          <a:xfrm>
            <a:off x="1576137" y="2342521"/>
            <a:ext cx="1070008" cy="4026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Claim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E550C3-DBB6-4C36-F3B3-0A68C1701ABC}"/>
              </a:ext>
            </a:extLst>
          </p:cNvPr>
          <p:cNvSpPr/>
          <p:nvPr/>
        </p:nvSpPr>
        <p:spPr>
          <a:xfrm>
            <a:off x="1421330" y="2930036"/>
            <a:ext cx="1379621" cy="1889762"/>
          </a:xfrm>
          <a:prstGeom prst="roundRect">
            <a:avLst>
              <a:gd name="adj" fmla="val 159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1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S1</a:t>
            </a:r>
          </a:p>
          <a:p>
            <a:pPr algn="ctr"/>
            <a:r>
              <a:rPr lang="en-IN" dirty="0"/>
              <a:t>S2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S3</a:t>
            </a:r>
          </a:p>
          <a:p>
            <a:pPr algn="ctr"/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S4</a:t>
            </a:r>
          </a:p>
          <a:p>
            <a:pPr algn="ctr"/>
            <a:r>
              <a:rPr lang="en-IN" dirty="0"/>
              <a:t>S5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1A205-093C-A7F5-3E65-AA4FF0897B54}"/>
              </a:ext>
            </a:extLst>
          </p:cNvPr>
          <p:cNvSpPr/>
          <p:nvPr/>
        </p:nvSpPr>
        <p:spPr>
          <a:xfrm>
            <a:off x="4114476" y="3045050"/>
            <a:ext cx="1070008" cy="4026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Claim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AD9F09-5A02-7A0F-CF82-E272D3F18CA7}"/>
              </a:ext>
            </a:extLst>
          </p:cNvPr>
          <p:cNvSpPr/>
          <p:nvPr/>
        </p:nvSpPr>
        <p:spPr>
          <a:xfrm>
            <a:off x="4187468" y="3519897"/>
            <a:ext cx="924025" cy="755637"/>
          </a:xfrm>
          <a:prstGeom prst="roundRect">
            <a:avLst>
              <a:gd name="adj" fmla="val 159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  <a:p>
            <a:pPr algn="ctr"/>
            <a:r>
              <a:rPr lang="en-IN" dirty="0"/>
              <a:t>s5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4B68C80-B2B5-0CB3-A302-0B2E00A93FB5}"/>
                  </a:ext>
                </a:extLst>
              </p:cNvPr>
              <p:cNvSpPr/>
              <p:nvPr/>
            </p:nvSpPr>
            <p:spPr>
              <a:xfrm>
                <a:off x="5812455" y="2676677"/>
                <a:ext cx="2777290" cy="1871790"/>
              </a:xfrm>
              <a:prstGeom prst="roundRect">
                <a:avLst>
                  <a:gd name="adj" fmla="val 15969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Bert based model</a:t>
                </a:r>
              </a:p>
              <a:p>
                <a:pPr algn="ctr"/>
                <a:r>
                  <a:rPr lang="en-IN" sz="1600" dirty="0"/>
                  <a:t>Input: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𝑟𝑎𝑡𝑖𝑛𝑎𝑙𝑒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𝑆𝐸𝑃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𝐶𝐿𝑆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))]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4B68C80-B2B5-0CB3-A302-0B2E00A93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55" y="2676677"/>
                <a:ext cx="2777290" cy="1871790"/>
              </a:xfrm>
              <a:prstGeom prst="roundRect">
                <a:avLst>
                  <a:gd name="adj" fmla="val 15969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7589740-1157-0AAF-5D96-C13A673F358C}"/>
              </a:ext>
            </a:extLst>
          </p:cNvPr>
          <p:cNvSpPr/>
          <p:nvPr/>
        </p:nvSpPr>
        <p:spPr>
          <a:xfrm>
            <a:off x="9197739" y="3126960"/>
            <a:ext cx="1062790" cy="3929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SUPPORTS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793A77-C79C-527D-89EF-CB2DD365C20A}"/>
              </a:ext>
            </a:extLst>
          </p:cNvPr>
          <p:cNvSpPr/>
          <p:nvPr/>
        </p:nvSpPr>
        <p:spPr>
          <a:xfrm>
            <a:off x="9213229" y="4038585"/>
            <a:ext cx="1062790" cy="4023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REFUTES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4A361E-C42F-AEBB-61AD-8601857D0F42}"/>
              </a:ext>
            </a:extLst>
          </p:cNvPr>
          <p:cNvCxnSpPr/>
          <p:nvPr/>
        </p:nvCxnSpPr>
        <p:spPr>
          <a:xfrm flipV="1">
            <a:off x="8589745" y="3297826"/>
            <a:ext cx="471240" cy="44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CE2000-35C2-7002-C544-BAA7DCDD10BC}"/>
              </a:ext>
            </a:extLst>
          </p:cNvPr>
          <p:cNvCxnSpPr>
            <a:cxnSpLocks/>
          </p:cNvCxnSpPr>
          <p:nvPr/>
        </p:nvCxnSpPr>
        <p:spPr>
          <a:xfrm>
            <a:off x="8589745" y="3886348"/>
            <a:ext cx="578012" cy="28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1F027-5983-2853-C669-CC8C87D49464}"/>
              </a:ext>
            </a:extLst>
          </p:cNvPr>
          <p:cNvCxnSpPr/>
          <p:nvPr/>
        </p:nvCxnSpPr>
        <p:spPr>
          <a:xfrm>
            <a:off x="2906829" y="3757337"/>
            <a:ext cx="112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4A4600-D64E-7990-A719-7256D83D6B4C}"/>
              </a:ext>
            </a:extLst>
          </p:cNvPr>
          <p:cNvCxnSpPr/>
          <p:nvPr/>
        </p:nvCxnSpPr>
        <p:spPr>
          <a:xfrm>
            <a:off x="5233735" y="3727687"/>
            <a:ext cx="435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4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5C7D-8A04-85DD-300C-C3EF6552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F4A9-C4F1-76D2-7E0E-BAFC29FA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034"/>
            <a:ext cx="10515600" cy="4944929"/>
          </a:xfrm>
        </p:spPr>
        <p:txBody>
          <a:bodyPr>
            <a:normAutofit/>
          </a:bodyPr>
          <a:lstStyle/>
          <a:p>
            <a:r>
              <a:rPr lang="en-IN" sz="2000" dirty="0"/>
              <a:t>For rationale selection.</a:t>
            </a:r>
          </a:p>
          <a:p>
            <a:pPr marL="0" indent="0">
              <a:buNone/>
            </a:pPr>
            <a:r>
              <a:rPr lang="en-IN" sz="2000" dirty="0" err="1"/>
              <a:t>SciFact</a:t>
            </a:r>
            <a:r>
              <a:rPr lang="en-IN" sz="2000" dirty="0"/>
              <a:t> trained model preformed better than </a:t>
            </a:r>
          </a:p>
          <a:p>
            <a:pPr marL="0" indent="0">
              <a:buNone/>
            </a:pPr>
            <a:r>
              <a:rPr lang="en-IN" sz="2000" dirty="0"/>
              <a:t>fever trained </a:t>
            </a:r>
            <a:r>
              <a:rPr lang="en-IN" sz="2000" dirty="0" err="1"/>
              <a:t>model,as</a:t>
            </a:r>
            <a:r>
              <a:rPr lang="en-IN" sz="2000" dirty="0"/>
              <a:t> it missed terms those </a:t>
            </a:r>
          </a:p>
          <a:p>
            <a:pPr marL="0" indent="0">
              <a:buNone/>
            </a:pPr>
            <a:r>
              <a:rPr lang="en-IN" sz="2000" dirty="0"/>
              <a:t>contain science-specific vocabulary.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They used Roberta-large for both steps</a:t>
            </a:r>
          </a:p>
          <a:p>
            <a:r>
              <a:rPr lang="en-IN" sz="2000" dirty="0"/>
              <a:t>For abstract retrieval, the best dev set full-</a:t>
            </a:r>
          </a:p>
          <a:p>
            <a:pPr marL="0" indent="0">
              <a:buNone/>
            </a:pPr>
            <a:r>
              <a:rPr lang="en-IN" sz="2000" dirty="0"/>
              <a:t>Pipeline performance achieved for top k=3.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1198A-C9E2-0DB1-A401-B42E987C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66" y="1151083"/>
            <a:ext cx="4598226" cy="49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9654-9B7C-9FA5-8E13-C35C8748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281"/>
          </a:xfrm>
        </p:spPr>
        <p:txBody>
          <a:bodyPr/>
          <a:lstStyle/>
          <a:p>
            <a:r>
              <a:rPr lang="en-IN" dirty="0"/>
              <a:t>Verifying claims about COVID-19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FBD4D-4B2D-0648-A1AD-1583707C8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4421"/>
                <a:ext cx="10515600" cy="449254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NimbusRomNo9L-Regu"/>
                  </a:rPr>
                  <a:t>A medical student wrote 36 COVID-related </a:t>
                </a:r>
                <a:r>
                  <a:rPr lang="en-IN" sz="2400" b="0" i="0" u="none" strike="noStrike" baseline="0" dirty="0">
                    <a:latin typeface="NimbusRomNo9L-Regu"/>
                  </a:rPr>
                  <a:t>claims.</a:t>
                </a:r>
              </a:p>
              <a:p>
                <a:r>
                  <a:rPr lang="en-IN" sz="2400" b="0" i="0" u="none" strike="noStrike" baseline="0" dirty="0">
                    <a:latin typeface="NimbusRomNo9L-Regu"/>
                  </a:rPr>
                  <a:t>A pair was labelled</a:t>
                </a:r>
                <a:r>
                  <a:rPr lang="en-IN" sz="2400" dirty="0">
                    <a:latin typeface="NimbusRomNo9L-Regu"/>
                  </a:rPr>
                  <a:t> </a:t>
                </a:r>
                <a:r>
                  <a:rPr lang="en-US" sz="2400" b="0" i="0" u="none" strike="noStrike" baseline="0" dirty="0">
                    <a:latin typeface="NimbusRomNo9L-ReguItal"/>
                  </a:rPr>
                  <a:t>plausible </a:t>
                </a:r>
                <a:r>
                  <a:rPr lang="en-US" sz="2400" b="0" i="0" u="none" strike="noStrike" baseline="0" dirty="0">
                    <a:latin typeface="NimbusRomNo9L-Regu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acc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latin typeface="NimbusRomNo9L-Regu"/>
                  </a:rPr>
                  <a:t> was nonempty, and at least half of the evidence abstracts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acc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latin typeface="NimbusRomNo9L-Regu"/>
                  </a:rPr>
                  <a:t> were judged to have </a:t>
                </a:r>
                <a:r>
                  <a:rPr lang="en-IN" sz="2400" b="0" i="0" u="none" strike="noStrike" baseline="0" dirty="0">
                    <a:latin typeface="NimbusRomNo9L-Regu"/>
                  </a:rPr>
                  <a:t>reasonable rationales and labels.</a:t>
                </a:r>
              </a:p>
              <a:p>
                <a:pPr algn="l"/>
                <a:r>
                  <a:rPr lang="en-IN" sz="2400" b="0" i="0" u="none" strike="noStrike" baseline="0" dirty="0">
                    <a:latin typeface="NimbusRomNo9L-Regu"/>
                  </a:rPr>
                  <a:t>For 23 / 36 claims, </a:t>
                </a:r>
                <a:r>
                  <a:rPr lang="en-US" sz="2400" b="0" i="0" u="none" strike="noStrike" baseline="0" dirty="0">
                    <a:latin typeface="NimbusRomNo9L-Regu"/>
                  </a:rPr>
                  <a:t>the response of VERISCI was deemed plausible by </a:t>
                </a:r>
                <a:r>
                  <a:rPr lang="en-IN" sz="2400" dirty="0">
                    <a:latin typeface="NimbusRomNo9L-Regu"/>
                  </a:rPr>
                  <a:t>the</a:t>
                </a:r>
                <a:r>
                  <a:rPr lang="en-IN" sz="2400" b="0" i="0" u="none" strike="noStrike" baseline="0" dirty="0">
                    <a:latin typeface="NimbusRomNo9L-Regu"/>
                  </a:rPr>
                  <a:t> annotators.</a:t>
                </a:r>
                <a:endParaRPr lang="en-IN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FBD4D-4B2D-0648-A1AD-1583707C8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4421"/>
                <a:ext cx="10515600" cy="4492542"/>
              </a:xfrm>
              <a:blipFill>
                <a:blip r:embed="rId2"/>
                <a:stretch>
                  <a:fillRect l="-812" t="-19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7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CF0B-A78F-3CD3-7DE0-B7117359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E5FC-E21B-6493-CA4A-7E758D492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imbusRomNo9L-Regu"/>
              </a:rPr>
              <a:t>Claim verification allows us to trace the sources and measure the veracity of scientific claims.</a:t>
            </a:r>
          </a:p>
          <a:p>
            <a:pPr algn="l"/>
            <a:r>
              <a:rPr lang="en-IN" sz="2400" dirty="0"/>
              <a:t>This model allows </a:t>
            </a:r>
            <a:r>
              <a:rPr lang="en-US" sz="2400" b="0" i="0" u="none" strike="noStrike" baseline="0" dirty="0">
                <a:latin typeface="NimbusRomNo9L-Regu"/>
              </a:rPr>
              <a:t>reasonable efficacy on real-world claims related </a:t>
            </a:r>
            <a:r>
              <a:rPr lang="en-IN" sz="2400" b="0" i="0" u="none" strike="noStrike" baseline="0" dirty="0">
                <a:latin typeface="NimbusRomNo9L-Regu"/>
              </a:rPr>
              <a:t>to COVID-19.</a:t>
            </a:r>
          </a:p>
          <a:p>
            <a:pPr algn="l"/>
            <a:r>
              <a:rPr lang="en-US" sz="2400" dirty="0">
                <a:latin typeface="NimbusRomNo9L-Regu"/>
              </a:rPr>
              <a:t>F</a:t>
            </a:r>
            <a:r>
              <a:rPr lang="en-US" sz="2400" b="0" i="0" u="none" strike="noStrike" baseline="0" dirty="0">
                <a:latin typeface="NimbusRomNo9L-Regu"/>
              </a:rPr>
              <a:t>or future work that seeks to verify scientific claims against sources other than the research literature – for instance, social media and the news.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383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9742-D9CB-0EAA-8A8C-7C1D90E5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652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871D-EF72-006D-F7E6-C8C5E5C5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https://aclanthology.org/2020.emnlp-main.609/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06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D1FA-F3E5-C6B1-657A-6B017534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77" y="2723949"/>
            <a:ext cx="10515600" cy="1713297"/>
          </a:xfrm>
        </p:spPr>
        <p:txBody>
          <a:bodyPr>
            <a:normAutofit fontScale="90000"/>
          </a:bodyPr>
          <a:lstStyle/>
          <a:p>
            <a:r>
              <a:rPr lang="en-IN" dirty="0"/>
              <a:t>Goal: </a:t>
            </a:r>
            <a:r>
              <a:rPr lang="en-IN" sz="4000" dirty="0"/>
              <a:t>Build an automated tool to assist researchers and the public in evaluating the veracity of scientific claim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88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C11D-3CF2-8ADE-FE76-E46943B0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30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909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0BE4C5-31AA-5D74-F22F-55461A300474}"/>
              </a:ext>
            </a:extLst>
          </p:cNvPr>
          <p:cNvSpPr/>
          <p:nvPr/>
        </p:nvSpPr>
        <p:spPr>
          <a:xfrm>
            <a:off x="1299410" y="1307619"/>
            <a:ext cx="9865895" cy="5126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82CB3-5A2A-FBBB-15AB-EE30A260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n-IN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F9BB-F124-EA56-4A49-EE25651B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83" y="1180698"/>
            <a:ext cx="10515600" cy="50123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1800" dirty="0"/>
              <a:t> 	      Scientific Claim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				             Claim Verification</a:t>
            </a:r>
          </a:p>
          <a:p>
            <a:pPr marL="0" indent="0">
              <a:buNone/>
            </a:pPr>
            <a:r>
              <a:rPr lang="en-IN" sz="1800" dirty="0"/>
              <a:t>					System</a:t>
            </a:r>
          </a:p>
          <a:p>
            <a:pPr marL="0" indent="0">
              <a:buNone/>
            </a:pPr>
            <a:r>
              <a:rPr lang="en-IN" sz="1800" dirty="0"/>
              <a:t>	         Research Corpora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AD0D19-9F80-29C2-DC1F-537A031B8AF7}"/>
              </a:ext>
            </a:extLst>
          </p:cNvPr>
          <p:cNvSpPr/>
          <p:nvPr/>
        </p:nvSpPr>
        <p:spPr>
          <a:xfrm>
            <a:off x="1700463" y="1994032"/>
            <a:ext cx="2736784" cy="9874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latin typeface="NimbusRomNo9L-Regu"/>
              </a:rPr>
              <a:t>The coronavirus cannot thrive in warmer climates.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9527C-964B-41F5-E93F-FCD300BD5824}"/>
              </a:ext>
            </a:extLst>
          </p:cNvPr>
          <p:cNvSpPr/>
          <p:nvPr/>
        </p:nvSpPr>
        <p:spPr>
          <a:xfrm>
            <a:off x="2367815" y="3876524"/>
            <a:ext cx="1626669" cy="201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BBE0-E9D8-929E-4F72-5CC0EE502AE5}"/>
              </a:ext>
            </a:extLst>
          </p:cNvPr>
          <p:cNvSpPr/>
          <p:nvPr/>
        </p:nvSpPr>
        <p:spPr>
          <a:xfrm>
            <a:off x="2462464" y="3971174"/>
            <a:ext cx="1626669" cy="201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AD41EE-11C1-29BC-A9EF-63D5342DEC16}"/>
              </a:ext>
            </a:extLst>
          </p:cNvPr>
          <p:cNvSpPr/>
          <p:nvPr/>
        </p:nvSpPr>
        <p:spPr>
          <a:xfrm>
            <a:off x="2566735" y="4075449"/>
            <a:ext cx="1626669" cy="2011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BC527-6FC8-E905-8CE4-8F83F795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44" y="4130538"/>
            <a:ext cx="1484696" cy="194000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F0C19D0-28A3-8474-E3C3-938C275F044B}"/>
              </a:ext>
            </a:extLst>
          </p:cNvPr>
          <p:cNvSpPr/>
          <p:nvPr/>
        </p:nvSpPr>
        <p:spPr>
          <a:xfrm>
            <a:off x="5276248" y="3338070"/>
            <a:ext cx="1703671" cy="5514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61534DC-737A-B0C6-4562-E15F375BCE8F}"/>
                  </a:ext>
                </a:extLst>
              </p:cNvPr>
              <p:cNvSpPr/>
              <p:nvPr/>
            </p:nvSpPr>
            <p:spPr>
              <a:xfrm>
                <a:off x="7515728" y="1803508"/>
                <a:ext cx="2975810" cy="121882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..a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increase in local temperature reduces transmission by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13%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... </a:t>
                </a: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61534DC-737A-B0C6-4562-E15F375BC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28" y="1803508"/>
                <a:ext cx="2975810" cy="12188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B4C36C-E022-F6ED-07CD-A39B10D7EB59}"/>
              </a:ext>
            </a:extLst>
          </p:cNvPr>
          <p:cNvSpPr/>
          <p:nvPr/>
        </p:nvSpPr>
        <p:spPr>
          <a:xfrm>
            <a:off x="7515728" y="4331556"/>
            <a:ext cx="2975810" cy="1218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..Summer temperature will not substantially limit pandemic growth...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86783-B5D5-E5E5-A989-2E0E0C9717BF}"/>
              </a:ext>
            </a:extLst>
          </p:cNvPr>
          <p:cNvSpPr/>
          <p:nvPr/>
        </p:nvSpPr>
        <p:spPr>
          <a:xfrm>
            <a:off x="9003633" y="2935705"/>
            <a:ext cx="1703671" cy="4023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SUPPORTS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BD4D8-7ACA-503E-3AEA-9B00EF37B509}"/>
              </a:ext>
            </a:extLst>
          </p:cNvPr>
          <p:cNvSpPr/>
          <p:nvPr/>
        </p:nvSpPr>
        <p:spPr>
          <a:xfrm>
            <a:off x="9003633" y="5461306"/>
            <a:ext cx="1703671" cy="4023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REFUTES</a:t>
            </a:r>
          </a:p>
        </p:txBody>
      </p:sp>
    </p:spTree>
    <p:extLst>
      <p:ext uri="{BB962C8B-B14F-4D97-AF65-F5344CB8AC3E}">
        <p14:creationId xmlns:p14="http://schemas.microsoft.com/office/powerpoint/2010/main" val="191505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22B-0A33-6F64-9B75-551A1FB4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04"/>
          </a:xfrm>
        </p:spPr>
        <p:txBody>
          <a:bodyPr/>
          <a:lstStyle/>
          <a:p>
            <a:r>
              <a:rPr lang="en-IN" dirty="0"/>
              <a:t>Challenges of Scientific claim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FB80-3408-C28B-D24B-B55353A6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286"/>
            <a:ext cx="10515600" cy="485830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   	           </a:t>
            </a:r>
          </a:p>
          <a:p>
            <a:pPr marL="0" indent="0">
              <a:buNone/>
            </a:pPr>
            <a:r>
              <a:rPr lang="en-IN" sz="2000" dirty="0"/>
              <a:t> 	          Scientific claim</a:t>
            </a:r>
          </a:p>
          <a:p>
            <a:pPr marL="0" indent="0">
              <a:buNone/>
            </a:pPr>
            <a:r>
              <a:rPr lang="en-IN" dirty="0"/>
              <a:t>						</a:t>
            </a:r>
            <a:r>
              <a:rPr lang="en-IN" sz="2000" b="1" dirty="0"/>
              <a:t>1. Scientific background knowledge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	</a:t>
            </a:r>
          </a:p>
          <a:p>
            <a:pPr marL="0" indent="0">
              <a:buNone/>
            </a:pPr>
            <a:r>
              <a:rPr lang="en-IN" sz="2000" dirty="0"/>
              <a:t>		Rationale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7FAE31-8604-C4DB-C216-AEC77E4DA1F8}"/>
              </a:ext>
            </a:extLst>
          </p:cNvPr>
          <p:cNvSpPr/>
          <p:nvPr/>
        </p:nvSpPr>
        <p:spPr>
          <a:xfrm>
            <a:off x="2098308" y="2139215"/>
            <a:ext cx="2406316" cy="12897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/>
                </a:solidFill>
              </a:rPr>
              <a:t>ACE-2</a:t>
            </a:r>
            <a:r>
              <a:rPr lang="en-IN" dirty="0"/>
              <a:t> receptors are involved in coronavirus infection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F92C83-6828-FFFA-88A6-F1B3AD37BD09}"/>
              </a:ext>
            </a:extLst>
          </p:cNvPr>
          <p:cNvSpPr/>
          <p:nvPr/>
        </p:nvSpPr>
        <p:spPr>
          <a:xfrm>
            <a:off x="6847972" y="3332747"/>
            <a:ext cx="2983833" cy="1289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Model needs to know: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Baricitinib disrupts ACE-2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37D48-97B4-B939-A7AC-36E8284E4454}"/>
              </a:ext>
            </a:extLst>
          </p:cNvPr>
          <p:cNvSpPr/>
          <p:nvPr/>
        </p:nvSpPr>
        <p:spPr>
          <a:xfrm>
            <a:off x="1427747" y="4249555"/>
            <a:ext cx="4379495" cy="9192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Patients treated with </a:t>
            </a:r>
            <a:r>
              <a:rPr lang="en-IN" b="1" dirty="0">
                <a:solidFill>
                  <a:schemeClr val="accent4"/>
                </a:solidFill>
              </a:rPr>
              <a:t>Baricitinib</a:t>
            </a:r>
            <a:r>
              <a:rPr lang="en-IN" dirty="0">
                <a:solidFill>
                  <a:sysClr val="windowText" lastClr="000000"/>
                </a:solidFill>
              </a:rPr>
              <a:t> experienced a reduction (p&lt;0.01) in symptoms.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50B94-E217-9D9D-A46C-206D7AB7F437}"/>
              </a:ext>
            </a:extLst>
          </p:cNvPr>
          <p:cNvCxnSpPr/>
          <p:nvPr/>
        </p:nvCxnSpPr>
        <p:spPr>
          <a:xfrm>
            <a:off x="6096000" y="16555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3C8F13-6717-B4DB-A1F8-42BF7FCE6F53}"/>
              </a:ext>
            </a:extLst>
          </p:cNvPr>
          <p:cNvCxnSpPr/>
          <p:nvPr/>
        </p:nvCxnSpPr>
        <p:spPr>
          <a:xfrm>
            <a:off x="6132899" y="18079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22B-0A33-6F64-9B75-551A1FB4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04"/>
          </a:xfrm>
        </p:spPr>
        <p:txBody>
          <a:bodyPr/>
          <a:lstStyle/>
          <a:p>
            <a:r>
              <a:rPr lang="en-IN" dirty="0"/>
              <a:t>Challenges of Scientific claim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FB80-3408-C28B-D24B-B55353A6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661"/>
            <a:ext cx="10515600" cy="485830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   	           </a:t>
            </a:r>
          </a:p>
          <a:p>
            <a:pPr marL="0" indent="0">
              <a:buNone/>
            </a:pPr>
            <a:r>
              <a:rPr lang="en-IN" sz="2000" dirty="0"/>
              <a:t> 	          Scientific claim</a:t>
            </a:r>
          </a:p>
          <a:p>
            <a:pPr marL="0" indent="0">
              <a:buNone/>
            </a:pPr>
            <a:r>
              <a:rPr lang="en-IN" dirty="0"/>
              <a:t>						</a:t>
            </a:r>
            <a:r>
              <a:rPr lang="en-IN" sz="2000" b="1" dirty="0"/>
              <a:t>1. Scientific background knowledge</a:t>
            </a:r>
          </a:p>
          <a:p>
            <a:pPr marL="0" indent="0">
              <a:buNone/>
            </a:pPr>
            <a:r>
              <a:rPr lang="en-IN" sz="2000" b="1" dirty="0"/>
              <a:t>						2. Statistical/ Numerical understanding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	Rationale</a:t>
            </a:r>
          </a:p>
          <a:p>
            <a:pPr marL="0" indent="0">
              <a:buNone/>
            </a:pPr>
            <a:r>
              <a:rPr lang="en-IN" sz="2000" dirty="0"/>
              <a:t>		Rationale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7FAE31-8604-C4DB-C216-AEC77E4DA1F8}"/>
              </a:ext>
            </a:extLst>
          </p:cNvPr>
          <p:cNvSpPr/>
          <p:nvPr/>
        </p:nvSpPr>
        <p:spPr>
          <a:xfrm>
            <a:off x="2098308" y="2139215"/>
            <a:ext cx="2406316" cy="12897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ACE-2 receptors are involved in coronavirus infection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F92C83-6828-FFFA-88A6-F1B3AD37BD09}"/>
              </a:ext>
            </a:extLst>
          </p:cNvPr>
          <p:cNvSpPr/>
          <p:nvPr/>
        </p:nvSpPr>
        <p:spPr>
          <a:xfrm>
            <a:off x="7022430" y="3604662"/>
            <a:ext cx="2983833" cy="1289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Model needs to know: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P&lt; 0.01 is statistically significant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37D48-97B4-B939-A7AC-36E8284E4454}"/>
              </a:ext>
            </a:extLst>
          </p:cNvPr>
          <p:cNvSpPr/>
          <p:nvPr/>
        </p:nvSpPr>
        <p:spPr>
          <a:xfrm>
            <a:off x="1427747" y="4249555"/>
            <a:ext cx="4379495" cy="91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Patients treated with Baricitinib experienced a reduction </a:t>
            </a:r>
            <a:r>
              <a:rPr lang="en-IN" b="1" dirty="0">
                <a:solidFill>
                  <a:srgbClr val="FFC000"/>
                </a:solidFill>
              </a:rPr>
              <a:t>(p&lt;0.01) </a:t>
            </a:r>
            <a:r>
              <a:rPr lang="en-IN" dirty="0">
                <a:solidFill>
                  <a:sysClr val="windowText" lastClr="000000"/>
                </a:solidFill>
              </a:rPr>
              <a:t>in symptoms.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50B94-E217-9D9D-A46C-206D7AB7F437}"/>
              </a:ext>
            </a:extLst>
          </p:cNvPr>
          <p:cNvCxnSpPr/>
          <p:nvPr/>
        </p:nvCxnSpPr>
        <p:spPr>
          <a:xfrm>
            <a:off x="6096000" y="16555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3C8F13-6717-B4DB-A1F8-42BF7FCE6F53}"/>
              </a:ext>
            </a:extLst>
          </p:cNvPr>
          <p:cNvCxnSpPr/>
          <p:nvPr/>
        </p:nvCxnSpPr>
        <p:spPr>
          <a:xfrm>
            <a:off x="6132899" y="18079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22B-0A33-6F64-9B75-551A1FB4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04"/>
          </a:xfrm>
        </p:spPr>
        <p:txBody>
          <a:bodyPr/>
          <a:lstStyle/>
          <a:p>
            <a:r>
              <a:rPr lang="en-IN" dirty="0"/>
              <a:t>Challenges of Scientific claim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FB80-3408-C28B-D24B-B55353A6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661"/>
            <a:ext cx="10515600" cy="485830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   	           </a:t>
            </a:r>
          </a:p>
          <a:p>
            <a:pPr marL="0" indent="0">
              <a:buNone/>
            </a:pPr>
            <a:r>
              <a:rPr lang="en-IN" sz="2000" dirty="0"/>
              <a:t> 	          Scientific claim</a:t>
            </a:r>
          </a:p>
          <a:p>
            <a:pPr marL="0" indent="0">
              <a:buNone/>
            </a:pPr>
            <a:r>
              <a:rPr lang="en-IN" dirty="0"/>
              <a:t>						</a:t>
            </a:r>
            <a:r>
              <a:rPr lang="en-IN" sz="2000" dirty="0"/>
              <a:t>1. Scientific background knowledge</a:t>
            </a:r>
          </a:p>
          <a:p>
            <a:pPr marL="0" indent="0">
              <a:buNone/>
            </a:pPr>
            <a:r>
              <a:rPr lang="en-IN" sz="2000" b="1" dirty="0"/>
              <a:t>						</a:t>
            </a:r>
            <a:r>
              <a:rPr lang="en-IN" sz="2000" dirty="0"/>
              <a:t>2. Statistical/ Numerical understanding</a:t>
            </a:r>
          </a:p>
          <a:p>
            <a:pPr marL="0" indent="0">
              <a:buNone/>
            </a:pPr>
            <a:r>
              <a:rPr lang="en-IN" sz="2000" dirty="0"/>
              <a:t>						</a:t>
            </a:r>
            <a:r>
              <a:rPr lang="en-IN" sz="2000" b="1" dirty="0"/>
              <a:t>3. Long-range context</a:t>
            </a:r>
          </a:p>
          <a:p>
            <a:pPr marL="0" indent="0">
              <a:buNone/>
            </a:pPr>
            <a:r>
              <a:rPr lang="en-IN" sz="2000" dirty="0"/>
              <a:t>		Rationale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7FAE31-8604-C4DB-C216-AEC77E4DA1F8}"/>
              </a:ext>
            </a:extLst>
          </p:cNvPr>
          <p:cNvSpPr/>
          <p:nvPr/>
        </p:nvSpPr>
        <p:spPr>
          <a:xfrm>
            <a:off x="2098308" y="2139215"/>
            <a:ext cx="2406316" cy="12897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ACE-2 receptors are involved in coronavirus infection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F92C83-6828-FFFA-88A6-F1B3AD37BD09}"/>
              </a:ext>
            </a:extLst>
          </p:cNvPr>
          <p:cNvSpPr/>
          <p:nvPr/>
        </p:nvSpPr>
        <p:spPr>
          <a:xfrm>
            <a:off x="7214534" y="4143676"/>
            <a:ext cx="2983833" cy="12897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Model needs to know: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The patient has Covid-19 symptoms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37D48-97B4-B939-A7AC-36E8284E4454}"/>
              </a:ext>
            </a:extLst>
          </p:cNvPr>
          <p:cNvSpPr/>
          <p:nvPr/>
        </p:nvSpPr>
        <p:spPr>
          <a:xfrm>
            <a:off x="1525607" y="3877803"/>
            <a:ext cx="3864542" cy="2299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 examine the </a:t>
            </a:r>
            <a:r>
              <a:rPr lang="en-IN" dirty="0">
                <a:solidFill>
                  <a:schemeClr val="accent4"/>
                </a:solidFill>
              </a:rPr>
              <a:t>symptoms</a:t>
            </a:r>
            <a:r>
              <a:rPr lang="en-IN" dirty="0">
                <a:solidFill>
                  <a:schemeClr val="tx1"/>
                </a:solidFill>
              </a:rPr>
              <a:t> of </a:t>
            </a:r>
            <a:r>
              <a:rPr lang="en-IN" dirty="0">
                <a:solidFill>
                  <a:schemeClr val="accent4"/>
                </a:solidFill>
              </a:rPr>
              <a:t>patients</a:t>
            </a:r>
            <a:r>
              <a:rPr lang="en-IN" dirty="0">
                <a:solidFill>
                  <a:schemeClr val="tx1"/>
                </a:solidFill>
              </a:rPr>
              <a:t> with </a:t>
            </a:r>
            <a:r>
              <a:rPr lang="en-IN" dirty="0">
                <a:solidFill>
                  <a:schemeClr val="accent4"/>
                </a:solidFill>
              </a:rPr>
              <a:t>Covid-19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N" b="1" dirty="0">
                <a:solidFill>
                  <a:schemeClr val="accent4"/>
                </a:solidFill>
              </a:rPr>
              <a:t>Patients</a:t>
            </a:r>
            <a:r>
              <a:rPr lang="en-IN" dirty="0">
                <a:solidFill>
                  <a:schemeClr val="accent4"/>
                </a:solidFill>
              </a:rPr>
              <a:t> </a:t>
            </a:r>
            <a:r>
              <a:rPr lang="en-IN" dirty="0">
                <a:solidFill>
                  <a:sysClr val="windowText" lastClr="000000"/>
                </a:solidFill>
              </a:rPr>
              <a:t>treated with Baricitinib experienced a reduction </a:t>
            </a:r>
            <a:r>
              <a:rPr lang="en-IN" dirty="0">
                <a:solidFill>
                  <a:schemeClr val="tx1"/>
                </a:solidFill>
              </a:rPr>
              <a:t>(p&lt;0.01) </a:t>
            </a:r>
            <a:r>
              <a:rPr lang="en-IN" dirty="0">
                <a:solidFill>
                  <a:sysClr val="windowText" lastClr="000000"/>
                </a:solidFill>
              </a:rPr>
              <a:t>in </a:t>
            </a:r>
            <a:r>
              <a:rPr lang="en-IN" dirty="0">
                <a:solidFill>
                  <a:schemeClr val="accent4"/>
                </a:solidFill>
              </a:rPr>
              <a:t>symptoms.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50B94-E217-9D9D-A46C-206D7AB7F437}"/>
              </a:ext>
            </a:extLst>
          </p:cNvPr>
          <p:cNvCxnSpPr/>
          <p:nvPr/>
        </p:nvCxnSpPr>
        <p:spPr>
          <a:xfrm>
            <a:off x="6096000" y="16555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3C8F13-6717-B4DB-A1F8-42BF7FCE6F53}"/>
              </a:ext>
            </a:extLst>
          </p:cNvPr>
          <p:cNvCxnSpPr/>
          <p:nvPr/>
        </p:nvCxnSpPr>
        <p:spPr>
          <a:xfrm>
            <a:off x="6132899" y="18079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8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22B-0A33-6F64-9B75-551A1FB4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04"/>
          </a:xfrm>
        </p:spPr>
        <p:txBody>
          <a:bodyPr/>
          <a:lstStyle/>
          <a:p>
            <a:r>
              <a:rPr lang="en-IN" dirty="0"/>
              <a:t>Challenges of Scientific claim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FB80-3408-C28B-D24B-B55353A6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661"/>
            <a:ext cx="10515600" cy="485830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   	           </a:t>
            </a:r>
          </a:p>
          <a:p>
            <a:pPr marL="0" indent="0">
              <a:buNone/>
            </a:pPr>
            <a:r>
              <a:rPr lang="en-IN" sz="2000" dirty="0"/>
              <a:t> 	          Scientific claim</a:t>
            </a:r>
          </a:p>
          <a:p>
            <a:pPr marL="0" indent="0">
              <a:buNone/>
            </a:pPr>
            <a:r>
              <a:rPr lang="en-IN" dirty="0"/>
              <a:t>						</a:t>
            </a:r>
            <a:r>
              <a:rPr lang="en-IN" sz="2000" dirty="0"/>
              <a:t>1. Scientific background knowledge</a:t>
            </a:r>
          </a:p>
          <a:p>
            <a:pPr marL="0" indent="0">
              <a:buNone/>
            </a:pPr>
            <a:r>
              <a:rPr lang="en-IN" sz="2000" dirty="0"/>
              <a:t>						2. Statistical/ Numerical understanding</a:t>
            </a:r>
          </a:p>
          <a:p>
            <a:pPr marL="0" indent="0">
              <a:buNone/>
            </a:pPr>
            <a:r>
              <a:rPr lang="en-IN" sz="2000" dirty="0"/>
              <a:t>						3. Long-range context</a:t>
            </a:r>
          </a:p>
          <a:p>
            <a:pPr marL="0" indent="0">
              <a:buNone/>
            </a:pPr>
            <a:r>
              <a:rPr lang="en-IN" sz="2000" b="1" dirty="0"/>
              <a:t>						4. cause and effect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	Rationale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7FAE31-8604-C4DB-C216-AEC77E4DA1F8}"/>
              </a:ext>
            </a:extLst>
          </p:cNvPr>
          <p:cNvSpPr/>
          <p:nvPr/>
        </p:nvSpPr>
        <p:spPr>
          <a:xfrm>
            <a:off x="2098308" y="2139215"/>
            <a:ext cx="2406316" cy="12897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ACE-2 receptors are </a:t>
            </a:r>
            <a:r>
              <a:rPr lang="en-IN" b="1" dirty="0">
                <a:solidFill>
                  <a:schemeClr val="accent4"/>
                </a:solidFill>
              </a:rPr>
              <a:t>involved in </a:t>
            </a:r>
            <a:r>
              <a:rPr lang="en-IN" dirty="0"/>
              <a:t>coronavirus infection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F92C83-6828-FFFA-88A6-F1B3AD37BD09}"/>
                  </a:ext>
                </a:extLst>
              </p:cNvPr>
              <p:cNvSpPr/>
              <p:nvPr/>
            </p:nvSpPr>
            <p:spPr>
              <a:xfrm>
                <a:off x="7251433" y="4403558"/>
                <a:ext cx="3172727" cy="12897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ysClr val="windowText" lastClr="000000"/>
                    </a:solidFill>
                  </a:rPr>
                  <a:t>Model needs to know:</a:t>
                </a:r>
              </a:p>
              <a:p>
                <a:pPr algn="ctr"/>
                <a:r>
                  <a:rPr lang="en-IN" dirty="0">
                    <a:solidFill>
                      <a:sysClr val="windowText" lastClr="000000"/>
                    </a:solidFill>
                  </a:rPr>
                  <a:t>Disrupting ACE-2 </a:t>
                </a:r>
                <a:r>
                  <a:rPr lang="en-IN" b="1" dirty="0">
                    <a:solidFill>
                      <a:sysClr val="windowText" lastClr="000000"/>
                    </a:solidFill>
                  </a:rPr>
                  <a:t>reduces</a:t>
                </a:r>
                <a:r>
                  <a:rPr lang="en-IN" dirty="0">
                    <a:solidFill>
                      <a:sysClr val="windowText" lastClr="000000"/>
                    </a:solidFill>
                  </a:rPr>
                  <a:t> symptoms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IN" dirty="0">
                    <a:solidFill>
                      <a:sysClr val="windowText" lastClr="000000"/>
                    </a:solidFill>
                  </a:rPr>
                  <a:t>ACE-2 is</a:t>
                </a:r>
                <a:r>
                  <a:rPr lang="en-IN" b="1" dirty="0">
                    <a:solidFill>
                      <a:sysClr val="windowText" lastClr="000000"/>
                    </a:solidFill>
                  </a:rPr>
                  <a:t> involved </a:t>
                </a:r>
                <a:r>
                  <a:rPr lang="en-IN" dirty="0">
                    <a:solidFill>
                      <a:sysClr val="windowText" lastClr="000000"/>
                    </a:solidFill>
                  </a:rPr>
                  <a:t>in infection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F92C83-6828-FFFA-88A6-F1B3AD37B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33" y="4403558"/>
                <a:ext cx="3172727" cy="1289785"/>
              </a:xfrm>
              <a:prstGeom prst="roundRect">
                <a:avLst/>
              </a:prstGeom>
              <a:blipFill>
                <a:blip r:embed="rId2"/>
                <a:stretch>
                  <a:fillRect b="-2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3737D48-97B4-B939-A7AC-36E8284E4454}"/>
              </a:ext>
            </a:extLst>
          </p:cNvPr>
          <p:cNvSpPr/>
          <p:nvPr/>
        </p:nvSpPr>
        <p:spPr>
          <a:xfrm>
            <a:off x="1427747" y="4249555"/>
            <a:ext cx="4379495" cy="91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Patients treated with Baricitinib experienced a </a:t>
            </a:r>
            <a:r>
              <a:rPr lang="en-IN" b="1" dirty="0">
                <a:solidFill>
                  <a:schemeClr val="accent4"/>
                </a:solidFill>
              </a:rPr>
              <a:t>reduction</a:t>
            </a:r>
            <a:r>
              <a:rPr lang="en-IN" dirty="0">
                <a:solidFill>
                  <a:sysClr val="windowText" lastClr="00000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(p&lt;0.01) </a:t>
            </a:r>
            <a:r>
              <a:rPr lang="en-IN" dirty="0">
                <a:solidFill>
                  <a:sysClr val="windowText" lastClr="000000"/>
                </a:solidFill>
              </a:rPr>
              <a:t>in symptoms.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50B94-E217-9D9D-A46C-206D7AB7F437}"/>
              </a:ext>
            </a:extLst>
          </p:cNvPr>
          <p:cNvCxnSpPr/>
          <p:nvPr/>
        </p:nvCxnSpPr>
        <p:spPr>
          <a:xfrm>
            <a:off x="6096000" y="16555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3C8F13-6717-B4DB-A1F8-42BF7FCE6F53}"/>
              </a:ext>
            </a:extLst>
          </p:cNvPr>
          <p:cNvCxnSpPr/>
          <p:nvPr/>
        </p:nvCxnSpPr>
        <p:spPr>
          <a:xfrm>
            <a:off x="6132899" y="18079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E22B-0A33-6F64-9B75-551A1FB4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04"/>
          </a:xfrm>
        </p:spPr>
        <p:txBody>
          <a:bodyPr/>
          <a:lstStyle/>
          <a:p>
            <a:r>
              <a:rPr lang="en-IN" dirty="0"/>
              <a:t>Challenges of Scientific claim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FB80-3408-C28B-D24B-B55353A6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661"/>
            <a:ext cx="10515600" cy="485830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    	           </a:t>
            </a:r>
          </a:p>
          <a:p>
            <a:pPr marL="0" indent="0">
              <a:buNone/>
            </a:pPr>
            <a:r>
              <a:rPr lang="en-IN" sz="2000" dirty="0"/>
              <a:t> 	          Scientific claim</a:t>
            </a:r>
          </a:p>
          <a:p>
            <a:pPr marL="0" indent="0">
              <a:buNone/>
            </a:pPr>
            <a:r>
              <a:rPr lang="en-IN" dirty="0"/>
              <a:t>						</a:t>
            </a:r>
            <a:r>
              <a:rPr lang="en-IN" sz="2000" dirty="0"/>
              <a:t>1. Scientific background knowledge</a:t>
            </a:r>
          </a:p>
          <a:p>
            <a:pPr marL="0" indent="0">
              <a:buNone/>
            </a:pPr>
            <a:r>
              <a:rPr lang="en-IN" sz="2000" dirty="0"/>
              <a:t>						2. Statistical/ Numerical understanding</a:t>
            </a:r>
          </a:p>
          <a:p>
            <a:pPr marL="0" indent="0">
              <a:buNone/>
            </a:pPr>
            <a:r>
              <a:rPr lang="en-IN" sz="2000" dirty="0"/>
              <a:t>						3. Long-range context</a:t>
            </a:r>
          </a:p>
          <a:p>
            <a:pPr marL="0" indent="0">
              <a:buNone/>
            </a:pPr>
            <a:r>
              <a:rPr lang="en-IN" sz="2000" b="1" dirty="0"/>
              <a:t>						</a:t>
            </a:r>
            <a:r>
              <a:rPr lang="en-IN" sz="2000" dirty="0"/>
              <a:t>4. cause and effect</a:t>
            </a:r>
          </a:p>
          <a:p>
            <a:pPr marL="0" indent="0">
              <a:buNone/>
            </a:pPr>
            <a:r>
              <a:rPr lang="en-IN" sz="2000" dirty="0"/>
              <a:t>		Rationale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7FAE31-8604-C4DB-C216-AEC77E4DA1F8}"/>
              </a:ext>
            </a:extLst>
          </p:cNvPr>
          <p:cNvSpPr/>
          <p:nvPr/>
        </p:nvSpPr>
        <p:spPr>
          <a:xfrm>
            <a:off x="2098308" y="2139215"/>
            <a:ext cx="2406316" cy="12897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ACE-2 receptors are </a:t>
            </a:r>
            <a:r>
              <a:rPr lang="en-IN" dirty="0">
                <a:solidFill>
                  <a:schemeClr val="bg1"/>
                </a:solidFill>
              </a:rPr>
              <a:t>involved in </a:t>
            </a:r>
            <a:r>
              <a:rPr lang="en-IN" dirty="0"/>
              <a:t>coronavirus infection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37D48-97B4-B939-A7AC-36E8284E4454}"/>
              </a:ext>
            </a:extLst>
          </p:cNvPr>
          <p:cNvSpPr/>
          <p:nvPr/>
        </p:nvSpPr>
        <p:spPr>
          <a:xfrm>
            <a:off x="1427747" y="4249555"/>
            <a:ext cx="4379495" cy="91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Patients treated with Baricitinib experienced a </a:t>
            </a:r>
            <a:r>
              <a:rPr lang="en-IN" dirty="0">
                <a:solidFill>
                  <a:schemeClr val="tx1"/>
                </a:solidFill>
              </a:rPr>
              <a:t>reduction</a:t>
            </a:r>
            <a:r>
              <a:rPr lang="en-IN" dirty="0">
                <a:solidFill>
                  <a:sysClr val="windowText" lastClr="00000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(p&lt;0.01) </a:t>
            </a:r>
            <a:r>
              <a:rPr lang="en-IN" dirty="0">
                <a:solidFill>
                  <a:sysClr val="windowText" lastClr="000000"/>
                </a:solidFill>
              </a:rPr>
              <a:t>in symptoms.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50B94-E217-9D9D-A46C-206D7AB7F437}"/>
              </a:ext>
            </a:extLst>
          </p:cNvPr>
          <p:cNvCxnSpPr/>
          <p:nvPr/>
        </p:nvCxnSpPr>
        <p:spPr>
          <a:xfrm>
            <a:off x="6096000" y="16555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3C8F13-6717-B4DB-A1F8-42BF7FCE6F53}"/>
              </a:ext>
            </a:extLst>
          </p:cNvPr>
          <p:cNvCxnSpPr/>
          <p:nvPr/>
        </p:nvCxnSpPr>
        <p:spPr>
          <a:xfrm>
            <a:off x="6132899" y="1807945"/>
            <a:ext cx="0" cy="419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148DA5B-10A2-D710-AC35-0D98CBBCFC94}"/>
              </a:ext>
            </a:extLst>
          </p:cNvPr>
          <p:cNvSpPr/>
          <p:nvPr/>
        </p:nvSpPr>
        <p:spPr>
          <a:xfrm>
            <a:off x="7565856" y="4507978"/>
            <a:ext cx="1703671" cy="4023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SUPPORTS</a:t>
            </a:r>
          </a:p>
        </p:txBody>
      </p:sp>
    </p:spTree>
    <p:extLst>
      <p:ext uri="{BB962C8B-B14F-4D97-AF65-F5344CB8AC3E}">
        <p14:creationId xmlns:p14="http://schemas.microsoft.com/office/powerpoint/2010/main" val="280304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F574-1030-7F7D-7135-E57D06AC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153"/>
          </a:xfrm>
        </p:spPr>
        <p:txBody>
          <a:bodyPr>
            <a:normAutofit fontScale="90000"/>
          </a:bodyPr>
          <a:lstStyle/>
          <a:p>
            <a:r>
              <a:rPr lang="en-IN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2735-583D-4148-CAB9-EEACD3BE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842"/>
            <a:ext cx="10515600" cy="4332121"/>
          </a:xfrm>
        </p:spPr>
        <p:txBody>
          <a:bodyPr/>
          <a:lstStyle/>
          <a:p>
            <a:r>
              <a:rPr lang="en-IN" dirty="0"/>
              <a:t>Construct the </a:t>
            </a:r>
            <a:r>
              <a:rPr lang="en-IN" dirty="0" err="1"/>
              <a:t>SciFact</a:t>
            </a:r>
            <a:r>
              <a:rPr lang="en-IN" dirty="0"/>
              <a:t> dataset</a:t>
            </a:r>
          </a:p>
          <a:p>
            <a:r>
              <a:rPr lang="en-IN" dirty="0"/>
              <a:t>Define task and develop model</a:t>
            </a:r>
          </a:p>
          <a:p>
            <a:r>
              <a:rPr lang="en-IN" dirty="0"/>
              <a:t>Verify real-world claims</a:t>
            </a:r>
          </a:p>
        </p:txBody>
      </p:sp>
    </p:spTree>
    <p:extLst>
      <p:ext uri="{BB962C8B-B14F-4D97-AF65-F5344CB8AC3E}">
        <p14:creationId xmlns:p14="http://schemas.microsoft.com/office/powerpoint/2010/main" val="211175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1096</Words>
  <Application>Microsoft Office PowerPoint</Application>
  <PresentationFormat>Widescreen</PresentationFormat>
  <Paragraphs>223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Microsoft YaHei UI Light</vt:lpstr>
      <vt:lpstr>Arial</vt:lpstr>
      <vt:lpstr>Bahnschrift Light SemiCondensed</vt:lpstr>
      <vt:lpstr>Calibri</vt:lpstr>
      <vt:lpstr>Calibri Light</vt:lpstr>
      <vt:lpstr>Cambria Math</vt:lpstr>
      <vt:lpstr>NimbusRomNo9L-Medi</vt:lpstr>
      <vt:lpstr>NimbusRomNo9L-Regu</vt:lpstr>
      <vt:lpstr>NimbusRomNo9L-ReguItal</vt:lpstr>
      <vt:lpstr>Office Theme</vt:lpstr>
      <vt:lpstr>Fact or Fiction: Verifying Scientific Claims   David Wadden, Shanchuan Lin, Kyle Lo, Lucy Lu Wang, Madeleine van Zuylen, Arman Cohan, Hannaneh Hajishirzi</vt:lpstr>
      <vt:lpstr>Goal: Build an automated tool to assist researchers and the public in evaluating the veracity of scientific claim</vt:lpstr>
      <vt:lpstr>Motivation:</vt:lpstr>
      <vt:lpstr>Challenges of Scientific claim verification</vt:lpstr>
      <vt:lpstr>Challenges of Scientific claim verification</vt:lpstr>
      <vt:lpstr>Challenges of Scientific claim verification</vt:lpstr>
      <vt:lpstr>Challenges of Scientific claim verification</vt:lpstr>
      <vt:lpstr>Challenges of Scientific claim verification</vt:lpstr>
      <vt:lpstr>Contribution</vt:lpstr>
      <vt:lpstr>Challenges to dataset construction</vt:lpstr>
      <vt:lpstr>Dataset Statistics</vt:lpstr>
      <vt:lpstr>Task Formulation</vt:lpstr>
      <vt:lpstr>VERISCI: Model</vt:lpstr>
      <vt:lpstr>Rationale Selection</vt:lpstr>
      <vt:lpstr>Label prediction</vt:lpstr>
      <vt:lpstr>Results</vt:lpstr>
      <vt:lpstr>Verifying claims about COVID-19</vt:lpstr>
      <vt:lpstr>Conclusion and Future work</vt:lpstr>
      <vt:lpstr>Reference: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or Fiction: Verifying Scientific Claims   David Wadden, Shanchuan Lin, Kyle Lo, Lucy Lu Wang, Madeleine van Zuylen, Arman Cohan, Hannaneh Hajishirzi</dc:title>
  <dc:creator>Payel Santra</dc:creator>
  <cp:lastModifiedBy>Payel Santra</cp:lastModifiedBy>
  <cp:revision>16</cp:revision>
  <dcterms:created xsi:type="dcterms:W3CDTF">2023-02-15T10:49:18Z</dcterms:created>
  <dcterms:modified xsi:type="dcterms:W3CDTF">2023-02-16T11:00:48Z</dcterms:modified>
</cp:coreProperties>
</file>