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64" r:id="rId6"/>
    <p:sldId id="265" r:id="rId7"/>
    <p:sldId id="266" r:id="rId8"/>
    <p:sldId id="267" r:id="rId9"/>
    <p:sldId id="277" r:id="rId10"/>
    <p:sldId id="278" r:id="rId11"/>
    <p:sldId id="279" r:id="rId12"/>
    <p:sldId id="271" r:id="rId13"/>
    <p:sldId id="272" r:id="rId14"/>
    <p:sldId id="281" r:id="rId15"/>
    <p:sldId id="282" r:id="rId16"/>
    <p:sldId id="283" r:id="rId17"/>
    <p:sldId id="284" r:id="rId18"/>
    <p:sldId id="269" r:id="rId19"/>
    <p:sldId id="270" r:id="rId20"/>
    <p:sldId id="280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F01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7864" y="5877272"/>
            <a:ext cx="6400800" cy="17526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___</a:t>
            </a:r>
            <a:r>
              <a:rPr lang="zh-CN" altLang="en-US" b="1" dirty="0" smtClean="0">
                <a:solidFill>
                  <a:schemeClr val="tx1"/>
                </a:solidFill>
              </a:rPr>
              <a:t>艾山江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1700808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酒店管理系统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5001" y="201414"/>
            <a:ext cx="3663183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直观的表达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427984" y="1628800"/>
            <a:ext cx="1080120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9" name="流程图: 联系 8"/>
          <p:cNvSpPr/>
          <p:nvPr/>
        </p:nvSpPr>
        <p:spPr>
          <a:xfrm>
            <a:off x="2987824" y="1628800"/>
            <a:ext cx="1080120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0" name="流程图: 联系 9"/>
          <p:cNvSpPr/>
          <p:nvPr/>
        </p:nvSpPr>
        <p:spPr>
          <a:xfrm>
            <a:off x="7236296" y="1700808"/>
            <a:ext cx="1080120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11" name="十六角星 10"/>
          <p:cNvSpPr/>
          <p:nvPr/>
        </p:nvSpPr>
        <p:spPr>
          <a:xfrm>
            <a:off x="395536" y="1268760"/>
            <a:ext cx="2160240" cy="1224136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hotels</a:t>
            </a:r>
            <a:endParaRPr lang="zh-CN" altLang="en-US" sz="2800" b="1" dirty="0"/>
          </a:p>
        </p:txBody>
      </p:sp>
      <p:cxnSp>
        <p:nvCxnSpPr>
          <p:cNvPr id="13" name="直接箭头连接符 12"/>
          <p:cNvCxnSpPr>
            <a:stCxn id="11" idx="4"/>
            <a:endCxn id="9" idx="2"/>
          </p:cNvCxnSpPr>
          <p:nvPr/>
        </p:nvCxnSpPr>
        <p:spPr>
          <a:xfrm flipV="1">
            <a:off x="2239420" y="2024844"/>
            <a:ext cx="748404" cy="28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5"/>
            <a:endCxn id="8" idx="2"/>
          </p:cNvCxnSpPr>
          <p:nvPr/>
        </p:nvCxnSpPr>
        <p:spPr>
          <a:xfrm flipV="1">
            <a:off x="3909764" y="2024844"/>
            <a:ext cx="518220" cy="28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5"/>
            <a:endCxn id="25" idx="2"/>
          </p:cNvCxnSpPr>
          <p:nvPr/>
        </p:nvCxnSpPr>
        <p:spPr>
          <a:xfrm flipV="1">
            <a:off x="5349924" y="2096852"/>
            <a:ext cx="446212" cy="20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5" idx="5"/>
            <a:endCxn id="10" idx="2"/>
          </p:cNvCxnSpPr>
          <p:nvPr/>
        </p:nvCxnSpPr>
        <p:spPr>
          <a:xfrm flipV="1">
            <a:off x="6718076" y="2096852"/>
            <a:ext cx="518220" cy="28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42202" y="148478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5" name="流程图: 联系 24"/>
          <p:cNvSpPr/>
          <p:nvPr/>
        </p:nvSpPr>
        <p:spPr>
          <a:xfrm>
            <a:off x="5796136" y="1700808"/>
            <a:ext cx="1080120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8" name="下箭头 27"/>
          <p:cNvSpPr/>
          <p:nvPr/>
        </p:nvSpPr>
        <p:spPr>
          <a:xfrm>
            <a:off x="1115616" y="2636912"/>
            <a:ext cx="360040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0" y="4005064"/>
            <a:ext cx="3491880" cy="285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hotel_number</a:t>
            </a:r>
            <a:r>
              <a:rPr lang="en-US" altLang="zh-CN" sz="2000" b="1" dirty="0" smtClean="0"/>
              <a:t>[10];</a:t>
            </a:r>
          </a:p>
          <a:p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hotel_name</a:t>
            </a:r>
            <a:r>
              <a:rPr lang="en-US" altLang="zh-CN" sz="2000" b="1" dirty="0" smtClean="0"/>
              <a:t>[50];</a:t>
            </a:r>
          </a:p>
          <a:p>
            <a:r>
              <a:rPr lang="en-US" altLang="zh-CN" sz="2000" b="1" dirty="0" smtClean="0"/>
              <a:t>char region[20];</a:t>
            </a:r>
          </a:p>
          <a:p>
            <a:r>
              <a:rPr lang="en-US" altLang="zh-CN" sz="2000" b="1" dirty="0" smtClean="0"/>
              <a:t>char location[50];</a:t>
            </a:r>
          </a:p>
          <a:p>
            <a:r>
              <a:rPr lang="en-US" altLang="zh-CN" sz="2000" b="1" dirty="0" err="1" smtClean="0"/>
              <a:t>RoomType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allrooms_of_eachhotel</a:t>
            </a:r>
            <a:r>
              <a:rPr lang="en-US" altLang="zh-CN" sz="2000" b="1" dirty="0" smtClean="0"/>
              <a:t>[100];</a:t>
            </a:r>
          </a:p>
          <a:p>
            <a:r>
              <a:rPr lang="en-US" altLang="zh-CN" sz="2000" b="1" dirty="0" err="1" smtClean="0"/>
              <a:t>hotel_node</a:t>
            </a:r>
            <a:r>
              <a:rPr lang="en-US" altLang="zh-CN" sz="2000" b="1" dirty="0" smtClean="0"/>
              <a:t> *next;</a:t>
            </a:r>
            <a:endParaRPr lang="zh-CN" altLang="en-US" sz="2000" b="1" dirty="0"/>
          </a:p>
        </p:txBody>
      </p:sp>
      <p:sp>
        <p:nvSpPr>
          <p:cNvPr id="33" name="右箭头 32"/>
          <p:cNvSpPr/>
          <p:nvPr/>
        </p:nvSpPr>
        <p:spPr>
          <a:xfrm>
            <a:off x="3419872" y="5877272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准备 33"/>
          <p:cNvSpPr/>
          <p:nvPr/>
        </p:nvSpPr>
        <p:spPr>
          <a:xfrm>
            <a:off x="4644008" y="5877272"/>
            <a:ext cx="1152128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流程图: 准备 35"/>
          <p:cNvSpPr/>
          <p:nvPr/>
        </p:nvSpPr>
        <p:spPr>
          <a:xfrm>
            <a:off x="5796136" y="5877272"/>
            <a:ext cx="1224136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流程图: 准备 36"/>
          <p:cNvSpPr/>
          <p:nvPr/>
        </p:nvSpPr>
        <p:spPr>
          <a:xfrm>
            <a:off x="7020272" y="5877272"/>
            <a:ext cx="1224136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70194" y="5517232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39" name="下箭头 38"/>
          <p:cNvSpPr/>
          <p:nvPr/>
        </p:nvSpPr>
        <p:spPr>
          <a:xfrm rot="10800000">
            <a:off x="5004048" y="4869160"/>
            <a:ext cx="43204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4355976" y="3645024"/>
            <a:ext cx="2304256" cy="1080120"/>
          </a:xfrm>
          <a:prstGeom prst="cube">
            <a:avLst>
              <a:gd name="adj" fmla="val 31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44008" y="4149080"/>
            <a:ext cx="136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room_num</a:t>
            </a:r>
            <a:endParaRPr lang="zh-CN" alt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741943" y="3532946"/>
            <a:ext cx="141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room_price</a:t>
            </a:r>
            <a:endParaRPr lang="zh-CN" altLang="en-US" sz="2000" b="1" dirty="0"/>
          </a:p>
        </p:txBody>
      </p:sp>
      <p:sp>
        <p:nvSpPr>
          <p:cNvPr id="43" name="TextBox 42"/>
          <p:cNvSpPr txBox="1"/>
          <p:nvPr/>
        </p:nvSpPr>
        <p:spPr>
          <a:xfrm rot="20190947">
            <a:off x="6256469" y="3811763"/>
            <a:ext cx="983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room</a:t>
            </a:r>
          </a:p>
          <a:p>
            <a:r>
              <a:rPr lang="en-US" altLang="zh-CN" sz="2000" b="1" dirty="0" smtClean="0"/>
              <a:t>_style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目前还没成型的结构：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为了户按城市搜索，还要建立城市链表</a:t>
            </a:r>
            <a:endParaRPr lang="en-US" altLang="zh-CN" b="1" dirty="0" smtClean="0"/>
          </a:p>
          <a:p>
            <a:r>
              <a:rPr lang="zh-CN" altLang="en-US" b="1" dirty="0" smtClean="0"/>
              <a:t>（用</a:t>
            </a:r>
            <a:r>
              <a:rPr lang="en-US" altLang="zh-CN" b="1" dirty="0" smtClean="0"/>
              <a:t>vector </a:t>
            </a:r>
            <a:r>
              <a:rPr lang="zh-CN" altLang="en-US" b="1" dirty="0" smtClean="0"/>
              <a:t>打补丁）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建立订单链表，将已预订房间放到一个链表，用于快捷的遍历比较房间是否可预订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80528" y="-27384"/>
            <a:ext cx="83529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模块划分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sym typeface="Wingdings" pitchFamily="2" charset="2"/>
              </a:rPr>
              <a:t>(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sym typeface="Wingdings" pitchFamily="2" charset="2"/>
              </a:rPr>
              <a:t>目前还不完善</a:t>
            </a:r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sym typeface="Wingdings" pitchFamily="2" charset="2"/>
              </a:rPr>
              <a:t>)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b="1" dirty="0" smtClean="0"/>
              <a:t>1.head.h    			   </a:t>
            </a:r>
            <a:r>
              <a:rPr lang="zh-CN" altLang="en-US" b="1" dirty="0" smtClean="0"/>
              <a:t>（接口）</a:t>
            </a:r>
            <a:endParaRPr lang="en-US" altLang="zh-CN" b="1" dirty="0" smtClean="0"/>
          </a:p>
          <a:p>
            <a:r>
              <a:rPr lang="en-US" altLang="zh-CN" b="1" dirty="0" smtClean="0"/>
              <a:t>2.main.cpp   			</a:t>
            </a:r>
            <a:r>
              <a:rPr lang="zh-CN" altLang="en-US" b="1" dirty="0" smtClean="0"/>
              <a:t>（主函数）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3.window.cpp  		</a:t>
            </a:r>
            <a:r>
              <a:rPr lang="zh-CN" altLang="en-US" b="1" dirty="0" smtClean="0"/>
              <a:t>（主界面）</a:t>
            </a:r>
            <a:endParaRPr lang="en-US" altLang="zh-CN" b="1" dirty="0" smtClean="0"/>
          </a:p>
          <a:p>
            <a:r>
              <a:rPr lang="en-US" altLang="zh-CN" b="1" dirty="0" smtClean="0"/>
              <a:t>4.part1.cpp       		</a:t>
            </a:r>
            <a:r>
              <a:rPr lang="zh-CN" altLang="en-US" b="1" dirty="0" smtClean="0"/>
              <a:t>（导入信息）</a:t>
            </a:r>
            <a:endParaRPr lang="en-US" altLang="zh-CN" b="1" dirty="0" smtClean="0"/>
          </a:p>
          <a:p>
            <a:r>
              <a:rPr lang="en-US" altLang="zh-CN" b="1" dirty="0" smtClean="0"/>
              <a:t>5.manager.cpp		</a:t>
            </a:r>
            <a:r>
              <a:rPr lang="zh-CN" altLang="en-US" b="1" dirty="0" smtClean="0"/>
              <a:t>（管理员算法）</a:t>
            </a:r>
            <a:endParaRPr lang="en-US" altLang="zh-CN" b="1" dirty="0" smtClean="0"/>
          </a:p>
          <a:p>
            <a:r>
              <a:rPr lang="en-US" altLang="zh-CN" b="1" dirty="0" smtClean="0"/>
              <a:t>6.user.cpp			</a:t>
            </a:r>
            <a:r>
              <a:rPr lang="zh-CN" altLang="en-US" b="1" dirty="0" smtClean="0"/>
              <a:t>（用户算法）</a:t>
            </a:r>
            <a:endParaRPr lang="en-US" altLang="zh-CN" b="1" dirty="0" smtClean="0"/>
          </a:p>
          <a:p>
            <a:r>
              <a:rPr lang="en-US" altLang="zh-CN" b="1" dirty="0" smtClean="0"/>
              <a:t>7.help.cpp			</a:t>
            </a:r>
            <a:r>
              <a:rPr lang="zh-CN" altLang="en-US" b="1" dirty="0" smtClean="0"/>
              <a:t>（使用指南）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7380312" y="5733256"/>
            <a:ext cx="13468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反回引导页</a:t>
            </a:r>
            <a:endParaRPr lang="zh-CN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动作按钮: 上一张 6">
            <a:hlinkClick r:id="rId2" action="ppaction://hlinksldjump" highlightClick="1"/>
          </p:cNvPr>
          <p:cNvSpPr/>
          <p:nvPr/>
        </p:nvSpPr>
        <p:spPr>
          <a:xfrm>
            <a:off x="7236296" y="6165304"/>
            <a:ext cx="1656184" cy="432048"/>
          </a:xfrm>
          <a:prstGeom prst="actionButtonReturn">
            <a:avLst/>
          </a:prstGeom>
          <a:solidFill>
            <a:srgbClr val="64A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640" y="57398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界面设计： （目前）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002" t="23250" r="43830" b="19657"/>
          <a:stretch>
            <a:fillRect/>
          </a:stretch>
        </p:blipFill>
        <p:spPr bwMode="auto">
          <a:xfrm>
            <a:off x="899592" y="1268760"/>
            <a:ext cx="7125814" cy="50948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002" t="22266" r="43830" b="19657"/>
          <a:stretch>
            <a:fillRect/>
          </a:stretch>
        </p:blipFill>
        <p:spPr bwMode="auto">
          <a:xfrm>
            <a:off x="758017" y="692696"/>
            <a:ext cx="7404619" cy="56009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4428" t="7500" r="53321" b="36219"/>
          <a:stretch>
            <a:fillRect/>
          </a:stretch>
        </p:blipFill>
        <p:spPr bwMode="auto">
          <a:xfrm>
            <a:off x="827583" y="737122"/>
            <a:ext cx="7632849" cy="57162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3512" t="5704" r="52767" b="36219"/>
          <a:stretch>
            <a:fillRect/>
          </a:stretch>
        </p:blipFill>
        <p:spPr bwMode="auto">
          <a:xfrm>
            <a:off x="755576" y="476672"/>
            <a:ext cx="7713399" cy="57606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其</a:t>
            </a:r>
            <a:r>
              <a:rPr lang="zh-CN" altLang="en-US" sz="4800" b="1" dirty="0" smtClean="0"/>
              <a:t>他界面还没来得及</a:t>
            </a:r>
            <a:endParaRPr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7524328" y="6021288"/>
            <a:ext cx="13468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反回引导页</a:t>
            </a:r>
            <a:endParaRPr lang="zh-CN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动作按钮: 上一张 4">
            <a:hlinkClick r:id="rId2" action="ppaction://hlinksldjump" highlightClick="1"/>
          </p:cNvPr>
          <p:cNvSpPr/>
          <p:nvPr/>
        </p:nvSpPr>
        <p:spPr>
          <a:xfrm>
            <a:off x="7380312" y="6425952"/>
            <a:ext cx="1656184" cy="432048"/>
          </a:xfrm>
          <a:prstGeom prst="actionButtonReturn">
            <a:avLst/>
          </a:prstGeom>
          <a:solidFill>
            <a:srgbClr val="64A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x-none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初始化系统</a:t>
            </a:r>
          </a:p>
          <a:p>
            <a:pPr marL="1143000" lvl="2" indent="-342900" defTabSz="914400">
              <a:buFont typeface="Wingdings" charset="2"/>
              <a:buChar char="l"/>
            </a:pPr>
            <a:r>
              <a:rPr lang="x-none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启动系统的时候，系统自动从给定的文件中读入信息，初始化酒店信息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en-US" sz="1600" b="1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读入的初始化文件一共有两个文件</a:t>
            </a:r>
            <a:r>
              <a:rPr lang="en-US" altLang="zh-CN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: hotel.txt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order.txt(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文件名固定</a:t>
            </a:r>
            <a:r>
              <a:rPr lang="en-US" altLang="zh-CN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16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从</a:t>
            </a:r>
            <a:r>
              <a:rPr lang="en-US" altLang="zh-CN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hotel.txt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文件中初始化酒店信息，从</a:t>
            </a:r>
            <a:r>
              <a:rPr lang="en-US" altLang="zh-CN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中初始化各酒店预订信息。</a:t>
            </a:r>
            <a:endParaRPr lang="en-US" altLang="zh-CN" sz="16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如果没有</a:t>
            </a:r>
            <a:r>
              <a:rPr lang="en-US" altLang="zh-CN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</a:t>
            </a:r>
            <a:r>
              <a:rPr lang="zh-CN" altLang="en-US" sz="16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文件，则酒店所有房间都初始化为可预订。</a:t>
            </a:r>
            <a:endParaRPr lang="en-US" altLang="zh-CN" sz="16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285750" indent="-342900" defTabSz="914400">
              <a:buFont typeface="Wingdings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退出系统</a:t>
            </a:r>
            <a:endParaRPr lang="en-US" altLang="zh-CN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8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当用户关闭系统时，系统自动保存所有信息到文件中，以便下一次启动系统时能够初始化系统。</a:t>
            </a:r>
            <a:endParaRPr lang="en-US" altLang="zh-CN" sz="1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8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保存的文件名为</a:t>
            </a:r>
            <a:r>
              <a:rPr lang="en-US" altLang="zh-CN" sz="18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hotel.txt</a:t>
            </a:r>
            <a:r>
              <a:rPr lang="zh-CN" altLang="en-US" sz="18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</a:t>
            </a:r>
            <a:r>
              <a:rPr lang="en-US" altLang="zh-CN" sz="18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order.txt(</a:t>
            </a:r>
            <a:r>
              <a:rPr lang="zh-CN" altLang="en-US" sz="18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文件名固定</a:t>
            </a:r>
            <a:r>
              <a:rPr lang="en-US" altLang="zh-CN" sz="18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pPr marL="1143000" lvl="2" indent="-342900" defTabSz="914400">
              <a:buFont typeface="Wingdings" charset="2"/>
              <a:buChar char="l"/>
            </a:pPr>
            <a:endParaRPr lang="x-none" altLang="en-US" sz="1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1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72616" y="-99392"/>
            <a:ext cx="60435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注意事项：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altLang="en-US" sz="28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管理系统的一致性信息维护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在要删除酒店信息时，如果酒店已经有客人预订，则不能删除。</a:t>
            </a:r>
            <a:endParaRPr lang="en-US" altLang="zh-CN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涉及对酒店预订操作时</a:t>
            </a:r>
            <a:r>
              <a:rPr lang="en-US" altLang="zh-CN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(</a:t>
            </a:r>
            <a:r>
              <a:rPr altLang="en-US" sz="2000" b="1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订房</a:t>
            </a:r>
            <a:r>
              <a:rPr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与退房</a:t>
            </a:r>
            <a:r>
              <a:rPr lang="en-US" altLang="zh-CN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)</a:t>
            </a:r>
            <a:r>
              <a:rPr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  <a:sym typeface="+mn-ea"/>
              </a:rPr>
              <a:t>，注意酒店房间空闲日期的计算。</a:t>
            </a:r>
            <a:endParaRPr lang="en-US" altLang="en-US" sz="20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285750" indent="-342900" defTabSz="914400">
              <a:buFont typeface="Wingdings" charset="2"/>
              <a:buChar char="l"/>
            </a:pPr>
            <a:endParaRPr lang="en-US" altLang="zh-CN" sz="2400" b="1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342900" lvl="0" indent="-342900" defTabSz="914400"/>
            <a:endParaRPr altLang="en-US" sz="2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altLang="en-US" sz="24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charset="2"/>
              <a:buChar char="l"/>
            </a:pPr>
            <a:endParaRPr lang="x-none" altLang="en-US" sz="2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800" b="1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-180528" y="0"/>
            <a:ext cx="5328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需求分析：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-684584" y="777478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数据结构：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-679464" y="1569566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模块划分：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-679464" y="2361654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界面设计：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-684584" y="3140968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注意事项：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84584" y="3945830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用户指南：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679464" y="4725144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总结优化：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684584" y="5530006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8.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rgbClr val="0000CC">
                      <a:alpha val="60000"/>
                    </a:srgb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最终版本：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rgbClr val="0000CC">
                    <a:alpha val="60000"/>
                  </a:srgb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20272" y="-531440"/>
            <a:ext cx="2168377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★流丽太行书" pitchFamily="65" charset="-128"/>
                <a:ea typeface="★流丽太行书" pitchFamily="65" charset="-128"/>
              </a:rPr>
              <a:t>引</a:t>
            </a:r>
            <a:endParaRPr lang="en-US" altLang="zh-CN" sz="13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★流丽太行书" pitchFamily="65" charset="-128"/>
              <a:ea typeface="★流丽太行书" pitchFamily="65" charset="-128"/>
            </a:endParaRPr>
          </a:p>
          <a:p>
            <a:pPr algn="ctr"/>
            <a:r>
              <a:rPr lang="zh-CN" altLang="en-US" sz="13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苏新诗卵石体" pitchFamily="49" charset="-122"/>
                <a:ea typeface="苏新诗卵石体" pitchFamily="49" charset="-122"/>
              </a:rPr>
              <a:t>导</a:t>
            </a:r>
            <a:endParaRPr lang="zh-CN" altLang="en-US" sz="13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苏新诗卵石体" pitchFamily="49" charset="-122"/>
              <a:ea typeface="苏新诗卵石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6176" y="5877272"/>
            <a:ext cx="264687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点击可跳转到该页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目前做到这儿了</a:t>
            </a:r>
            <a:endParaRPr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7452320" y="5877272"/>
            <a:ext cx="13468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反回引导页</a:t>
            </a:r>
            <a:endParaRPr lang="zh-CN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动作按钮: 上一张 4">
            <a:hlinkClick r:id="rId2" action="ppaction://hlinksldjump" highlightClick="1"/>
          </p:cNvPr>
          <p:cNvSpPr/>
          <p:nvPr/>
        </p:nvSpPr>
        <p:spPr>
          <a:xfrm>
            <a:off x="7236296" y="6237312"/>
            <a:ext cx="1656184" cy="432048"/>
          </a:xfrm>
          <a:prstGeom prst="actionButtonReturn">
            <a:avLst/>
          </a:prstGeom>
          <a:solidFill>
            <a:srgbClr val="64A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2780928"/>
            <a:ext cx="4019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 you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！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15121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zh-CN" altLang="en-US" sz="2800" b="1" dirty="0" smtClean="0">
                <a:latin typeface="+mj-ea"/>
                <a:ea typeface="+mj-ea"/>
              </a:rPr>
              <a:t>题目名称：携程在手，说走就走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800" b="1" dirty="0" smtClean="0">
                <a:latin typeface="+mj-ea"/>
                <a:ea typeface="+mj-ea"/>
              </a:rPr>
              <a:t>                                                                  ——</a:t>
            </a:r>
            <a:r>
              <a:rPr lang="zh-CN" altLang="en-US" sz="2800" b="1" dirty="0" smtClean="0">
                <a:latin typeface="+mj-ea"/>
                <a:ea typeface="+mj-ea"/>
              </a:rPr>
              <a:t>酒店预订管理系统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692696" y="46365"/>
            <a:ext cx="64035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需求分析：</a:t>
            </a:r>
            <a:endParaRPr lang="zh-CN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068960"/>
            <a:ext cx="8608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完成管理系统信息的导入导出、增加、删除、修改、查询以及预定、退房等功能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维护信息的一致性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合理地组织系统流程，划分程序模块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</a:rPr>
              <a:t>提供良好的交互界面</a:t>
            </a:r>
            <a:endParaRPr lang="en-US" altLang="zh-CN" b="1" dirty="0" smtClean="0">
              <a:latin typeface="+mn-ea"/>
            </a:endParaRPr>
          </a:p>
          <a:p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必须功能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Wingdings" charset="2"/>
              <a:buChar char="l"/>
            </a:pPr>
            <a:r>
              <a:rPr lang="x-none" altLang="zh-CN" sz="3600" b="1" dirty="0" smtClean="0">
                <a:latin typeface="Adobe 楷体 Std R" pitchFamily="18" charset="-122"/>
                <a:ea typeface="Adobe 楷体 Std R" pitchFamily="18" charset="-122"/>
              </a:rPr>
              <a:t>管理员功能：</a:t>
            </a:r>
          </a:p>
          <a:p>
            <a:pPr marL="1257300" lvl="2" indent="-342900">
              <a:buFont typeface="Wingdings" charset="2"/>
              <a:buChar char="l"/>
            </a:pPr>
            <a:r>
              <a:rPr lang="x-none" altLang="zh-CN" b="1" dirty="0" smtClean="0">
                <a:latin typeface="Adobe 楷体 Std R" pitchFamily="18" charset="-122"/>
                <a:ea typeface="Adobe 楷体 Std R" pitchFamily="18" charset="-122"/>
              </a:rPr>
              <a:t>酒店系统信息录入</a:t>
            </a:r>
          </a:p>
          <a:p>
            <a:pPr marL="1257300" lvl="2" indent="-342900">
              <a:buFont typeface="Wingdings" charset="2"/>
              <a:buChar char="l"/>
            </a:pPr>
            <a:r>
              <a:rPr lang="x-none" altLang="zh-CN" b="1" dirty="0" smtClean="0">
                <a:latin typeface="Adobe 楷体 Std R" pitchFamily="18" charset="-122"/>
                <a:ea typeface="Adobe 楷体 Std R" pitchFamily="18" charset="-122"/>
              </a:rPr>
              <a:t>酒店信息增加、修改、删除等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信息的保存</a:t>
            </a:r>
            <a:endParaRPr lang="x-none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x-none" altLang="zh-CN" sz="3600" b="1" dirty="0" smtClean="0">
                <a:latin typeface="Adobe 楷体 Std R" pitchFamily="18" charset="-122"/>
                <a:ea typeface="Adobe 楷体 Std R" pitchFamily="18" charset="-122"/>
              </a:rPr>
              <a:t>用户功能：</a:t>
            </a:r>
          </a:p>
          <a:p>
            <a:pPr marL="1257300" lvl="2" indent="-342900">
              <a:buFont typeface="Wingdings" charset="2"/>
              <a:buChar char="l"/>
            </a:pPr>
            <a:r>
              <a:rPr lang="x-none" altLang="zh-CN" b="1" dirty="0" smtClean="0">
                <a:latin typeface="Adobe 楷体 Std R" pitchFamily="18" charset="-122"/>
                <a:ea typeface="Adobe 楷体 Std R" pitchFamily="18" charset="-122"/>
              </a:rPr>
              <a:t>查询(筛选)酒店</a:t>
            </a:r>
          </a:p>
          <a:p>
            <a:pPr marL="1257300" lvl="2" indent="-342900">
              <a:buFont typeface="Wingdings" charset="2"/>
              <a:buChar char="l"/>
            </a:pPr>
            <a:r>
              <a:rPr lang="x-none" altLang="zh-CN" b="1" dirty="0" smtClean="0">
                <a:latin typeface="Adobe 楷体 Std R" pitchFamily="18" charset="-122"/>
                <a:ea typeface="Adobe 楷体 Std R" pitchFamily="18" charset="-122"/>
              </a:rPr>
              <a:t>预定酒店</a:t>
            </a:r>
          </a:p>
          <a:p>
            <a:pPr marL="1257300" lvl="2" indent="-342900">
              <a:buFont typeface="Wingdings" charset="2"/>
              <a:buChar char="l"/>
            </a:pPr>
            <a:r>
              <a:rPr lang="x-none" altLang="zh-CN" b="1" dirty="0" smtClean="0">
                <a:latin typeface="Adobe 楷体 Std R" pitchFamily="18" charset="-122"/>
                <a:ea typeface="Adobe 楷体 Std R" pitchFamily="18" charset="-122"/>
              </a:rPr>
              <a:t>查看订单、取消订单</a:t>
            </a:r>
          </a:p>
          <a:p>
            <a:pPr marL="857250" lvl="1" indent="-342900">
              <a:spcBef>
                <a:spcPts val="600"/>
              </a:spcBef>
              <a:buFont typeface="Wingdings" charset="2"/>
              <a:buChar char="l"/>
            </a:pPr>
            <a:endParaRPr lang="zh-CN" altLang="en-US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自己想添加的功能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注册功能</a:t>
            </a:r>
            <a:endParaRPr lang="x-none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系统预设几个管理员、客户账号、密码</a:t>
            </a:r>
            <a:endParaRPr lang="x-none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用户可以注册管理员或客户账号，并预设密码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帐号、密码保存到一个秘密文件里面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凭账号和密码登录，否则无法用这个系统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密码有三次输错机会，不行的话关闭程序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没有密码找回功能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更好的界面</a:t>
            </a:r>
            <a:endParaRPr lang="en-US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更快捷的操作</a:t>
            </a:r>
            <a:endParaRPr lang="x-none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需要我再探索的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筛选</a:t>
            </a:r>
            <a:endParaRPr lang="x-none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按时间、地点、酒店名称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管理</a:t>
            </a:r>
            <a:endParaRPr lang="x-none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按入住、退房时间来实时刷新数据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具体实现</a:t>
            </a:r>
            <a:endParaRPr lang="x-none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想用面向对象实现，但是还没学好，需要努力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3600" b="1" dirty="0" smtClean="0">
                <a:latin typeface="Adobe 楷体 Std R" pitchFamily="18" charset="-122"/>
                <a:ea typeface="Adobe 楷体 Std R" pitchFamily="18" charset="-122"/>
              </a:rPr>
              <a:t>界面</a:t>
            </a:r>
            <a:endParaRPr lang="x-none" altLang="zh-CN" sz="36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先用黑输出框，后试着图形界面</a:t>
            </a:r>
            <a:endParaRPr lang="en-US" altLang="zh-CN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57300" lvl="2" indent="-342900">
              <a:buFont typeface="Wingdings" charset="2"/>
              <a:buChar char="l"/>
            </a:pPr>
            <a:endParaRPr lang="en-US" altLang="zh-CN" sz="6000" b="1" dirty="0" smtClean="0"/>
          </a:p>
          <a:p>
            <a:pPr marL="1257300" lvl="2" indent="-342900">
              <a:buNone/>
            </a:pPr>
            <a:endParaRPr lang="zh-CN" altLang="en-US" sz="6000" b="1" dirty="0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7236296" y="6165304"/>
            <a:ext cx="1656184" cy="432048"/>
          </a:xfrm>
          <a:prstGeom prst="actionButtonReturn">
            <a:avLst/>
          </a:prstGeom>
          <a:solidFill>
            <a:srgbClr val="64A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7380312" y="5733256"/>
            <a:ext cx="13468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反回引导页</a:t>
            </a:r>
            <a:endParaRPr lang="zh-CN" altLang="en-U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Grp="1"/>
          </p:cNvSpPr>
          <p:nvPr>
            <p:ph idx="1"/>
          </p:nvPr>
        </p:nvSpPr>
        <p:spPr>
          <a:xfrm>
            <a:off x="467544" y="1844824"/>
            <a:ext cx="12618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"/>
          <p:cNvSpPr txBox="1">
            <a:spLocks/>
          </p:cNvSpPr>
          <p:nvPr/>
        </p:nvSpPr>
        <p:spPr>
          <a:xfrm>
            <a:off x="323528" y="3573016"/>
            <a:ext cx="8295861" cy="1557349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酒店及</a:t>
            </a:r>
            <a:r>
              <a:rPr lang="zh-CN" altLang="en-US" sz="2800" b="1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latin typeface="Adobe 楷体 Std R" pitchFamily="18" charset="-122"/>
                <a:ea typeface="Adobe 楷体 Std R" pitchFamily="18" charset="-122"/>
              </a:rPr>
              <a:t>每个酒店包含编号、地区、位置、房间等信息。</a:t>
            </a:r>
            <a:endParaRPr lang="en-US" altLang="zh-CN" sz="28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>
                <a:latin typeface="Adobe 楷体 Std R" pitchFamily="18" charset="-122"/>
                <a:ea typeface="Adobe 楷体 Std R" pitchFamily="18" charset="-122"/>
              </a:rPr>
              <a:t>房间至少包含房间号、价格</a:t>
            </a:r>
            <a:r>
              <a:rPr lang="en-US" altLang="zh-CN" sz="2800" b="1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800" b="1" dirty="0" smtClean="0">
                <a:latin typeface="Adobe 楷体 Std R" pitchFamily="18" charset="-122"/>
                <a:ea typeface="Adobe 楷体 Std R" pitchFamily="18" charset="-122"/>
              </a:rPr>
              <a:t>元</a:t>
            </a:r>
            <a:r>
              <a:rPr lang="en-US" altLang="zh-CN" sz="2800" b="1" dirty="0" smtClean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800" b="1" dirty="0" smtClean="0">
                <a:latin typeface="Adobe 楷体 Std R" pitchFamily="18" charset="-122"/>
                <a:ea typeface="Adobe 楷体 Std R" pitchFamily="18" charset="-122"/>
              </a:rPr>
              <a:t>天</a:t>
            </a:r>
            <a:r>
              <a:rPr lang="en-US" altLang="zh-CN" sz="2800" b="1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2800" b="1" dirty="0" smtClean="0">
                <a:latin typeface="Adobe 楷体 Std R" pitchFamily="18" charset="-122"/>
                <a:ea typeface="Adobe 楷体 Std R" pitchFamily="18" charset="-122"/>
              </a:rPr>
              <a:t>、类型等信息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39504" y="129406"/>
            <a:ext cx="640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数据结构：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6627" y="1052736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需要处理的信息：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72616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我设计的的结构：</a:t>
            </a:r>
            <a:endParaRPr lang="zh-CN" alt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创建每个房间为一个结构体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060848"/>
            <a:ext cx="24321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RoomType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{</a:t>
            </a:r>
            <a:endParaRPr lang="zh-CN" altLang="en-US" sz="2000" b="1" dirty="0" smtClean="0"/>
          </a:p>
          <a:p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room_num</a:t>
            </a:r>
            <a:r>
              <a:rPr lang="en-US" altLang="zh-CN" sz="2000" b="1" dirty="0" smtClean="0"/>
              <a:t>[10];</a:t>
            </a:r>
          </a:p>
          <a:p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room_price</a:t>
            </a:r>
            <a:r>
              <a:rPr lang="en-US" altLang="zh-CN" sz="2000" b="1" dirty="0" smtClean="0"/>
              <a:t>[10];</a:t>
            </a:r>
          </a:p>
          <a:p>
            <a:r>
              <a:rPr lang="en-US" altLang="zh-CN" sz="2000" b="1" dirty="0" smtClean="0"/>
              <a:t>char </a:t>
            </a:r>
            <a:r>
              <a:rPr lang="en-US" altLang="zh-CN" sz="2000" b="1" dirty="0" err="1" smtClean="0"/>
              <a:t>room_style</a:t>
            </a:r>
            <a:r>
              <a:rPr lang="en-US" altLang="zh-CN" sz="2000" b="1" dirty="0" smtClean="0"/>
              <a:t>[20];</a:t>
            </a:r>
          </a:p>
          <a:p>
            <a:r>
              <a:rPr lang="en-US" altLang="zh-CN" sz="2000" b="1" dirty="0" smtClean="0"/>
              <a:t>};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19463"/>
            <a:ext cx="599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创建每个酒店所有房间为一个结构体数组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797152"/>
            <a:ext cx="445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RoomType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allrooms_of_eachhotel</a:t>
            </a:r>
            <a:r>
              <a:rPr lang="en-US" altLang="zh-CN" sz="2000" b="1" dirty="0" smtClean="0"/>
              <a:t>[100];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32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创建每个酒店为一个链表节点，导入所有信息到链表</a:t>
            </a:r>
            <a:r>
              <a:rPr lang="en-US" altLang="zh-CN" sz="2400" b="1" dirty="0" smtClean="0"/>
              <a:t>hotels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3093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struct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hotel_node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{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hotel_number</a:t>
            </a:r>
            <a:r>
              <a:rPr lang="en-US" altLang="zh-CN" sz="2400" b="1" dirty="0" smtClean="0"/>
              <a:t>[10];</a:t>
            </a:r>
          </a:p>
          <a:p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hotel_name</a:t>
            </a:r>
            <a:r>
              <a:rPr lang="en-US" altLang="zh-CN" sz="2400" b="1" dirty="0" smtClean="0"/>
              <a:t>[50];</a:t>
            </a:r>
          </a:p>
          <a:p>
            <a:r>
              <a:rPr lang="en-US" altLang="zh-CN" sz="2400" b="1" dirty="0" smtClean="0"/>
              <a:t>char region[20];</a:t>
            </a:r>
          </a:p>
          <a:p>
            <a:r>
              <a:rPr lang="en-US" altLang="zh-CN" sz="2400" b="1" dirty="0" smtClean="0"/>
              <a:t>char location[50];</a:t>
            </a:r>
          </a:p>
          <a:p>
            <a:r>
              <a:rPr lang="en-US" altLang="zh-CN" sz="2400" b="1" dirty="0" err="1" smtClean="0"/>
              <a:t>RoomType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allrooms_of_eachhotel</a:t>
            </a:r>
            <a:r>
              <a:rPr lang="en-US" altLang="zh-CN" sz="2400" b="1" dirty="0" smtClean="0"/>
              <a:t>[100];</a:t>
            </a:r>
          </a:p>
          <a:p>
            <a:r>
              <a:rPr lang="en-US" altLang="zh-CN" sz="2400" b="1" dirty="0" err="1" smtClean="0"/>
              <a:t>hotel_node</a:t>
            </a:r>
            <a:r>
              <a:rPr lang="en-US" altLang="zh-CN" sz="2400" b="1" dirty="0" smtClean="0"/>
              <a:t> *next;</a:t>
            </a:r>
          </a:p>
          <a:p>
            <a:r>
              <a:rPr lang="en-US" altLang="zh-CN" sz="2400" b="1" dirty="0" smtClean="0"/>
              <a:t>};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916</Words>
  <Application>Microsoft Office PowerPoint</Application>
  <PresentationFormat>全屏显示(4:3)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必须功能</vt:lpstr>
      <vt:lpstr>自己想添加的功能</vt:lpstr>
      <vt:lpstr>需要我再探索的</vt:lpstr>
      <vt:lpstr>幻灯片 7</vt:lpstr>
      <vt:lpstr>我设计的的结构：</vt:lpstr>
      <vt:lpstr>幻灯片 9</vt:lpstr>
      <vt:lpstr>幻灯片 10</vt:lpstr>
      <vt:lpstr>目前还没成型的结构：</vt:lpstr>
      <vt:lpstr>幻灯片 12</vt:lpstr>
      <vt:lpstr>幻灯片 13</vt:lpstr>
      <vt:lpstr>幻灯片 14</vt:lpstr>
      <vt:lpstr>幻灯片 15</vt:lpstr>
      <vt:lpstr>幻灯片 16</vt:lpstr>
      <vt:lpstr>其他界面还没来得及</vt:lpstr>
      <vt:lpstr>幻灯片 18</vt:lpstr>
      <vt:lpstr>幻灯片 19</vt:lpstr>
      <vt:lpstr>目前做到这儿了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20</cp:revision>
  <dcterms:modified xsi:type="dcterms:W3CDTF">2017-03-31T02:56:21Z</dcterms:modified>
</cp:coreProperties>
</file>