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324" r:id="rId3"/>
    <p:sldId id="351" r:id="rId4"/>
    <p:sldId id="354" r:id="rId5"/>
    <p:sldId id="330" r:id="rId6"/>
    <p:sldId id="325" r:id="rId7"/>
    <p:sldId id="366" r:id="rId8"/>
    <p:sldId id="352" r:id="rId9"/>
    <p:sldId id="353" r:id="rId10"/>
    <p:sldId id="355" r:id="rId11"/>
    <p:sldId id="331" r:id="rId12"/>
    <p:sldId id="339" r:id="rId13"/>
    <p:sldId id="357" r:id="rId14"/>
    <p:sldId id="358" r:id="rId15"/>
    <p:sldId id="359" r:id="rId16"/>
    <p:sldId id="333" r:id="rId17"/>
    <p:sldId id="360" r:id="rId18"/>
    <p:sldId id="361" r:id="rId19"/>
    <p:sldId id="362" r:id="rId20"/>
    <p:sldId id="363" r:id="rId21"/>
    <p:sldId id="364" r:id="rId22"/>
    <p:sldId id="365" r:id="rId23"/>
    <p:sldId id="337" r:id="rId24"/>
    <p:sldId id="328" r:id="rId25"/>
    <p:sldId id="329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24"/>
            <p14:sldId id="351"/>
            <p14:sldId id="354"/>
            <p14:sldId id="330"/>
            <p14:sldId id="325"/>
            <p14:sldId id="366"/>
            <p14:sldId id="352"/>
            <p14:sldId id="353"/>
            <p14:sldId id="355"/>
            <p14:sldId id="331"/>
            <p14:sldId id="339"/>
            <p14:sldId id="357"/>
            <p14:sldId id="358"/>
            <p14:sldId id="359"/>
            <p14:sldId id="333"/>
            <p14:sldId id="360"/>
            <p14:sldId id="361"/>
            <p14:sldId id="362"/>
            <p14:sldId id="363"/>
            <p14:sldId id="364"/>
            <p14:sldId id="365"/>
            <p14:sldId id="337"/>
            <p14:sldId id="328"/>
            <p14:sldId id="32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 autoAdjust="0"/>
    <p:restoredTop sz="94254" autoAdjust="0"/>
  </p:normalViewPr>
  <p:slideViewPr>
    <p:cSldViewPr snapToGrid="0">
      <p:cViewPr varScale="1">
        <p:scale>
          <a:sx n="82" d="100"/>
          <a:sy n="82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t>2017/3/16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2017/3/16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2017/3/16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2017/3/16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t>3/16/2017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大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实验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一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/>
            </a:r>
            <a:b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</a:br>
            <a:endParaRPr lang="zh-CN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 smtClean="0">
                <a:latin typeface="Adobe 楷体 Std R" pitchFamily="18" charset="-122"/>
                <a:ea typeface="Adobe 楷体 Std R" pitchFamily="18" charset="-122"/>
              </a:rPr>
              <a:t>用户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功能简介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x-none" altLang="en-US" dirty="0" smtClean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7"/>
            <a:ext cx="8052504" cy="5181600"/>
          </a:xfrm>
        </p:spPr>
        <p:txBody>
          <a:bodyPr>
            <a:normAutofit/>
          </a:bodyPr>
          <a:lstStyle/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Adobe 楷体 Std R" pitchFamily="18" charset="-122"/>
                <a:ea typeface="Adobe 楷体 Std R" pitchFamily="18" charset="-122"/>
              </a:rPr>
              <a:t>查询</a:t>
            </a:r>
            <a:r>
              <a:rPr lang="zh-CN" altLang="en-US" sz="2400" dirty="0">
                <a:solidFill>
                  <a:prstClr val="black"/>
                </a:solidFill>
                <a:latin typeface="Adobe 楷体 Std R" pitchFamily="18" charset="-122"/>
                <a:ea typeface="Adobe 楷体 Std R" pitchFamily="18" charset="-122"/>
              </a:rPr>
              <a:t>酒店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6120" y="2482850"/>
            <a:ext cx="2816860" cy="146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dirty="0"/>
              <a:t>  </a:t>
            </a:r>
            <a:r>
              <a:rPr lang="x-none" altLang="zh-CN" dirty="0" smtClean="0"/>
              <a:t>点击搜索按钮后显示所有符合要求的酒店信息</a:t>
            </a:r>
            <a:r>
              <a:rPr lang="x-none" altLang="zh-CN" dirty="0"/>
              <a:t>。</a:t>
            </a:r>
          </a:p>
          <a:p>
            <a:endParaRPr lang="x-none" altLang="zh-CN" dirty="0"/>
          </a:p>
          <a:p>
            <a:r>
              <a:rPr lang="x-none" altLang="zh-CN" dirty="0">
                <a:sym typeface="+mn-ea"/>
              </a:rPr>
              <a:t>  查询也可以指定地点、关键词等信息来筛选酒店。</a:t>
            </a:r>
            <a:endParaRPr lang="x-none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2200275"/>
            <a:ext cx="5442585" cy="3666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 smtClean="0">
                <a:latin typeface="Adobe 楷体 Std R" pitchFamily="18" charset="-122"/>
                <a:ea typeface="Adobe 楷体 Std R" pitchFamily="18" charset="-122"/>
              </a:rPr>
              <a:t>用户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功能简介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x-none" altLang="en-US" dirty="0" smtClean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x-none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预定酒店</a:t>
            </a: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2039620"/>
            <a:ext cx="5257800" cy="4006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73090" y="2481580"/>
            <a:ext cx="3142615" cy="1739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/>
              <a:t>选择需要的酒店后，显示所有满足预定时间的房间，按下预定按钮预定。</a:t>
            </a:r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预定完成后显示订单信息。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 smtClean="0">
                <a:latin typeface="Adobe 楷体 Std R" pitchFamily="18" charset="-122"/>
                <a:ea typeface="Adobe 楷体 Std R" pitchFamily="18" charset="-122"/>
                <a:sym typeface="+mn-ea"/>
              </a:rPr>
              <a:t>用户</a:t>
            </a:r>
            <a:r>
              <a:rPr altLang="en-US" dirty="0" smtClean="0">
                <a:latin typeface="Adobe 楷体 Std R" pitchFamily="18" charset="-122"/>
                <a:ea typeface="Adobe 楷体 Std R" pitchFamily="18" charset="-122"/>
                <a:sym typeface="+mn-ea"/>
              </a:rPr>
              <a:t>功能简介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  <a:sym typeface="+mn-ea"/>
              </a:rPr>
              <a:t>(</a:t>
            </a:r>
            <a:r>
              <a:rPr lang="x-none" altLang="en-US" dirty="0" smtClean="0">
                <a:latin typeface="Adobe 楷体 Std R" pitchFamily="18" charset="-122"/>
                <a:ea typeface="Adobe 楷体 Std R" pitchFamily="18" charset="-122"/>
                <a:sym typeface="+mn-ea"/>
              </a:rPr>
              <a:t>3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30074" y="1641612"/>
            <a:ext cx="8097658" cy="532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订单预览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根据订单号按</a:t>
            </a:r>
            <a:r>
              <a:rPr lang="zh-CN" altLang="en-US" sz="175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升序</a:t>
            </a:r>
            <a:r>
              <a:rPr lang="zh-CN" altLang="en-US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显示所有订单，每条订单应包含以下信息：订单号、酒店名、预订时间、总价格、房间类型。</a:t>
            </a:r>
            <a:endParaRPr lang="en-US" altLang="zh-CN" sz="17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订单预览界面中提供订单取消功能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x-none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取消订单</a:t>
            </a:r>
            <a:endParaRPr lang="x-none" altLang="en-US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x-none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用户可以根据订单来决定是否取消预定</a:t>
            </a:r>
            <a:endParaRPr lang="x-none" altLang="en-US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x-none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当用户取消预定后，订单提示此订单已取消</a:t>
            </a:r>
            <a:endParaRPr lang="x-none" altLang="en-US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x-none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注意取消预定后相应酒店房间信息需要重新计算</a:t>
            </a:r>
            <a:endParaRPr lang="x-none" altLang="en-US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134390" y="291445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 smtClean="0">
                <a:solidFill>
                  <a:schemeClr val="tx1"/>
                </a:solidFill>
                <a:latin typeface="+mn-lt"/>
                <a:ea typeface="+mn-lt"/>
              </a:rPr>
              <a:t>注意事项</a:t>
            </a:r>
            <a:endParaRPr lang="x-none" altLang="zh-CN" sz="4400" b="1" dirty="0">
              <a:solidFill>
                <a:schemeClr val="tx1"/>
              </a:solidFill>
              <a:latin typeface="+mn-lt"/>
              <a:ea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r>
              <a:rPr lang="x-none" altLang="zh-CN" dirty="0" smtClean="0"/>
              <a:t>(</a:t>
            </a:r>
            <a:r>
              <a:rPr lang="x-none" altLang="zh-CN" dirty="0"/>
              <a:t>1)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x-none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初始化系统</a:t>
            </a:r>
          </a:p>
          <a:p>
            <a:pPr marL="1143000" lvl="2" indent="-342900" defTabSz="914400">
              <a:buFont typeface="Wingdings" charset="2"/>
              <a:buChar char="l"/>
            </a:pPr>
            <a:r>
              <a:rPr lang="x-none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启动系统的时候，系统自动从给定的文件中读入信息，初始化酒店信息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en-US" sz="16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读入的初始化文件一共有两个文件</a:t>
            </a:r>
            <a:r>
              <a:rPr lang="en-US" altLang="zh-CN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: hotel.txt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order.txt(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文件名固定</a:t>
            </a:r>
            <a:r>
              <a:rPr lang="en-US" altLang="zh-CN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sz="16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从</a:t>
            </a:r>
            <a:r>
              <a:rPr lang="en-US" altLang="zh-CN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hotel.txt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文件中初始化酒店信息，从</a:t>
            </a:r>
            <a:r>
              <a:rPr lang="en-US" altLang="zh-CN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order.txt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中初始化各酒店预订信息。</a:t>
            </a:r>
            <a:endParaRPr lang="en-US" altLang="zh-CN" sz="16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如果没有</a:t>
            </a:r>
            <a:r>
              <a:rPr lang="en-US" altLang="zh-CN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order.txt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文件，则酒店所有房间都初始化为可预订。</a:t>
            </a:r>
            <a:endParaRPr lang="en-US" altLang="zh-CN" sz="16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285750" indent="-342900" defTabSz="914400">
              <a:buFont typeface="Wingdings" charset="2"/>
              <a:buChar char="l"/>
            </a:pPr>
            <a:r>
              <a:rPr lang="zh-CN" altLang="en-US" sz="19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退出系统</a:t>
            </a:r>
            <a:endParaRPr lang="en-US" altLang="zh-CN" sz="19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当用户关闭系统时，系统自动保存所有信息到文件中，以便下一次启动系统时能够初始化系统。</a:t>
            </a:r>
            <a:endParaRPr lang="en-US" altLang="zh-CN" sz="17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保存的文件名为</a:t>
            </a:r>
            <a:r>
              <a:rPr lang="en-US" altLang="zh-CN" sz="18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hotel.txt</a:t>
            </a:r>
            <a:r>
              <a:rPr lang="zh-CN" altLang="en-US" sz="18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order.txt(</a:t>
            </a:r>
            <a:r>
              <a:rPr lang="zh-CN" altLang="en-US" sz="18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文件名固定</a:t>
            </a:r>
            <a:r>
              <a:rPr lang="en-US" altLang="zh-CN" sz="1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  <a:endParaRPr lang="en-US" altLang="zh-CN" sz="17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143000" lvl="2" indent="-342900" defTabSz="914400">
              <a:buFont typeface="Wingdings" charset="2"/>
              <a:buChar char="l"/>
            </a:pPr>
            <a:endParaRPr lang="x-none" altLang="en-US" sz="18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endParaRPr lang="en-US" altLang="zh-CN" sz="18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x-none" altLang="en-US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x-none" altLang="en-US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r>
              <a:rPr lang="x-none" altLang="zh-CN" dirty="0" smtClean="0"/>
              <a:t>(</a:t>
            </a:r>
            <a:r>
              <a:rPr lang="x-none" altLang="zh-CN" dirty="0"/>
              <a:t>2)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管理系统的一致性信息维护</a:t>
            </a:r>
          </a:p>
          <a:p>
            <a:pPr marL="800100" lvl="1" indent="-342900" defTabSz="914400">
              <a:buFont typeface="Wingdings" charset="2"/>
              <a:buChar char="l"/>
            </a:pPr>
            <a:r>
              <a:rPr altLang="en-US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在要删除酒店信息时，如果酒店已经有客人预订，则不能删除。</a:t>
            </a:r>
            <a:endParaRPr lang="en-US" altLang="zh-CN" sz="17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altLang="en-US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涉及对酒店预订操作时</a:t>
            </a:r>
            <a:r>
              <a:rPr lang="en-US" altLang="zh-CN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(</a:t>
            </a:r>
            <a:r>
              <a:rPr altLang="en-US" sz="175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订房</a:t>
            </a:r>
            <a:r>
              <a:rPr altLang="en-US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与退房</a:t>
            </a:r>
            <a:r>
              <a:rPr lang="en-US" altLang="zh-CN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)</a:t>
            </a:r>
            <a:r>
              <a:rPr altLang="en-US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，注意酒店房间空闲日期的计算。</a:t>
            </a:r>
            <a:endParaRPr lang="en-US" altLang="en-US" sz="17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285750" indent="-342900" defTabSz="914400">
              <a:buFont typeface="Wingdings" charset="2"/>
              <a:buChar char="l"/>
            </a:pPr>
            <a:endParaRPr lang="en-US" altLang="zh-CN" sz="19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285750" indent="-342900" defTabSz="914400">
              <a:buFont typeface="Wingdings" charset="2"/>
              <a:buChar char="l"/>
            </a:pPr>
            <a:r>
              <a:rPr lang="zh-CN" altLang="en-US" sz="1900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禁用条目</a:t>
            </a:r>
            <a:endParaRPr lang="en-US" altLang="zh-CN" sz="1900" dirty="0" smtClean="0">
              <a:solidFill>
                <a:srgbClr val="FF0000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禁止使用其他编程语言，只能使用</a:t>
            </a:r>
            <a:r>
              <a:rPr lang="en-US" altLang="zh-CN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c/</a:t>
            </a:r>
            <a:r>
              <a:rPr lang="en-US" altLang="zh-CN" sz="175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c++</a:t>
            </a:r>
            <a:r>
              <a:rPr lang="zh-CN" altLang="en-US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语言。</a:t>
            </a:r>
            <a:endParaRPr lang="en-US" altLang="zh-CN" sz="17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禁止使用</a:t>
            </a:r>
            <a:r>
              <a:rPr lang="en-US" altLang="zh-CN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SQL</a:t>
            </a:r>
            <a:r>
              <a:rPr lang="zh-CN" altLang="en-US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或</a:t>
            </a:r>
            <a:r>
              <a:rPr lang="en-US" altLang="zh-CN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MySQL</a:t>
            </a:r>
            <a:r>
              <a:rPr lang="zh-CN" altLang="en-US" sz="17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等数据库软件。</a:t>
            </a:r>
            <a:endParaRPr lang="en-US" altLang="zh-CN" sz="17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altLang="en-US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x-none" altLang="en-US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800100" lvl="1" indent="-342900" defTabSz="914400">
              <a:buFont typeface="Wingdings" charset="2"/>
              <a:buChar char="l"/>
            </a:pPr>
            <a:endParaRPr altLang="en-US" sz="18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800100" lvl="1" indent="-342900" defTabSz="914400">
              <a:buFont typeface="Wingdings" charset="2"/>
              <a:buChar char="l"/>
            </a:pPr>
            <a:endParaRPr lang="en-US" altLang="zh-CN" sz="18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x-none" altLang="en-US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x-none" altLang="en-US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简单的用例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(1)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系统主菜单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/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3" y="2167565"/>
            <a:ext cx="7692118" cy="3663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简单的用例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(2)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管理员界面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/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6" y="2130090"/>
            <a:ext cx="6709473" cy="46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简单的用例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(3)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用户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界面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/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3" y="2169086"/>
            <a:ext cx="7464589" cy="42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简单的用例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(4)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查询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界面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/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4" y="2033526"/>
            <a:ext cx="6213305" cy="4539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49979" y="2197768"/>
            <a:ext cx="189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注意：如果多次选择相应功能输入，则按照最后一次输入为准。比如第一次选择功能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，并且输入南京，第二次还是选择功能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，输入北京，则最后搜索按照最后一次输入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北京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来进行搜索。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5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题目名称</a:t>
            </a: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：携程在手，说走就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走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/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                                           ——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酒店预订管理系统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5" y="3145790"/>
            <a:ext cx="7140575" cy="3016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简单的用例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(5)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选择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界面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/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3" y="2099667"/>
            <a:ext cx="7231979" cy="41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简单的用例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(6)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预订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界面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/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7" y="2041567"/>
            <a:ext cx="8475706" cy="38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简单的用例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(7)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查看订单界面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/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1" y="2245314"/>
            <a:ext cx="8805178" cy="28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额外创意分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任意发挥，目标：更易用，更合理，更强大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例如：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2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考虑预订多个房间的情况</a:t>
            </a:r>
            <a:endParaRPr lang="en-US" altLang="zh-CN" sz="22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x-none" altLang="zh-CN" sz="2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图形</a:t>
            </a:r>
            <a:r>
              <a:rPr lang="zh-CN" altLang="en-US" sz="2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界面</a:t>
            </a:r>
            <a:endParaRPr lang="en-US" altLang="zh-CN" sz="2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其他任何和本次项目有关的创新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实验周期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fontScale="92500" lnSpcReduction="20000"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第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周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布置题目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第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周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提交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设计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PowerPoint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第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周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代码完成基本功能，可编译运行，用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PowerPoint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展示精化后的整体设计及实现框架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第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周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代码完整提交。并用</a:t>
            </a:r>
            <a:r>
              <a:rPr lang="en-US" altLang="zh-CN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PowerPoint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给出用户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手册，助教会基于手册上功能进行检查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实验提交与检查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fontScale="92500"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周五上午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10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点为最终时间点，时间点后系统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关闭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责任</a:t>
            </a: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助教当场完成相应任务项检查，未提交者不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检查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每个周期第一周第二周，每次随机抽取</a:t>
            </a:r>
            <a:r>
              <a:rPr lang="en-US" altLang="zh-CN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15</a:t>
            </a: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人，在主屏幕检查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查重认定抄袭者，该实验整体不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计分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每周照例，助教会抽取一个晚上作为答疑时间，来不及检查的可以在答疑时间检查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 smtClean="0"/>
              <a:t>Q&amp;A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660" y="1367155"/>
            <a:ext cx="8677910" cy="5184140"/>
          </a:xfrm>
        </p:spPr>
        <p:txBody>
          <a:bodyPr>
            <a:no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题目要求：</a:t>
            </a:r>
          </a:p>
          <a:p>
            <a:pPr marL="800100" lvl="1" indent="-342900" defTabSz="914400">
              <a:buFont typeface="Wingdings" charset="2"/>
              <a:buChar char="l"/>
            </a:pPr>
            <a:r>
              <a:rPr lang="x-none" altLang="zh-CN" sz="1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管理员功能：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x-none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酒店系统信息录入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x-none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酒店信息增加、修改、删除等</a:t>
            </a:r>
            <a:endParaRPr lang="en-US" altLang="zh-CN" sz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信息的保存</a:t>
            </a:r>
            <a:endParaRPr lang="x-none" altLang="zh-CN" sz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x-none" altLang="zh-CN" sz="1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用户功能：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x-none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查询(筛选)酒店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x-none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预定酒店</a:t>
            </a:r>
          </a:p>
          <a:p>
            <a:pPr marL="1257300" lvl="2" indent="-342900" defTabSz="914400">
              <a:buFont typeface="Wingdings" charset="2"/>
              <a:buChar char="l"/>
            </a:pPr>
            <a:r>
              <a:rPr lang="x-none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查看订单、取消订单</a:t>
            </a: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提供良好的界面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7615" y="2905125"/>
            <a:ext cx="4881245" cy="1763395"/>
          </a:xfrm>
        </p:spPr>
        <p:txBody>
          <a:bodyPr/>
          <a:lstStyle/>
          <a:p>
            <a:r>
              <a:rPr lang="x-none" altLang="zh-CN" sz="4400" b="1">
                <a:solidFill>
                  <a:schemeClr val="tx1"/>
                </a:solidFill>
                <a:latin typeface="+mn-lt"/>
                <a:ea typeface="+mn-lt"/>
              </a:rPr>
              <a:t>管理员功能简介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管理</a:t>
            </a:r>
            <a:r>
              <a:rPr lang="x-none" altLang="zh-CN" dirty="0" smtClean="0">
                <a:latin typeface="Adobe 楷体 Std R" pitchFamily="18" charset="-122"/>
                <a:ea typeface="Adobe 楷体 Std R" pitchFamily="18" charset="-122"/>
              </a:rPr>
              <a:t>员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功能简介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(1)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456267"/>
            <a:ext cx="8074673" cy="4720696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x-none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酒店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信息录入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设一家酒店为一个信息条目，每个酒店包含编号、地区、位置、房间等信息。房间至少包含房间号、价格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元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天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、类型等信息。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如下所示为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酒店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信息的基本输入格式，例如：如家酒店，编号：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001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，地区：南京，位置：火车站旁，房间号：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3148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，一晚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200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元，大床房。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b="1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将所有信息从文件中导入系统。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0" y="4137938"/>
            <a:ext cx="8196954" cy="1059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管理</a:t>
            </a:r>
            <a:r>
              <a:rPr lang="x-none" altLang="zh-CN" dirty="0" smtClean="0">
                <a:latin typeface="Adobe 楷体 Std R" pitchFamily="18" charset="-122"/>
                <a:ea typeface="Adobe 楷体 Std R" pitchFamily="18" charset="-122"/>
              </a:rPr>
              <a:t>员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功能简介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(2)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7"/>
            <a:ext cx="8052504" cy="5181600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修改</a:t>
            </a: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酒店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信息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在系统中添加新的酒店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注意酒店编号是否重复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在系统中删除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酒店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信息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根据酒店编号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</a:p>
          <a:p>
            <a:pPr marL="1314450" lvl="2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x-none" altLang="en-US" sz="171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删除酒店时，</a:t>
            </a:r>
            <a:r>
              <a:rPr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如果酒店已经有客人预订，则不能删除。</a:t>
            </a:r>
            <a:endParaRPr lang="x-none" altLang="en-US" sz="171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在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系统中修改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酒店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的信息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房间价格变更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728576" y="1374918"/>
            <a:ext cx="2099733" cy="8692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注意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检查要添加、删除、修改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的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酒店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是否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已存在</a:t>
            </a:r>
          </a:p>
          <a:p>
            <a:pPr algn="ctr"/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管理</a:t>
            </a:r>
            <a:r>
              <a:rPr lang="x-none" altLang="zh-CN" dirty="0">
                <a:latin typeface="Adobe 楷体 Std R" pitchFamily="18" charset="-122"/>
                <a:ea typeface="Adobe 楷体 Std R" pitchFamily="18" charset="-122"/>
              </a:rPr>
              <a:t>员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功能简介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(3)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3" y="1456267"/>
            <a:ext cx="8052504" cy="5181600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保存信息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将酒店的信息保存到一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txt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文件，格式与录入文件相同。</a:t>
            </a: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将订单信息按订单号</a:t>
            </a:r>
            <a:r>
              <a:rPr lang="zh-CN" altLang="en-US" sz="2000" b="1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升序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输出到另一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txt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文件，格式如下图所示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保存的信息文件名不固定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800100" lvl="1" indent="-342900" defTabSz="914400"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800100" lvl="1" indent="-342900" defTabSz="914400"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457200" lvl="1" indent="0" defTabSz="914400">
              <a:buNone/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67" y="4740635"/>
            <a:ext cx="7990476" cy="12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507615" y="290512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4400" b="1">
                <a:solidFill>
                  <a:schemeClr val="tx1"/>
                </a:solidFill>
                <a:latin typeface="+mn-lt"/>
                <a:ea typeface="+mn-lt"/>
              </a:rPr>
              <a:t>用户功能简介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 smtClean="0">
                <a:latin typeface="Adobe 楷体 Std R" pitchFamily="18" charset="-122"/>
                <a:ea typeface="Adobe 楷体 Std R" pitchFamily="18" charset="-122"/>
              </a:rPr>
              <a:t>用户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功能简介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x-none" altLang="en-US" dirty="0" smtClean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7"/>
            <a:ext cx="8052504" cy="5181600"/>
          </a:xfrm>
        </p:spPr>
        <p:txBody>
          <a:bodyPr>
            <a:normAutofit/>
          </a:bodyPr>
          <a:lstStyle/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Adobe 楷体 Std R" pitchFamily="18" charset="-122"/>
                <a:ea typeface="Adobe 楷体 Std R" pitchFamily="18" charset="-122"/>
              </a:rPr>
              <a:t>查询</a:t>
            </a:r>
            <a:r>
              <a:rPr lang="zh-CN" altLang="en-US" sz="2400" dirty="0">
                <a:solidFill>
                  <a:prstClr val="black"/>
                </a:solidFill>
                <a:latin typeface="Adobe 楷体 Std R" pitchFamily="18" charset="-122"/>
                <a:ea typeface="Adobe 楷体 Std R" pitchFamily="18" charset="-122"/>
              </a:rPr>
              <a:t>酒店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3561715" cy="36283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3405" y="2236470"/>
            <a:ext cx="452628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dirty="0"/>
              <a:t>输入目的地、时间等信息来查询酒店信息。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Microsoft Office PowerPoint</Application>
  <PresentationFormat>全屏显示(4:3)</PresentationFormat>
  <Paragraphs>142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Adobe 楷体 Std R</vt:lpstr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大实验一 </vt:lpstr>
      <vt:lpstr>题目</vt:lpstr>
      <vt:lpstr>题目</vt:lpstr>
      <vt:lpstr>PowerPoint 演示文稿</vt:lpstr>
      <vt:lpstr>管理员功能简介(1)</vt:lpstr>
      <vt:lpstr>管理员功能简介(2)</vt:lpstr>
      <vt:lpstr>管理员功能简介(3)</vt:lpstr>
      <vt:lpstr>PowerPoint 演示文稿</vt:lpstr>
      <vt:lpstr>用户功能简介(1)</vt:lpstr>
      <vt:lpstr>用户功能简介(1)</vt:lpstr>
      <vt:lpstr>用户功能简介(2)</vt:lpstr>
      <vt:lpstr>用户功能简介(3)</vt:lpstr>
      <vt:lpstr>PowerPoint 演示文稿</vt:lpstr>
      <vt:lpstr>注意事项(1)</vt:lpstr>
      <vt:lpstr>注意事项(2)</vt:lpstr>
      <vt:lpstr>简单的用例(1)</vt:lpstr>
      <vt:lpstr>简单的用例(2)</vt:lpstr>
      <vt:lpstr>简单的用例(3)</vt:lpstr>
      <vt:lpstr>简单的用例(4)</vt:lpstr>
      <vt:lpstr>简单的用例(5)</vt:lpstr>
      <vt:lpstr>简单的用例(6)</vt:lpstr>
      <vt:lpstr>简单的用例(7)</vt:lpstr>
      <vt:lpstr>额外创意分</vt:lpstr>
      <vt:lpstr>实验周期</vt:lpstr>
      <vt:lpstr>实验提交与检查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2017-02-23T09:11:23Z</dcterms:created>
  <dcterms:modified xsi:type="dcterms:W3CDTF">2017-03-16T14:25:07Z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