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324" r:id="rId3"/>
    <p:sldId id="379" r:id="rId4"/>
    <p:sldId id="380" r:id="rId5"/>
    <p:sldId id="381" r:id="rId6"/>
    <p:sldId id="377" r:id="rId7"/>
    <p:sldId id="370" r:id="rId8"/>
    <p:sldId id="382" r:id="rId9"/>
    <p:sldId id="373" r:id="rId10"/>
    <p:sldId id="374" r:id="rId11"/>
    <p:sldId id="375" r:id="rId12"/>
    <p:sldId id="376" r:id="rId13"/>
    <p:sldId id="385" r:id="rId14"/>
    <p:sldId id="328" r:id="rId15"/>
    <p:sldId id="386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24"/>
            <p14:sldId id="379"/>
            <p14:sldId id="380"/>
            <p14:sldId id="381"/>
            <p14:sldId id="377"/>
            <p14:sldId id="370"/>
            <p14:sldId id="382"/>
            <p14:sldId id="373"/>
            <p14:sldId id="374"/>
            <p14:sldId id="375"/>
            <p14:sldId id="376"/>
            <p14:sldId id="385"/>
            <p14:sldId id="328"/>
            <p14:sldId id="386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EFD5A2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9" autoAdjust="0"/>
    <p:restoredTop sz="93130" autoAdjust="0"/>
  </p:normalViewPr>
  <p:slideViewPr>
    <p:cSldViewPr snapToGrid="0">
      <p:cViewPr varScale="1">
        <p:scale>
          <a:sx n="60" d="100"/>
          <a:sy n="60" d="100"/>
        </p:scale>
        <p:origin x="9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t>2017/5/19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2017/5/19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2017/5/19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2017/5/19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2017/5/19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2017/5/19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2017/5/19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2017/5/19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2017/5/19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2017/5/19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2017/5/19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2017/5/19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t>5/19/17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大实验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四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（三角函数计算器）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/>
            </a:r>
            <a:b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</a:br>
            <a:endParaRPr lang="zh-CN" dirty="0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852" y="729604"/>
            <a:ext cx="3851633" cy="23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基本功能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基本功能</a:t>
            </a:r>
            <a:r>
              <a:rPr lang="en-US" altLang="zh-CN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键盘读取输入表达式</a:t>
            </a:r>
            <a:endParaRPr lang="en-US" altLang="zh-CN" sz="185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判断表达式合法性</a:t>
            </a:r>
            <a:endParaRPr lang="en-US" altLang="zh-CN" sz="185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输出相应结果</a:t>
            </a:r>
            <a:endParaRPr lang="en-US" altLang="zh-CN" sz="185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举例</a:t>
            </a: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5" y="3931272"/>
            <a:ext cx="6320239" cy="189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拓展功能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拓展功能</a:t>
            </a:r>
            <a:r>
              <a:rPr lang="en-US" altLang="zh-CN" sz="2000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所有你认为三角函数计算器应该具有的功能</a:t>
            </a:r>
            <a:endParaRPr lang="en-US" altLang="zh-CN" sz="185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举例</a:t>
            </a:r>
            <a:endParaRPr lang="en-US" altLang="zh-CN" sz="2000" dirty="0" smtClean="0">
              <a:solidFill>
                <a:schemeClr val="tx1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三角函数自动补全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s+tab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自动补全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sin</a:t>
            </a: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上下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键翻上一个或下一个表达式</a:t>
            </a:r>
            <a:endParaRPr lang="en-US" altLang="zh-CN" sz="2000" dirty="0" smtClean="0">
              <a:solidFill>
                <a:schemeClr val="tx1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错误表达式的识别、位置信息，错误类型，高亮等</a:t>
            </a:r>
            <a:endParaRPr lang="en-US" altLang="zh-CN" sz="2000" dirty="0" smtClean="0">
              <a:solidFill>
                <a:schemeClr val="tx1"/>
              </a:solidFill>
              <a:latin typeface="Times New Roman" pitchFamily="18" charset="0"/>
              <a:ea typeface="华文楷体" pitchFamily="2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输入：</a:t>
            </a:r>
            <a:r>
              <a:rPr lang="en-US" altLang="zh-CN" sz="185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sin((8+7)  </a:t>
            </a: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输出：</a:t>
            </a:r>
            <a:r>
              <a:rPr lang="en-US" altLang="zh-CN" sz="185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sin(</a:t>
            </a:r>
            <a:r>
              <a:rPr lang="en-US" altLang="zh-CN" sz="1850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(</a:t>
            </a:r>
            <a:r>
              <a:rPr lang="en-US" altLang="zh-CN" sz="185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8.7+7.12)   </a:t>
            </a:r>
            <a:r>
              <a:rPr lang="en-US" altLang="zh-CN" sz="1850" dirty="0" smtClean="0">
                <a:solidFill>
                  <a:srgbClr val="00B0F0"/>
                </a:solidFill>
                <a:latin typeface="Times New Roman" pitchFamily="18" charset="0"/>
                <a:ea typeface="华文楷体" pitchFamily="2" charset="-122"/>
              </a:rPr>
              <a:t>error:</a:t>
            </a:r>
            <a:r>
              <a:rPr lang="zh-CN" altLang="en-US" sz="1850" dirty="0" smtClean="0">
                <a:solidFill>
                  <a:srgbClr val="00B0F0"/>
                </a:solidFill>
                <a:latin typeface="Times New Roman" pitchFamily="18" charset="0"/>
                <a:ea typeface="华文楷体" pitchFamily="2" charset="-122"/>
              </a:rPr>
              <a:t>括弧不匹配</a:t>
            </a:r>
            <a:endParaRPr lang="en-US" altLang="zh-CN" sz="1850" dirty="0" smtClean="0">
              <a:solidFill>
                <a:srgbClr val="00B0F0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可以显示最近计算的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个表达式</a:t>
            </a:r>
            <a:endParaRPr lang="en-US" altLang="zh-CN" sz="2000" dirty="0" smtClean="0">
              <a:solidFill>
                <a:schemeClr val="tx1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统计各个三角函数的使用频率</a:t>
            </a:r>
            <a:endParaRPr lang="en-US" altLang="zh-CN" sz="2000" dirty="0" smtClean="0">
              <a:solidFill>
                <a:schemeClr val="tx1"/>
              </a:solidFill>
              <a:latin typeface="Times New Roman" pitchFamily="18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怎么做这个计算器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657446"/>
            <a:ext cx="8074673" cy="4491382"/>
          </a:xfrm>
        </p:spPr>
        <p:txBody>
          <a:bodyPr>
            <a:normAutofit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你可能要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Google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的关键字</a:t>
            </a: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你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可能会用到的数据结构</a:t>
            </a: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16511" y="2332334"/>
            <a:ext cx="1630258" cy="577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表达式求值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670760" y="2343900"/>
            <a:ext cx="1529600" cy="634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后缀表达式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11691" y="3265538"/>
            <a:ext cx="1581656" cy="6138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中缀表达式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516511" y="3177897"/>
            <a:ext cx="1573532" cy="6149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前缀表达式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516511" y="4807725"/>
            <a:ext cx="1310069" cy="4985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402519" y="4802404"/>
            <a:ext cx="1310069" cy="4697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731367" y="5703155"/>
            <a:ext cx="1129820" cy="4706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400811" y="5550025"/>
            <a:ext cx="976838" cy="5988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956656" y="5436909"/>
            <a:ext cx="1108907" cy="4697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40961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一点提示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三角函数与负号有什么相同点？</a:t>
            </a: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5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185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负号也能看成是个函数  函数只有一个参数</a:t>
            </a:r>
            <a:endParaRPr lang="en-US" altLang="zh-CN" sz="1850" dirty="0" smtClean="0">
              <a:solidFill>
                <a:schemeClr val="tx1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5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185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好巧 三角函数也只有一个参数</a:t>
            </a:r>
            <a:endParaRPr lang="en-US" altLang="zh-CN" sz="1850" dirty="0" smtClean="0">
              <a:solidFill>
                <a:schemeClr val="tx1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问题来</a:t>
            </a:r>
            <a:r>
              <a:rPr lang="zh-CN" altLang="en-US" sz="185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了，负号是</a:t>
            </a:r>
            <a:r>
              <a:rPr lang="zh-CN" altLang="en-US" sz="1850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一元运算符</a:t>
            </a:r>
            <a:r>
              <a:rPr lang="zh-CN" altLang="en-US" sz="185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那三角函数呢</a:t>
            </a:r>
            <a:endParaRPr lang="en-US" altLang="zh-CN" sz="1850" dirty="0" smtClean="0">
              <a:solidFill>
                <a:schemeClr val="tx1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 smtClean="0">
                <a:solidFill>
                  <a:srgbClr val="0070C0"/>
                </a:solidFill>
                <a:latin typeface="Times New Roman" pitchFamily="18" charset="0"/>
                <a:ea typeface="华文楷体" pitchFamily="2" charset="-122"/>
              </a:rPr>
              <a:t>然后还有然后吗？</a:t>
            </a:r>
            <a:endParaRPr lang="en-US" altLang="zh-CN" sz="1850" dirty="0" smtClean="0">
              <a:solidFill>
                <a:srgbClr val="0070C0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50" dirty="0">
              <a:solidFill>
                <a:srgbClr val="0070C0"/>
              </a:solidFill>
              <a:latin typeface="Times New Roman" pitchFamily="18" charset="0"/>
              <a:ea typeface="华文楷体" pitchFamily="2" charset="-122"/>
            </a:endParaRPr>
          </a:p>
          <a:p>
            <a:pPr lvl="1" indent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50" dirty="0" smtClean="0">
              <a:solidFill>
                <a:srgbClr val="0070C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77108" y="3854548"/>
            <a:ext cx="4431323" cy="19554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声明：提示仅供参考，被带进沟里的概不负责。相信你们会有更优雅的解决方案。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5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实验周期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 fontScale="92500" lnSpcReduction="20000"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第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周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布置题目</a:t>
            </a: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第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周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提交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设计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PowerPoint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第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周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代码完成基本功能，可编译运行，用</a:t>
            </a:r>
            <a:r>
              <a:rPr lang="en-US" altLang="zh-CN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PowerPoint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展示精化后的整体设计及实现框架</a:t>
            </a:r>
            <a:endParaRPr lang="en-US" altLang="zh-CN" sz="20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第</a:t>
            </a:r>
            <a:r>
              <a:rPr lang="en-US" altLang="zh-CN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周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代码完整提交。并用</a:t>
            </a:r>
            <a:r>
              <a:rPr lang="en-US" altLang="zh-CN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PowerPoint</a:t>
            </a:r>
            <a:r>
              <a:rPr lang="zh-CN" altLang="en-US" sz="20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给出用户</a:t>
            </a:r>
            <a:r>
              <a:rPr lang="zh-CN" altLang="en-US" sz="20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手册，助教会基于手册上功能进行检查</a:t>
            </a: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实验提交与检查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 fontScale="92500"/>
          </a:bodyPr>
          <a:lstStyle/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每周五上午</a:t>
            </a:r>
            <a:r>
              <a:rPr lang="en-US" altLang="zh-CN" sz="24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10</a:t>
            </a:r>
            <a:r>
              <a:rPr lang="zh-CN" altLang="en-US" sz="24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点为最终时间点，之后系统关闭</a:t>
            </a:r>
            <a:r>
              <a:rPr lang="zh-CN" altLang="en-US" sz="2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。提交后无法</a:t>
            </a:r>
            <a:r>
              <a:rPr lang="zh-CN" altLang="en-US" sz="24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修改。</a:t>
            </a:r>
            <a:endParaRPr lang="en-US" altLang="zh-CN" sz="2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责任助教当场完成相应任务项检查，未提交者不</a:t>
            </a:r>
            <a:r>
              <a:rPr lang="zh-CN" altLang="en-US" sz="24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检查</a:t>
            </a:r>
            <a:endParaRPr lang="en-US" altLang="zh-CN" sz="2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每个周期第一周第二周，每次随机</a:t>
            </a:r>
            <a:r>
              <a:rPr lang="zh-CN" altLang="en-US" sz="24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抽取</a:t>
            </a:r>
            <a:r>
              <a:rPr lang="zh-CN" altLang="en-US" sz="2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同学</a:t>
            </a:r>
            <a:r>
              <a:rPr lang="zh-CN" altLang="en-US" sz="24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在主屏幕检查</a:t>
            </a:r>
            <a:endParaRPr lang="en-US" altLang="zh-CN" sz="2400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查重认定抄袭者，该实验整体不</a:t>
            </a:r>
            <a:r>
              <a:rPr lang="zh-CN" altLang="en-US" sz="24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计分</a:t>
            </a:r>
            <a:endParaRPr lang="en-US" altLang="zh-CN" sz="2400" dirty="0" smtClean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marL="342900" lvl="1" indent="-342900" defTabSz="9144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每周照例，助教会抽取一个晚上作为答疑时间</a:t>
            </a:r>
            <a:endParaRPr lang="en-US" altLang="zh-CN" sz="2400" dirty="0" smtClean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 smtClean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2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 smtClean="0"/>
              <a:t>Q&amp;A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要做什么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72" y="1502701"/>
            <a:ext cx="5747814" cy="1989029"/>
          </a:xfrm>
        </p:spPr>
        <p:txBody>
          <a:bodyPr>
            <a:normAutofit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环境下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软件模拟一个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三角函数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计算器</a:t>
            </a:r>
            <a:endParaRPr lang="en-US" altLang="zh-CN" sz="24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</a:pPr>
            <a:endParaRPr lang="en-US" altLang="zh-CN" sz="1600" dirty="0" smtClean="0">
              <a:solidFill>
                <a:prstClr val="white">
                  <a:lumMod val="50000"/>
                </a:prstClr>
              </a:solidFill>
              <a:latin typeface="Times New Roman" pitchFamily="18" charset="0"/>
              <a:ea typeface="华文楷体" pitchFamily="2" charset="-122"/>
            </a:endParaRPr>
          </a:p>
          <a:p>
            <a:pPr lvl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</a:pPr>
            <a:endParaRPr lang="en-US" altLang="zh-CN" sz="1600" dirty="0" smtClean="0">
              <a:solidFill>
                <a:prstClr val="white">
                  <a:lumMod val="50000"/>
                </a:prstClr>
              </a:solidFill>
              <a:latin typeface="Times New Roman" pitchFamily="18" charset="0"/>
              <a:ea typeface="华文楷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929" y="0"/>
            <a:ext cx="1885071" cy="783928"/>
          </a:xfrm>
          <a:prstGeom prst="rect">
            <a:avLst/>
          </a:prstGeom>
        </p:spPr>
      </p:pic>
      <p:pic>
        <p:nvPicPr>
          <p:cNvPr id="3074" name="Picture 2" descr="得力1109A计算器 得力文具 得力计算器 便携型 随身迷你型计算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628" y="2514225"/>
            <a:ext cx="3516924" cy="35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这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个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计算器能做什么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72" y="1629310"/>
            <a:ext cx="7672380" cy="4687084"/>
          </a:xfrm>
        </p:spPr>
        <p:txBody>
          <a:bodyPr>
            <a:normAutofit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支持的三角函数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（大小写不敏感）</a:t>
            </a:r>
            <a:endParaRPr lang="en-US" altLang="zh-CN" sz="24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5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sz="2250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inx</a:t>
            </a:r>
            <a:r>
              <a:rPr lang="en-US" altLang="zh-CN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250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cosx</a:t>
            </a:r>
            <a:r>
              <a:rPr lang="en-US" altLang="zh-CN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250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tanx</a:t>
            </a:r>
            <a:r>
              <a:rPr lang="en-US" altLang="zh-CN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参数为</a:t>
            </a:r>
            <a:r>
              <a:rPr lang="zh-CN" altLang="en-US" sz="225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弧度</a:t>
            </a:r>
            <a:endParaRPr lang="en-US" altLang="zh-CN" sz="225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25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</a:t>
            </a:r>
            <a:r>
              <a:rPr lang="zh-CN" altLang="en-US" sz="225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</a:t>
            </a:r>
            <a:r>
              <a:rPr lang="zh-CN" altLang="en-US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自己实现三角函数可以直接调用相应的库函数，需要</a:t>
            </a:r>
            <a:r>
              <a:rPr lang="en-US" altLang="zh-CN" sz="225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en-US" altLang="zh-CN" sz="2250" dirty="0" err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math.h</a:t>
            </a:r>
            <a:r>
              <a:rPr lang="en-US" altLang="zh-CN" sz="225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头文件</a:t>
            </a:r>
            <a:endParaRPr lang="en-US" altLang="zh-CN" sz="225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支持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的操作符</a:t>
            </a: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括弧、负号</a:t>
            </a:r>
            <a:endParaRPr lang="en-US" altLang="zh-CN" sz="225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加减乘除</a:t>
            </a:r>
            <a:endParaRPr lang="en-US" altLang="zh-CN" sz="225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</a:rPr>
              <a:t>特殊符号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</a:rPr>
              <a:t>p</a:t>
            </a:r>
            <a:r>
              <a:rPr lang="en-US" altLang="zh-CN" sz="2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</a:rPr>
              <a:t>i </a:t>
            </a:r>
            <a:r>
              <a:rPr lang="zh-CN" altLang="en-US" sz="2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</a:rPr>
              <a:t>代表数字</a:t>
            </a:r>
            <a:r>
              <a:rPr lang="en-US" altLang="zh-CN" sz="2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</a:rPr>
              <a:t>3.1415926</a:t>
            </a:r>
          </a:p>
          <a:p>
            <a:pPr lvl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</a:pPr>
            <a:endParaRPr lang="en-US" altLang="zh-CN" sz="1600" dirty="0" smtClean="0">
              <a:solidFill>
                <a:prstClr val="white">
                  <a:lumMod val="50000"/>
                </a:prstClr>
              </a:solidFill>
              <a:latin typeface="Times New Roman" pitchFamily="18" charset="0"/>
              <a:ea typeface="华文楷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929" y="0"/>
            <a:ext cx="1885071" cy="783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585" y="1326854"/>
            <a:ext cx="3387879" cy="13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8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这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个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计算器能做什么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972" y="1629310"/>
            <a:ext cx="7672380" cy="4687084"/>
          </a:xfrm>
        </p:spPr>
        <p:txBody>
          <a:bodyPr>
            <a:normAutofit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运算符优先级</a:t>
            </a:r>
            <a:endParaRPr lang="en-US" altLang="zh-CN" sz="24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括弧</a:t>
            </a:r>
            <a:endParaRPr lang="en-US" altLang="zh-CN" sz="225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负号 三角函数</a:t>
            </a:r>
            <a:endParaRPr lang="en-US" altLang="zh-CN" sz="1600" dirty="0">
              <a:solidFill>
                <a:prstClr val="white">
                  <a:lumMod val="50000"/>
                </a:prstClr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乘除</a:t>
            </a:r>
            <a:endParaRPr lang="en-US" altLang="zh-CN" sz="225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25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加减</a:t>
            </a:r>
            <a:endParaRPr lang="en-US" altLang="zh-CN" sz="225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929" y="0"/>
            <a:ext cx="1885071" cy="783928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3713871" y="1904902"/>
            <a:ext cx="365760" cy="2067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22674" y="2325662"/>
            <a:ext cx="461665" cy="1879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由高到低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79963" y="2672861"/>
            <a:ext cx="3221501" cy="119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三角函数可以看成一元运算符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7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这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个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计算器怎么用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929" y="0"/>
            <a:ext cx="1885071" cy="78392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3239346" y="3288437"/>
            <a:ext cx="1360790" cy="956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7625" y="2665157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in3+cos4*5+cos6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625" y="321748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intan3+cos4*5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7625" y="3754288"/>
            <a:ext cx="327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tansincostan78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79115" y="4192172"/>
            <a:ext cx="245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79114" y="4589529"/>
            <a:ext cx="245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3++-4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7625" y="2546253"/>
            <a:ext cx="2138549" cy="25884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5927" y="5302176"/>
            <a:ext cx="109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sp>
        <p:nvSpPr>
          <p:cNvPr id="18" name="右箭头 17"/>
          <p:cNvSpPr/>
          <p:nvPr/>
        </p:nvSpPr>
        <p:spPr>
          <a:xfrm>
            <a:off x="2578164" y="3733416"/>
            <a:ext cx="56270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698611" y="3655815"/>
            <a:ext cx="56270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543841" y="3283080"/>
            <a:ext cx="134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0.00000000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503983" y="3730678"/>
            <a:ext cx="150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-0.12345678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503982" y="4121341"/>
            <a:ext cx="150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543841" y="4490673"/>
            <a:ext cx="150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error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59793" y="2531521"/>
            <a:ext cx="2138549" cy="25884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802923" y="5229337"/>
            <a:ext cx="109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543840" y="2819849"/>
            <a:ext cx="134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4.00230110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60" y="1153839"/>
            <a:ext cx="4479758" cy="14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计算器的输入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679" y="1450922"/>
            <a:ext cx="8074673" cy="5446739"/>
          </a:xfrm>
        </p:spPr>
        <p:txBody>
          <a:bodyPr>
            <a:normAutofit lnSpcReduction="10000"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怎么样算是合法的输入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输入表达式开头结尾</a:t>
            </a:r>
            <a:endParaRPr lang="en-US" altLang="zh-CN" sz="18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以实数、三角函数或者左括弧开头，以实数或者右括弧结尾</a:t>
            </a:r>
            <a:endParaRPr lang="en-US" altLang="zh-CN" sz="17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操作符（加减乘除）</a:t>
            </a:r>
            <a:endParaRPr lang="en-US" altLang="zh-CN" sz="18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后面可以是实数、三角函数、左括弧，</a:t>
            </a:r>
            <a:r>
              <a:rPr lang="zh-CN" altLang="en-US" sz="1700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不能</a:t>
            </a: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是</a:t>
            </a:r>
            <a:r>
              <a:rPr lang="zh-CN" altLang="en-US" sz="1700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右括弧</a:t>
            </a: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或者</a:t>
            </a:r>
            <a:r>
              <a:rPr lang="zh-CN" altLang="en-US" sz="1700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操作符</a:t>
            </a: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zh-CN" altLang="en-US" sz="170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加减乘除</a:t>
            </a: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）</a:t>
            </a:r>
            <a:endParaRPr lang="en-US" altLang="zh-CN" sz="17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三角函数</a:t>
            </a:r>
            <a:endParaRPr lang="en-US" altLang="zh-CN" sz="18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后面可以是实数、三角函数、左括弧、</a:t>
            </a:r>
            <a:r>
              <a:rPr lang="zh-CN" altLang="en-US" sz="1700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不能</a:t>
            </a: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是</a:t>
            </a:r>
            <a:r>
              <a:rPr lang="zh-CN" altLang="en-US" sz="1700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右括弧</a:t>
            </a: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和除负号之外的其它操作符（</a:t>
            </a:r>
            <a:r>
              <a:rPr lang="zh-CN" altLang="en-US" sz="1700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加乘除</a:t>
            </a: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）</a:t>
            </a:r>
            <a:endParaRPr lang="en-US" altLang="zh-CN" sz="17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实数</a:t>
            </a:r>
            <a:endParaRPr lang="en-US" altLang="zh-CN" sz="18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后面可以是右括弧、操作符（加减乘除）</a:t>
            </a:r>
            <a:r>
              <a:rPr lang="zh-CN" altLang="en-US" sz="1700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不能</a:t>
            </a: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是</a:t>
            </a:r>
            <a:r>
              <a:rPr lang="zh-CN" altLang="en-US" sz="1700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左括弧</a:t>
            </a: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或者</a:t>
            </a:r>
            <a:r>
              <a:rPr lang="zh-CN" altLang="en-US" sz="1700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三角函数</a:t>
            </a: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或者</a:t>
            </a:r>
            <a:r>
              <a:rPr lang="zh-CN" altLang="en-US" sz="1700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实数</a:t>
            </a:r>
            <a:endParaRPr lang="en-US" altLang="zh-CN" sz="1700" dirty="0" smtClean="0">
              <a:solidFill>
                <a:srgbClr val="FF00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左</a:t>
            </a:r>
            <a:r>
              <a:rPr lang="zh-CN" altLang="en-US" sz="18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括弧</a:t>
            </a:r>
            <a:endParaRPr lang="en-US" altLang="zh-CN" sz="18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后面可以是左括弧、三角函数、实数，不可以是右括弧或者除负号在外的操作符</a:t>
            </a:r>
            <a:endParaRPr lang="en-US" altLang="zh-CN" sz="17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右括弧</a:t>
            </a:r>
            <a:endParaRPr lang="en-US" altLang="zh-CN" sz="18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后面可以是右括弧，操作符（加减乘除），不可以是左括弧或者操作数或者三角函数</a:t>
            </a:r>
            <a:endParaRPr lang="en-US" altLang="zh-CN" sz="17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929" y="0"/>
            <a:ext cx="1885071" cy="7839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95355" y="1450922"/>
            <a:ext cx="3160654" cy="60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实数：包括</a:t>
            </a:r>
            <a:r>
              <a:rPr lang="en-US" altLang="zh-CN" dirty="0" smtClean="0"/>
              <a:t>pi</a:t>
            </a:r>
            <a:r>
              <a:rPr lang="zh-CN" altLang="en-US" dirty="0" smtClean="0"/>
              <a:t>在内的正负实数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62874" y="2360288"/>
            <a:ext cx="1697582" cy="3798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rgbClr val="00B050"/>
                </a:solidFill>
              </a:rPr>
              <a:t>+-</a:t>
            </a:r>
            <a:r>
              <a:rPr lang="en-US" altLang="zh-CN" dirty="0" smtClean="0"/>
              <a:t>4</a:t>
            </a:r>
            <a:r>
              <a:rPr lang="en-US" altLang="zh-CN" dirty="0" smtClean="0">
                <a:solidFill>
                  <a:srgbClr val="00B050"/>
                </a:solidFill>
              </a:rPr>
              <a:t>+)</a:t>
            </a:r>
            <a:r>
              <a:rPr lang="en-US" altLang="zh-CN" dirty="0" smtClean="0"/>
              <a:t>+9-0</a:t>
            </a:r>
            <a:endParaRPr lang="zh-CN" altLang="en-US" dirty="0"/>
          </a:p>
        </p:txBody>
      </p:sp>
      <p:sp>
        <p:nvSpPr>
          <p:cNvPr id="8" name="乘号 7"/>
          <p:cNvSpPr/>
          <p:nvPr/>
        </p:nvSpPr>
        <p:spPr>
          <a:xfrm>
            <a:off x="6971236" y="2421862"/>
            <a:ext cx="695554" cy="37982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54092" y="3214303"/>
            <a:ext cx="247896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r>
              <a:rPr lang="en-US" altLang="zh-CN" dirty="0" smtClean="0"/>
              <a:t>89-9+sin</a:t>
            </a:r>
            <a:r>
              <a:rPr lang="en-US" altLang="zh-CN" dirty="0" smtClean="0">
                <a:solidFill>
                  <a:srgbClr val="00B050"/>
                </a:solidFill>
              </a:rPr>
              <a:t>+</a:t>
            </a:r>
            <a:r>
              <a:rPr lang="en-US" altLang="zh-CN" dirty="0" smtClean="0"/>
              <a:t>89-sin</a:t>
            </a:r>
            <a:r>
              <a:rPr lang="en-US" altLang="zh-CN" dirty="0"/>
              <a:t>-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0" name="乘号 9"/>
          <p:cNvSpPr/>
          <p:nvPr/>
        </p:nvSpPr>
        <p:spPr>
          <a:xfrm>
            <a:off x="7258929" y="3236730"/>
            <a:ext cx="695554" cy="37982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041264" y="4029309"/>
            <a:ext cx="2929972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8.12.34</a:t>
            </a:r>
            <a:r>
              <a:rPr lang="en-US" altLang="zh-CN" dirty="0" smtClean="0"/>
              <a:t>+</a:t>
            </a:r>
            <a:r>
              <a:rPr lang="en-US" altLang="zh-CN" dirty="0" smtClean="0">
                <a:solidFill>
                  <a:srgbClr val="00B050"/>
                </a:solidFill>
              </a:rPr>
              <a:t>8.7(</a:t>
            </a:r>
            <a:r>
              <a:rPr lang="en-US" altLang="zh-CN" dirty="0" smtClean="0"/>
              <a:t>12</a:t>
            </a:r>
            <a:r>
              <a:rPr lang="en-US" altLang="zh-CN" dirty="0" smtClean="0">
                <a:solidFill>
                  <a:srgbClr val="00B050"/>
                </a:solidFill>
              </a:rPr>
              <a:t>+</a:t>
            </a:r>
            <a:r>
              <a:rPr lang="en-US" altLang="zh-CN" dirty="0" smtClean="0"/>
              <a:t>1)+</a:t>
            </a:r>
            <a:r>
              <a:rPr lang="en-US" altLang="zh-CN" dirty="0" smtClean="0">
                <a:solidFill>
                  <a:srgbClr val="00B050"/>
                </a:solidFill>
              </a:rPr>
              <a:t>9sin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乘号 11"/>
          <p:cNvSpPr/>
          <p:nvPr/>
        </p:nvSpPr>
        <p:spPr>
          <a:xfrm>
            <a:off x="6737505" y="4032623"/>
            <a:ext cx="695554" cy="37982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77106" y="4816584"/>
            <a:ext cx="2794130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1+</a:t>
            </a:r>
            <a:r>
              <a:rPr lang="zh-CN" altLang="en-US" dirty="0" smtClean="0">
                <a:solidFill>
                  <a:srgbClr val="00B050"/>
                </a:solidFill>
              </a:rPr>
              <a:t>（）</a:t>
            </a:r>
            <a:r>
              <a:rPr lang="en-US" altLang="zh-CN" dirty="0" smtClean="0">
                <a:solidFill>
                  <a:srgbClr val="00B050"/>
                </a:solidFill>
              </a:rPr>
              <a:t>+</a:t>
            </a:r>
            <a:r>
              <a:rPr lang="en-US" altLang="zh-CN" dirty="0" smtClean="0"/>
              <a:t>1+</a:t>
            </a:r>
            <a:r>
              <a:rPr lang="en-US" altLang="zh-CN" dirty="0" smtClean="0">
                <a:solidFill>
                  <a:srgbClr val="00B050"/>
                </a:solidFill>
              </a:rPr>
              <a:t>(+</a:t>
            </a:r>
            <a:r>
              <a:rPr lang="en-US" altLang="zh-CN" dirty="0" smtClean="0"/>
              <a:t>sin5)*(-sin8)</a:t>
            </a:r>
            <a:endParaRPr lang="zh-CN" altLang="en-US" dirty="0"/>
          </a:p>
        </p:txBody>
      </p:sp>
      <p:sp>
        <p:nvSpPr>
          <p:cNvPr id="14" name="乘号 13"/>
          <p:cNvSpPr/>
          <p:nvPr/>
        </p:nvSpPr>
        <p:spPr>
          <a:xfrm>
            <a:off x="6737505" y="4811336"/>
            <a:ext cx="695554" cy="37982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77376" y="5675602"/>
            <a:ext cx="269830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(2+sin5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</a:rPr>
              <a:t>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2+1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r>
              <a:rPr lang="en-US" altLang="zh-CN" dirty="0" smtClean="0">
                <a:solidFill>
                  <a:srgbClr val="00B050"/>
                </a:solidFill>
              </a:rPr>
              <a:t>sin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" name="乘号 15"/>
          <p:cNvSpPr/>
          <p:nvPr/>
        </p:nvSpPr>
        <p:spPr>
          <a:xfrm>
            <a:off x="6007578" y="5675602"/>
            <a:ext cx="695554" cy="37982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4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计算器的输入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括弧匹配</a:t>
            </a:r>
            <a:endParaRPr lang="en-US" altLang="zh-CN" sz="2000" dirty="0" smtClean="0">
              <a:solidFill>
                <a:schemeClr val="tx1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在输入表达式的任意位置 左括弧个数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&gt;=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右括弧个数</a:t>
            </a:r>
            <a:endParaRPr lang="en-US" altLang="zh-CN" sz="2000" dirty="0" smtClean="0">
              <a:solidFill>
                <a:schemeClr val="tx1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对于整个输入表达式，左括弧个数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=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右括弧个数</a:t>
            </a:r>
            <a:endParaRPr lang="en-US" altLang="zh-CN" sz="2000" dirty="0" smtClean="0">
              <a:solidFill>
                <a:schemeClr val="tx1"/>
              </a:solidFill>
              <a:latin typeface="Times New Roman" pitchFamily="18" charset="0"/>
              <a:ea typeface="华文楷体" pitchFamily="2" charset="-122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这个符号有点特别‘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-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’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华文楷体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有时为负号有时为减号</a:t>
            </a:r>
            <a:endParaRPr lang="en-US" altLang="zh-CN" sz="18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为负号的情况</a:t>
            </a:r>
            <a:endParaRPr lang="en-US" altLang="zh-CN" sz="18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位于表达式开头</a:t>
            </a:r>
            <a:endParaRPr lang="en-US" altLang="zh-CN" sz="17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前面是三角函数</a:t>
            </a:r>
            <a:endParaRPr lang="en-US" altLang="zh-CN" sz="17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7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前面是左括弧</a:t>
            </a:r>
            <a:endParaRPr lang="en-US" altLang="zh-CN" sz="17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计算器的输入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三角函数嵌套</a:t>
            </a: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5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tansin23 </a:t>
            </a:r>
            <a:r>
              <a:rPr lang="zh-CN" altLang="en-US" sz="155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与</a:t>
            </a:r>
            <a:r>
              <a:rPr lang="en-US" altLang="zh-CN" sz="15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    tan(sin23)</a:t>
            </a:r>
            <a:r>
              <a:rPr lang="zh-CN" altLang="en-US" sz="15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等价</a:t>
            </a:r>
            <a:endParaRPr lang="en-US" altLang="zh-CN" sz="15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55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嵌套三角函数计算顺序举例</a:t>
            </a:r>
            <a:endParaRPr lang="en-US" altLang="zh-CN" sz="240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5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输入 </a:t>
            </a:r>
            <a:r>
              <a:rPr lang="en-US" altLang="zh-CN" sz="15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sincostan3+45</a:t>
            </a:r>
            <a:endParaRPr lang="en-US" altLang="zh-CN" sz="155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5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计算顺序：</a:t>
            </a:r>
            <a:endParaRPr lang="en-US" altLang="zh-CN" sz="1550" dirty="0" smtClean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55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t</a:t>
            </a:r>
            <a:r>
              <a:rPr lang="en-US" altLang="zh-CN" sz="15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an3 </a:t>
            </a: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55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c</a:t>
            </a:r>
            <a:r>
              <a:rPr lang="en-US" altLang="zh-CN" sz="15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ostan3</a:t>
            </a: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55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</a:t>
            </a:r>
            <a:r>
              <a:rPr lang="en-US" altLang="zh-CN" sz="15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incostan3</a:t>
            </a: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550" dirty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s</a:t>
            </a:r>
            <a:r>
              <a:rPr lang="en-US" altLang="zh-CN" sz="1550" dirty="0" smtClean="0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incostan3+45</a:t>
            </a:r>
          </a:p>
        </p:txBody>
      </p:sp>
      <p:sp>
        <p:nvSpPr>
          <p:cNvPr id="4" name="下箭头 3"/>
          <p:cNvSpPr/>
          <p:nvPr/>
        </p:nvSpPr>
        <p:spPr>
          <a:xfrm>
            <a:off x="928468" y="3812345"/>
            <a:ext cx="182880" cy="956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计算器输出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输入合法时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在控制台输出结果，结果小数点后保留</a:t>
            </a:r>
            <a:r>
              <a:rPr lang="en-US" altLang="zh-CN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25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位（四舍五入）</a:t>
            </a:r>
            <a:endParaRPr lang="en-US" altLang="zh-CN" sz="225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输入非法时</a:t>
            </a: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85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输出错误提示信息</a:t>
            </a:r>
            <a:endParaRPr lang="en-US" altLang="zh-CN" sz="1850" dirty="0" smtClean="0">
              <a:solidFill>
                <a:schemeClr val="tx1"/>
              </a:solidFill>
              <a:latin typeface="Times New Roman" pitchFamily="18" charset="0"/>
              <a:ea typeface="华文楷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5" y="3931272"/>
            <a:ext cx="6320239" cy="189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Macintosh PowerPoint</Application>
  <PresentationFormat>全屏显示(4:3)</PresentationFormat>
  <Paragraphs>141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Adobe 楷体 Std R</vt:lpstr>
      <vt:lpstr>Arial</vt:lpstr>
      <vt:lpstr>Calibri</vt:lpstr>
      <vt:lpstr>KaiTi</vt:lpstr>
      <vt:lpstr>Microsoft YaHei UI</vt:lpstr>
      <vt:lpstr>Segoe UI</vt:lpstr>
      <vt:lpstr>Segoe UI Light</vt:lpstr>
      <vt:lpstr>Times New Roman</vt:lpstr>
      <vt:lpstr>Wingdings</vt:lpstr>
      <vt:lpstr>华文楷体</vt:lpstr>
      <vt:lpstr>宋体</vt:lpstr>
      <vt:lpstr>微软雅黑</vt:lpstr>
      <vt:lpstr>WelcomeDoc</vt:lpstr>
      <vt:lpstr>大实验四（三角函数计算器） </vt:lpstr>
      <vt:lpstr>要做什么</vt:lpstr>
      <vt:lpstr>这个计算器能做什么</vt:lpstr>
      <vt:lpstr>这个计算器能做什么</vt:lpstr>
      <vt:lpstr>这个计算器怎么用</vt:lpstr>
      <vt:lpstr>计算器的输入</vt:lpstr>
      <vt:lpstr>计算器的输入</vt:lpstr>
      <vt:lpstr>计算器的输入</vt:lpstr>
      <vt:lpstr>计算器输出</vt:lpstr>
      <vt:lpstr>基本功能</vt:lpstr>
      <vt:lpstr>拓展功能</vt:lpstr>
      <vt:lpstr>怎么做这个计算器</vt:lpstr>
      <vt:lpstr>一点提示</vt:lpstr>
      <vt:lpstr>实验周期</vt:lpstr>
      <vt:lpstr>实验提交与检查</vt:lpstr>
      <vt:lpstr>Thank you!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</cp:revision>
  <dcterms:created xsi:type="dcterms:W3CDTF">2017-02-23T09:11:23Z</dcterms:created>
  <dcterms:modified xsi:type="dcterms:W3CDTF">2017-05-19T02:45:25Z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