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3" r:id="rId5"/>
    <p:sldId id="268" r:id="rId6"/>
    <p:sldId id="275" r:id="rId7"/>
    <p:sldId id="274" r:id="rId8"/>
    <p:sldId id="276" r:id="rId9"/>
    <p:sldId id="269" r:id="rId10"/>
    <p:sldId id="270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3E6"/>
    <a:srgbClr val="F3F0D2"/>
    <a:srgbClr val="FFFFFF"/>
    <a:srgbClr val="E4E1CE"/>
    <a:srgbClr val="693711"/>
    <a:srgbClr val="B8D8BD"/>
    <a:srgbClr val="9EC6A1"/>
    <a:srgbClr val="7D4215"/>
    <a:srgbClr val="DB4A51"/>
    <a:srgbClr val="54683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3" autoAdjust="0"/>
    <p:restoredTop sz="91621" autoAdjust="0"/>
  </p:normalViewPr>
  <p:slideViewPr>
    <p:cSldViewPr>
      <p:cViewPr>
        <p:scale>
          <a:sx n="62" d="100"/>
          <a:sy n="62" d="100"/>
        </p:scale>
        <p:origin x="-918" y="-156"/>
      </p:cViewPr>
      <p:guideLst>
        <p:guide orient="horz" pos="2160"/>
        <p:guide pos="32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6DBB9-EB3F-498E-9E5A-03CAFDBB23EB}" type="datetimeFigureOut">
              <a:rPr lang="zh-CN" altLang="en-US" smtClean="0"/>
              <a:pPr/>
              <a:t>2017/5/26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11F6C-F7C1-4C9D-86E4-6EC8FFC275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C63E-79F2-4BA5-B046-7D5B24A759D1}" type="datetimeFigureOut">
              <a:rPr lang="zh-CN" altLang="en-US" smtClean="0"/>
              <a:pPr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C2FE-7CBB-466F-A526-2C00A031D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84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C63E-79F2-4BA5-B046-7D5B24A759D1}" type="datetimeFigureOut">
              <a:rPr lang="zh-CN" altLang="en-US" smtClean="0"/>
              <a:pPr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C2FE-7CBB-466F-A526-2C00A031D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93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C63E-79F2-4BA5-B046-7D5B24A759D1}" type="datetimeFigureOut">
              <a:rPr lang="zh-CN" altLang="en-US" smtClean="0"/>
              <a:pPr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C2FE-7CBB-466F-A526-2C00A031D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46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C63E-79F2-4BA5-B046-7D5B24A759D1}" type="datetimeFigureOut">
              <a:rPr lang="zh-CN" altLang="en-US" smtClean="0"/>
              <a:pPr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C2FE-7CBB-466F-A526-2C00A031D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4417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C63E-79F2-4BA5-B046-7D5B24A759D1}" type="datetimeFigureOut">
              <a:rPr lang="zh-CN" altLang="en-US" smtClean="0"/>
              <a:pPr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C2FE-7CBB-466F-A526-2C00A031D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793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C63E-79F2-4BA5-B046-7D5B24A759D1}" type="datetimeFigureOut">
              <a:rPr lang="zh-CN" altLang="en-US" smtClean="0"/>
              <a:pPr/>
              <a:t>2017/5/26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C2FE-7CBB-466F-A526-2C00A031D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953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C63E-79F2-4BA5-B046-7D5B24A759D1}" type="datetimeFigureOut">
              <a:rPr lang="zh-CN" altLang="en-US" smtClean="0"/>
              <a:pPr/>
              <a:t>2017/5/26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C2FE-7CBB-466F-A526-2C00A031D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825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C63E-79F2-4BA5-B046-7D5B24A759D1}" type="datetimeFigureOut">
              <a:rPr lang="zh-CN" altLang="en-US" smtClean="0"/>
              <a:pPr/>
              <a:t>2017/5/26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C2FE-7CBB-466F-A526-2C00A031D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885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C63E-79F2-4BA5-B046-7D5B24A759D1}" type="datetimeFigureOut">
              <a:rPr lang="zh-CN" altLang="en-US" smtClean="0"/>
              <a:pPr/>
              <a:t>2017/5/26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C2FE-7CBB-466F-A526-2C00A031D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563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C63E-79F2-4BA5-B046-7D5B24A759D1}" type="datetimeFigureOut">
              <a:rPr lang="zh-CN" altLang="en-US" smtClean="0"/>
              <a:pPr/>
              <a:t>2017/5/26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C2FE-7CBB-466F-A526-2C00A031D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800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C63E-79F2-4BA5-B046-7D5B24A759D1}" type="datetimeFigureOut">
              <a:rPr lang="zh-CN" altLang="en-US" smtClean="0"/>
              <a:pPr/>
              <a:t>2017/5/26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C2FE-7CBB-466F-A526-2C00A031D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0382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CC63E-79F2-4BA5-B046-7D5B24A759D1}" type="datetimeFigureOut">
              <a:rPr lang="zh-CN" altLang="en-US" smtClean="0"/>
              <a:pPr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CC2FE-7CBB-466F-A526-2C00A031D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840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7504" y="-171400"/>
            <a:ext cx="9010138" cy="7689100"/>
            <a:chOff x="170374" y="-171400"/>
            <a:chExt cx="9010138" cy="76891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7565" b="37397"/>
            <a:stretch/>
          </p:blipFill>
          <p:spPr>
            <a:xfrm>
              <a:off x="170374" y="-171400"/>
              <a:ext cx="4617650" cy="76891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7565" b="37397"/>
            <a:stretch/>
          </p:blipFill>
          <p:spPr>
            <a:xfrm>
              <a:off x="4674882" y="-27384"/>
              <a:ext cx="4505630" cy="750257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2936699" y="2054472"/>
            <a:ext cx="3513957" cy="2940993"/>
            <a:chOff x="2924343" y="1027975"/>
            <a:chExt cx="3513957" cy="294099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3264" t="73652" r="40683" b="7190"/>
            <a:stretch/>
          </p:blipFill>
          <p:spPr>
            <a:xfrm>
              <a:off x="4612012" y="1508773"/>
              <a:ext cx="1826288" cy="246019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3264" t="73651" r="40683" b="3446"/>
            <a:stretch/>
          </p:blipFill>
          <p:spPr>
            <a:xfrm flipH="1">
              <a:off x="2924343" y="1027975"/>
              <a:ext cx="1826288" cy="2940993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3778" r="58886"/>
          <a:stretch/>
        </p:blipFill>
        <p:spPr>
          <a:xfrm>
            <a:off x="2051720" y="2719738"/>
            <a:ext cx="5400600" cy="37516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51920" y="3933056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Curlz MT" pitchFamily="82" charset="0"/>
              </a:rPr>
              <a:t>大实验四</a:t>
            </a:r>
            <a:r>
              <a:rPr lang="en-US" altLang="zh-CN" sz="2400" dirty="0" smtClean="0">
                <a:latin typeface="Adobe 楷体 Std R" pitchFamily="18" charset="-122"/>
                <a:ea typeface="Adobe 楷体 Std R" pitchFamily="18" charset="-122"/>
              </a:rPr>
              <a:t/>
            </a:r>
            <a:br>
              <a:rPr lang="en-US" altLang="zh-CN" sz="2400" dirty="0" smtClean="0">
                <a:latin typeface="Adobe 楷体 Std R" pitchFamily="18" charset="-122"/>
                <a:ea typeface="Adobe 楷体 Std R" pitchFamily="18" charset="-122"/>
              </a:rPr>
            </a:br>
            <a:endParaRPr lang="zh-CN" altLang="en-US" sz="24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0" y="1730"/>
            <a:ext cx="720080" cy="764704"/>
          </a:xfrm>
          <a:prstGeom prst="halfFrame">
            <a:avLst>
              <a:gd name="adj1" fmla="val 22449"/>
              <a:gd name="adj2" fmla="val 24867"/>
            </a:avLst>
          </a:prstGeom>
          <a:solidFill>
            <a:srgbClr val="F3F0D2"/>
          </a:solidFill>
          <a:ln w="57150" cmpd="thickThin">
            <a:solidFill>
              <a:srgbClr val="7D421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半闭框 12"/>
          <p:cNvSpPr/>
          <p:nvPr/>
        </p:nvSpPr>
        <p:spPr>
          <a:xfrm rot="16200000">
            <a:off x="32115" y="6089045"/>
            <a:ext cx="720080" cy="764704"/>
          </a:xfrm>
          <a:prstGeom prst="halfFrame">
            <a:avLst>
              <a:gd name="adj1" fmla="val 22449"/>
              <a:gd name="adj2" fmla="val 24867"/>
            </a:avLst>
          </a:prstGeom>
          <a:solidFill>
            <a:srgbClr val="F3F0D2"/>
          </a:solidFill>
          <a:ln w="57150" cmpd="thickThin">
            <a:solidFill>
              <a:srgbClr val="7D421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半闭框 13"/>
          <p:cNvSpPr/>
          <p:nvPr/>
        </p:nvSpPr>
        <p:spPr>
          <a:xfrm rot="10800000">
            <a:off x="8392221" y="6054279"/>
            <a:ext cx="720080" cy="764704"/>
          </a:xfrm>
          <a:prstGeom prst="halfFrame">
            <a:avLst>
              <a:gd name="adj1" fmla="val 22449"/>
              <a:gd name="adj2" fmla="val 24867"/>
            </a:avLst>
          </a:prstGeom>
          <a:solidFill>
            <a:srgbClr val="F3F0D2"/>
          </a:solidFill>
          <a:ln w="57150" cmpd="thickThin">
            <a:solidFill>
              <a:srgbClr val="7D4215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半闭框 14"/>
          <p:cNvSpPr/>
          <p:nvPr/>
        </p:nvSpPr>
        <p:spPr>
          <a:xfrm rot="5400000">
            <a:off x="8382391" y="1730"/>
            <a:ext cx="720080" cy="764704"/>
          </a:xfrm>
          <a:prstGeom prst="halfFrame">
            <a:avLst>
              <a:gd name="adj1" fmla="val 22449"/>
              <a:gd name="adj2" fmla="val 24867"/>
            </a:avLst>
          </a:prstGeom>
          <a:solidFill>
            <a:srgbClr val="F3F0D2"/>
          </a:solidFill>
          <a:ln w="57150" cmpd="thickThin">
            <a:solidFill>
              <a:srgbClr val="7D421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9481" y="6078221"/>
            <a:ext cx="10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Made by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4008" y="630932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7D4215"/>
                </a:solidFill>
                <a:latin typeface="幼圆" pitchFamily="49" charset="-122"/>
                <a:ea typeface="幼圆" pitchFamily="49" charset="-122"/>
              </a:rPr>
              <a:t>艾山江</a:t>
            </a:r>
            <a:endParaRPr lang="zh-CN" altLang="en-US" b="1" dirty="0">
              <a:solidFill>
                <a:srgbClr val="7D4215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9872" y="45091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D4215"/>
                </a:solidFill>
                <a:latin typeface="Curlz MT" pitchFamily="82" charset="0"/>
                <a:ea typeface="华文琥珀" pitchFamily="2" charset="-122"/>
              </a:rPr>
              <a:t>（三角函数计算器）</a:t>
            </a:r>
            <a:endParaRPr lang="zh-CN" altLang="en-US" dirty="0">
              <a:solidFill>
                <a:srgbClr val="7D4215"/>
              </a:solidFill>
              <a:latin typeface="Curlz MT" pitchFamily="82" charset="0"/>
              <a:ea typeface="华文琥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270088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347 C 0.0283 -0.00833 0.03455 -0.00533 0.04705 -0.01783 C 0.04601 -0.01991 0.04254 -0.02199 0.03907 -0.02245 C 0.02414 -0.02477 0.00608 -0.02523 -0.00885 -0.02616 C -0.01354 -0.02685 -0.02291 -0.02755 -0.02291 -0.02732 C -0.02899 -0.02894 -0.02361 -0.02986 -0.02083 -0.03102 C -0.01302 -0.0338 -0.00555 -0.0375 0.00313 -0.03912 C 0.00747 -0.04097 0.0125 -0.0412 0.01407 -0.04445 C 0.00625 -0.04954 -0.0052 -0.05046 -0.01493 -0.05324 C -0.01701 -0.05718 -0.01128 -0.05718 -0.00694 -0.05787 C 0.00226 -0.05972 0.01146 -0.06088 0.02101 -0.06181 C 0.02639 -0.06227 0.03716 -0.0632 0.03716 -0.06296 C 0.0408 -0.06366 0.04653 -0.06458 0.05018 -0.06574 C 0.05296 -0.06644 0.05816 -0.06829 0.05816 -0.06806 C 0.05382 -0.07199 0.05244 -0.07408 0.04514 -0.07546 C 0.03907 -0.07917 0.02275 -0.08333 0.01511 -0.08495 C 0.00973 -0.08611 0.01094 -0.08681 0.00712 -0.08889 C 0.00521 -0.08982 0.00105 -0.09144 0.00105 -0.0912 C 0.00487 -0.09306 0.00886 -0.09329 0.01303 -0.09468 C 0.02084 -0.09722 0.02778 -0.1007 0.03507 -0.1037 C 0.03612 -0.10556 0.03733 -0.10625 0.03403 -0.10764 C 0.03264 -0.10833 0.02553 -0.10972 0.02414 -0.11019 C 0.01684 -0.1125 0.01007 -0.1162 0.00209 -0.11736 C -0.00191 -0.11852 -0.00451 -0.11852 -0.0059 -0.12107 C -0.00243 -0.12361 0.00139 -0.12454 0.00504 -0.12685 C 0.00539 -0.12778 0.00643 -0.12824 0.00608 -0.12894 C 0.00573 -0.12986 0.004 -0.13033 0.00313 -0.13079 C 0.0007 -0.13264 -0.00173 -0.13472 -0.00399 -0.13658 C 0.00018 -0.13866 0.00521 -0.14074 0.01007 -0.14167 C 0.01198 -0.1456 0.0066 -0.14745 0.00209 -0.14954 C 0.00157 -0.15 -0.00104 -0.15255 -0.00086 -0.15347 C -0.00017 -0.15671 0.00226 -0.15417 0.00018 -0.15602 L 0.00018 -0.16088 " pathEditMode="relative" rAng="0" ptsTypes="fffffffffffffffffffffffffffffffAA">
                                      <p:cBhvr>
                                        <p:cTn id="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56592" y="1772816"/>
            <a:ext cx="1737364" cy="531877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58627" y="826063"/>
            <a:ext cx="2664296" cy="792088"/>
            <a:chOff x="658627" y="826063"/>
            <a:chExt cx="2664296" cy="792088"/>
          </a:xfrm>
        </p:grpSpPr>
        <p:sp>
          <p:nvSpPr>
            <p:cNvPr id="10" name="圆角矩形标注 9"/>
            <p:cNvSpPr/>
            <p:nvPr/>
          </p:nvSpPr>
          <p:spPr>
            <a:xfrm>
              <a:off x="658627" y="826063"/>
              <a:ext cx="2664296" cy="792088"/>
            </a:xfrm>
            <a:prstGeom prst="wedgeRoundRectCallout">
              <a:avLst>
                <a:gd name="adj1" fmla="val -41425"/>
                <a:gd name="adj2" fmla="val 73494"/>
                <a:gd name="adj3" fmla="val 16667"/>
              </a:avLst>
            </a:prstGeom>
            <a:solidFill>
              <a:srgbClr val="FAF9EC"/>
            </a:solidFill>
            <a:ln w="57150">
              <a:solidFill>
                <a:srgbClr val="7D421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03648" y="1052736"/>
              <a:ext cx="1217000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7D4215"/>
                  </a:solidFill>
                  <a:latin typeface="Curlz MT" pitchFamily="82" charset="0"/>
                </a:rPr>
                <a:t>总结优化</a:t>
              </a:r>
              <a:endParaRPr lang="zh-CN" altLang="en-US" sz="2000" b="1" dirty="0">
                <a:solidFill>
                  <a:srgbClr val="7D4215"/>
                </a:solidFill>
                <a:latin typeface="Curlz MT" pitchFamily="82" charset="0"/>
              </a:endParaRPr>
            </a:p>
          </p:txBody>
        </p:sp>
      </p:grp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99592" y="2060848"/>
            <a:ext cx="7920880" cy="4491382"/>
          </a:xfrm>
          <a:noFill/>
          <a:ln>
            <a:noFill/>
          </a:ln>
        </p:spPr>
        <p:txBody>
          <a:bodyPr>
            <a:normAutofit/>
          </a:bodyPr>
          <a:lstStyle/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拓展功能</a:t>
            </a:r>
            <a:r>
              <a:rPr lang="en-US" altLang="zh-CN" sz="20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marL="857250" lvl="1" indent="-34290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使用命令：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华文楷体" pitchFamily="2" charset="-122"/>
            </a:endParaRPr>
          </a:p>
          <a:p>
            <a:pPr marL="857250" lvl="1" indent="-342900">
              <a:buNone/>
            </a:pPr>
            <a:r>
              <a:rPr lang="en-US" altLang="zh-CN" sz="1800" b="1" dirty="0" smtClean="0">
                <a:latin typeface="Times New Roman" pitchFamily="18" charset="0"/>
                <a:ea typeface="华文楷体" pitchFamily="2" charset="-122"/>
              </a:rPr>
              <a:t>cal  (</a:t>
            </a:r>
            <a:r>
              <a:rPr lang="zh-CN" altLang="en-US" sz="1800" b="1" dirty="0" smtClean="0">
                <a:latin typeface="Times New Roman" pitchFamily="18" charset="0"/>
                <a:ea typeface="华文楷体" pitchFamily="2" charset="-122"/>
              </a:rPr>
              <a:t>开始计算</a:t>
            </a:r>
            <a:r>
              <a:rPr lang="en-US" altLang="zh-CN" sz="1800" b="1" dirty="0" smtClean="0">
                <a:latin typeface="Times New Roman" pitchFamily="18" charset="0"/>
                <a:ea typeface="华文楷体" pitchFamily="2" charset="-122"/>
              </a:rPr>
              <a:t>)</a:t>
            </a:r>
            <a:r>
              <a:rPr lang="zh-CN" altLang="en-US" sz="1800" b="1" dirty="0" smtClean="0">
                <a:latin typeface="Times New Roman" pitchFamily="18" charset="0"/>
                <a:ea typeface="华文楷体" pitchFamily="2" charset="-122"/>
              </a:rPr>
              <a:t>，</a:t>
            </a:r>
            <a:r>
              <a:rPr lang="en-US" altLang="zh-CN" sz="1800" b="1" dirty="0" smtClean="0">
                <a:latin typeface="Times New Roman" pitchFamily="18" charset="0"/>
                <a:ea typeface="华文楷体" pitchFamily="2" charset="-122"/>
              </a:rPr>
              <a:t>clear,</a:t>
            </a:r>
            <a:r>
              <a:rPr lang="zh-CN" altLang="en-US" sz="1800" b="1" dirty="0" smtClean="0">
                <a:latin typeface="Times New Roman" pitchFamily="18" charset="0"/>
                <a:ea typeface="华文楷体" pitchFamily="2" charset="-122"/>
              </a:rPr>
              <a:t>（清屏）</a:t>
            </a:r>
            <a:r>
              <a:rPr lang="en-US" altLang="zh-CN" sz="1800" b="1" dirty="0" smtClean="0">
                <a:latin typeface="Times New Roman" pitchFamily="18" charset="0"/>
                <a:ea typeface="华文楷体" pitchFamily="2" charset="-122"/>
              </a:rPr>
              <a:t>show</a:t>
            </a:r>
            <a:r>
              <a:rPr lang="zh-CN" altLang="en-US" sz="1800" b="1" dirty="0" smtClean="0">
                <a:latin typeface="Times New Roman" pitchFamily="18" charset="0"/>
                <a:ea typeface="华文楷体" pitchFamily="2" charset="-122"/>
              </a:rPr>
              <a:t>（显示最近</a:t>
            </a:r>
            <a:r>
              <a:rPr lang="en-US" altLang="zh-CN" sz="1800" b="1" dirty="0" smtClean="0">
                <a:latin typeface="Times New Roman" pitchFamily="18" charset="0"/>
                <a:ea typeface="华文楷体" pitchFamily="2" charset="-122"/>
              </a:rPr>
              <a:t>5</a:t>
            </a:r>
            <a:r>
              <a:rPr lang="zh-CN" altLang="en-US" sz="1800" b="1" dirty="0" smtClean="0">
                <a:latin typeface="Times New Roman" pitchFamily="18" charset="0"/>
                <a:ea typeface="华文楷体" pitchFamily="2" charset="-122"/>
              </a:rPr>
              <a:t>个表达式）</a:t>
            </a:r>
            <a:r>
              <a:rPr lang="en-US" altLang="zh-CN" sz="1800" b="1" dirty="0" smtClean="0">
                <a:latin typeface="Times New Roman" pitchFamily="18" charset="0"/>
                <a:ea typeface="华文楷体" pitchFamily="2" charset="-122"/>
              </a:rPr>
              <a:t>,exit</a:t>
            </a:r>
            <a:r>
              <a:rPr lang="zh-CN" altLang="en-US" sz="1800" b="1" dirty="0" smtClean="0">
                <a:latin typeface="Times New Roman" pitchFamily="18" charset="0"/>
                <a:ea typeface="华文楷体" pitchFamily="2" charset="-122"/>
              </a:rPr>
              <a:t>（退出）</a:t>
            </a:r>
            <a:endParaRPr lang="en-US" altLang="zh-CN" sz="1200" b="1" dirty="0" smtClean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57250" lvl="1" indent="-342900"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新增运算符：</a:t>
            </a:r>
            <a:endParaRPr lang="en-US" altLang="zh-CN" sz="2000" b="1" dirty="0" smtClean="0">
              <a:solidFill>
                <a:srgbClr val="FF0000"/>
              </a:solidFill>
              <a:latin typeface="Times New Roman" pitchFamily="18" charset="0"/>
              <a:ea typeface="华文楷体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5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乘方、开方、对数</a:t>
            </a:r>
            <a:endParaRPr lang="en-US" altLang="zh-CN" sz="2000" b="1" dirty="0" smtClean="0">
              <a:solidFill>
                <a:schemeClr val="tx1"/>
              </a:solidFill>
              <a:latin typeface="Times New Roman" pitchFamily="18" charset="0"/>
              <a:ea typeface="华文楷体" pitchFamily="2" charset="-122"/>
            </a:endParaRPr>
          </a:p>
          <a:p>
            <a:pPr marL="857250" lvl="1" indent="-342900"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使用命令：</a:t>
            </a:r>
            <a:endParaRPr lang="en-US" altLang="zh-CN" sz="2000" b="1" dirty="0" smtClean="0">
              <a:solidFill>
                <a:srgbClr val="FF0000"/>
              </a:solidFill>
              <a:latin typeface="Times New Roman" pitchFamily="18" charset="0"/>
              <a:ea typeface="华文楷体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函数自动补全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s+tab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自动补全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sin</a:t>
            </a: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上下键翻上一个或下一个表达式</a:t>
            </a:r>
            <a:endParaRPr lang="en-US" altLang="zh-CN" sz="2000" b="1" dirty="0" smtClean="0">
              <a:solidFill>
                <a:srgbClr val="FF0000"/>
              </a:solidFill>
              <a:latin typeface="Times New Roman" pitchFamily="18" charset="0"/>
              <a:ea typeface="华文楷体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错误表达式的识别、位置信息，错误类型，高亮等</a:t>
            </a:r>
            <a:endParaRPr lang="en-US" altLang="zh-CN" sz="2000" b="1" dirty="0" smtClean="0">
              <a:solidFill>
                <a:srgbClr val="FF0000"/>
              </a:solidFill>
              <a:latin typeface="Times New Roman" pitchFamily="18" charset="0"/>
              <a:ea typeface="华文楷体" pitchFamily="2" charset="-122"/>
            </a:endParaRPr>
          </a:p>
          <a:p>
            <a:pPr marL="1200150" lvl="2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50" b="1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输入：</a:t>
            </a:r>
            <a:r>
              <a:rPr lang="en-US" altLang="zh-CN" sz="1850" b="1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sin((8+7)  </a:t>
            </a:r>
          </a:p>
          <a:p>
            <a:pPr marL="1200150" lvl="2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50" b="1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输出：</a:t>
            </a:r>
            <a:r>
              <a:rPr lang="en-US" altLang="zh-CN" sz="1850" b="1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sin(</a:t>
            </a:r>
            <a:r>
              <a:rPr lang="en-US" altLang="zh-CN" sz="185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(</a:t>
            </a:r>
            <a:r>
              <a:rPr lang="en-US" altLang="zh-CN" sz="1850" b="1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8.7+7.12)   </a:t>
            </a:r>
            <a:r>
              <a:rPr lang="en-US" altLang="zh-CN" sz="1850" b="1" dirty="0" smtClean="0">
                <a:solidFill>
                  <a:srgbClr val="00B0F0"/>
                </a:solidFill>
                <a:latin typeface="Times New Roman" pitchFamily="18" charset="0"/>
                <a:ea typeface="华文楷体" pitchFamily="2" charset="-122"/>
              </a:rPr>
              <a:t>error:</a:t>
            </a:r>
            <a:r>
              <a:rPr lang="zh-CN" altLang="en-US" sz="1850" b="1" dirty="0" smtClean="0">
                <a:solidFill>
                  <a:srgbClr val="00B0F0"/>
                </a:solidFill>
                <a:latin typeface="Times New Roman" pitchFamily="18" charset="0"/>
                <a:ea typeface="华文楷体" pitchFamily="2" charset="-122"/>
              </a:rPr>
              <a:t>括弧不匹配</a:t>
            </a:r>
            <a:endParaRPr lang="en-US" altLang="zh-CN" sz="1850" b="1" dirty="0" smtClean="0">
              <a:solidFill>
                <a:srgbClr val="00B0F0"/>
              </a:solidFill>
              <a:latin typeface="Times New Roman" pitchFamily="18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9884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4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半闭框 3"/>
          <p:cNvSpPr/>
          <p:nvPr/>
        </p:nvSpPr>
        <p:spPr>
          <a:xfrm>
            <a:off x="0" y="1730"/>
            <a:ext cx="720080" cy="764704"/>
          </a:xfrm>
          <a:prstGeom prst="halfFrame">
            <a:avLst>
              <a:gd name="adj1" fmla="val 22449"/>
              <a:gd name="adj2" fmla="val 24867"/>
            </a:avLst>
          </a:prstGeom>
          <a:solidFill>
            <a:srgbClr val="F3F0D2"/>
          </a:solidFill>
          <a:ln w="57150" cmpd="thickThin">
            <a:solidFill>
              <a:srgbClr val="7D421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半闭框 4"/>
          <p:cNvSpPr/>
          <p:nvPr/>
        </p:nvSpPr>
        <p:spPr>
          <a:xfrm rot="16200000">
            <a:off x="32115" y="6089045"/>
            <a:ext cx="720080" cy="764704"/>
          </a:xfrm>
          <a:prstGeom prst="halfFrame">
            <a:avLst>
              <a:gd name="adj1" fmla="val 22449"/>
              <a:gd name="adj2" fmla="val 24867"/>
            </a:avLst>
          </a:prstGeom>
          <a:solidFill>
            <a:srgbClr val="F3F0D2"/>
          </a:solidFill>
          <a:ln w="57150" cmpd="thickThin">
            <a:solidFill>
              <a:srgbClr val="7D421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半闭框 5"/>
          <p:cNvSpPr/>
          <p:nvPr/>
        </p:nvSpPr>
        <p:spPr>
          <a:xfrm rot="10800000">
            <a:off x="8392221" y="6054279"/>
            <a:ext cx="720080" cy="764704"/>
          </a:xfrm>
          <a:prstGeom prst="halfFrame">
            <a:avLst>
              <a:gd name="adj1" fmla="val 22449"/>
              <a:gd name="adj2" fmla="val 24867"/>
            </a:avLst>
          </a:prstGeom>
          <a:solidFill>
            <a:srgbClr val="F3F0D2"/>
          </a:solidFill>
          <a:ln w="57150" cmpd="thickThin">
            <a:solidFill>
              <a:srgbClr val="7D4215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半闭框 6"/>
          <p:cNvSpPr/>
          <p:nvPr/>
        </p:nvSpPr>
        <p:spPr>
          <a:xfrm rot="5400000">
            <a:off x="8382391" y="1730"/>
            <a:ext cx="720080" cy="764704"/>
          </a:xfrm>
          <a:prstGeom prst="halfFrame">
            <a:avLst>
              <a:gd name="adj1" fmla="val 22449"/>
              <a:gd name="adj2" fmla="val 24867"/>
            </a:avLst>
          </a:prstGeom>
          <a:solidFill>
            <a:srgbClr val="F3F0D2"/>
          </a:solidFill>
          <a:ln w="57150" cmpd="thickThin">
            <a:solidFill>
              <a:srgbClr val="7D421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699792" y="1949081"/>
            <a:ext cx="3513957" cy="2940993"/>
            <a:chOff x="2924343" y="1027975"/>
            <a:chExt cx="3513957" cy="294099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3264" t="73652" r="40683" b="7190"/>
            <a:stretch/>
          </p:blipFill>
          <p:spPr>
            <a:xfrm>
              <a:off x="4612012" y="1508773"/>
              <a:ext cx="1826288" cy="246019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3264" t="73651" r="40683" b="3446"/>
            <a:stretch/>
          </p:blipFill>
          <p:spPr>
            <a:xfrm flipH="1">
              <a:off x="2924343" y="1027975"/>
              <a:ext cx="1826288" cy="2940993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3778" r="58886"/>
          <a:stretch/>
        </p:blipFill>
        <p:spPr>
          <a:xfrm>
            <a:off x="2051720" y="2719738"/>
            <a:ext cx="5400600" cy="37516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5856" y="4005064"/>
            <a:ext cx="3383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rgbClr val="7D4215"/>
                </a:solidFill>
                <a:latin typeface="Curlz MT" pitchFamily="82" charset="0"/>
              </a:rPr>
              <a:t>Thank You</a:t>
            </a:r>
            <a:endParaRPr lang="zh-CN" altLang="en-US" sz="6000" b="1" dirty="0">
              <a:solidFill>
                <a:srgbClr val="7D4215"/>
              </a:solidFill>
              <a:latin typeface="Curlz MT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71501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0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C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52536" y="-171399"/>
            <a:ext cx="9433048" cy="702940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-608154" y="1508475"/>
            <a:ext cx="5292845" cy="984421"/>
            <a:chOff x="-608154" y="1508475"/>
            <a:chExt cx="5292845" cy="984421"/>
          </a:xfrm>
        </p:grpSpPr>
        <p:sp>
          <p:nvSpPr>
            <p:cNvPr id="3" name="圆角矩形 2"/>
            <p:cNvSpPr/>
            <p:nvPr/>
          </p:nvSpPr>
          <p:spPr>
            <a:xfrm>
              <a:off x="-608154" y="1508475"/>
              <a:ext cx="5292845" cy="984421"/>
            </a:xfrm>
            <a:prstGeom prst="roundRect">
              <a:avLst>
                <a:gd name="adj" fmla="val 45310"/>
              </a:avLst>
            </a:prstGeom>
            <a:solidFill>
              <a:srgbClr val="FAF9EC"/>
            </a:solidFill>
            <a:ln w="57150">
              <a:solidFill>
                <a:srgbClr val="69371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55776" y="1700808"/>
              <a:ext cx="18325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3200" b="1" dirty="0" smtClean="0">
                  <a:solidFill>
                    <a:schemeClr val="accent1"/>
                  </a:solidFill>
                </a:rPr>
                <a:t>需求分析</a:t>
              </a:r>
              <a:endParaRPr lang="zh-CN" altLang="en-US" sz="32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-995349" y="2924944"/>
            <a:ext cx="4968551" cy="792088"/>
            <a:chOff x="-995349" y="2924944"/>
            <a:chExt cx="4968551" cy="792088"/>
          </a:xfrm>
        </p:grpSpPr>
        <p:sp>
          <p:nvSpPr>
            <p:cNvPr id="17" name="圆角矩形 16"/>
            <p:cNvSpPr/>
            <p:nvPr/>
          </p:nvSpPr>
          <p:spPr>
            <a:xfrm>
              <a:off x="-995349" y="2924944"/>
              <a:ext cx="4968551" cy="792088"/>
            </a:xfrm>
            <a:prstGeom prst="roundRect">
              <a:avLst>
                <a:gd name="adj" fmla="val 45310"/>
              </a:avLst>
            </a:prstGeom>
            <a:solidFill>
              <a:srgbClr val="FAF9EC"/>
            </a:solidFill>
            <a:ln w="57150">
              <a:solidFill>
                <a:srgbClr val="69371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1560" y="2996952"/>
              <a:ext cx="30684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accent1"/>
                  </a:solidFill>
                </a:rPr>
                <a:t>数据结构、算法</a:t>
              </a:r>
              <a:endParaRPr lang="zh-CN" altLang="en-US" sz="32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-1733630" y="4077071"/>
            <a:ext cx="4968551" cy="720081"/>
            <a:chOff x="-1733630" y="4077071"/>
            <a:chExt cx="4968551" cy="720081"/>
          </a:xfrm>
        </p:grpSpPr>
        <p:sp>
          <p:nvSpPr>
            <p:cNvPr id="18" name="圆角矩形 17"/>
            <p:cNvSpPr/>
            <p:nvPr/>
          </p:nvSpPr>
          <p:spPr>
            <a:xfrm>
              <a:off x="-1733630" y="4077071"/>
              <a:ext cx="4968551" cy="720081"/>
            </a:xfrm>
            <a:prstGeom prst="roundRect">
              <a:avLst>
                <a:gd name="adj" fmla="val 45310"/>
              </a:avLst>
            </a:prstGeom>
            <a:solidFill>
              <a:srgbClr val="FAF9EC"/>
            </a:solidFill>
            <a:ln w="57150">
              <a:solidFill>
                <a:srgbClr val="69371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7624" y="4149080"/>
              <a:ext cx="18325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3200" b="1" dirty="0" smtClean="0">
                  <a:solidFill>
                    <a:schemeClr val="accent1"/>
                  </a:solidFill>
                </a:rPr>
                <a:t>模块划分</a:t>
              </a:r>
              <a:endParaRPr lang="zh-CN" altLang="en-US" sz="32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-2268760" y="5157192"/>
            <a:ext cx="4968551" cy="720081"/>
            <a:chOff x="-2268760" y="5157192"/>
            <a:chExt cx="4968551" cy="720081"/>
          </a:xfrm>
        </p:grpSpPr>
        <p:sp>
          <p:nvSpPr>
            <p:cNvPr id="20" name="圆角矩形 19"/>
            <p:cNvSpPr/>
            <p:nvPr/>
          </p:nvSpPr>
          <p:spPr>
            <a:xfrm>
              <a:off x="-2268760" y="5157192"/>
              <a:ext cx="4968551" cy="720081"/>
            </a:xfrm>
            <a:prstGeom prst="roundRect">
              <a:avLst>
                <a:gd name="adj" fmla="val 45310"/>
              </a:avLst>
            </a:prstGeom>
            <a:solidFill>
              <a:srgbClr val="FAF9EC"/>
            </a:solidFill>
            <a:ln w="57150">
              <a:solidFill>
                <a:srgbClr val="69371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568" y="5229200"/>
              <a:ext cx="18325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accent1"/>
                  </a:solidFill>
                </a:rPr>
                <a:t>总结优化</a:t>
              </a:r>
              <a:endParaRPr lang="zh-CN" altLang="en-US" sz="320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318" y="7029400"/>
            <a:ext cx="1737364" cy="53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2218653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-0.10301 C -0.01042 -0.10694 -0.00694 -0.10393 -0.01406 -0.11342 C -0.01476 -0.11435 -0.01597 -0.1162 -0.01597 -0.11597 C -0.01667 -0.11875 -0.01875 -0.12153 -0.01806 -0.12407 C -0.01736 -0.12708 -0.01719 -0.13032 -0.01597 -0.1331 C -0.01389 -0.1375 -0.00833 -0.13842 -0.00521 -0.14097 C -0.00035 -0.14467 0.00451 -0.14884 0.00851 -0.15417 C 0.01111 -0.16921 0.01007 -0.18264 0.00642 -0.19722 C 0.00521 -0.20254 0.00538 -0.20509 0.0026 -0.20903 C 0.00122 -0.21736 0.00017 -0.22129 0.0026 -0.23125 C 0.00347 -0.23495 0.00694 -0.23634 0.00851 -0.23912 C 0.00955 -0.2412 0.01059 -0.24352 0.01146 -0.2456 C 0.01285 -0.24907 0.01528 -0.25602 0.01528 -0.25579 C 0.01667 -0.2669 0.01858 -0.28009 0.01441 -0.29004 C 0.00833 -0.30486 0.01181 -0.29236 0.00938 -0.30185 C 0.00868 -0.30926 0.00816 -0.31458 0.00642 -0.32129 C 0.00677 -0.33495 0.01128 -0.38472 0.00451 -0.39977 C 0.00174 -0.40602 -0.00226 -0.41088 -0.00521 -0.4169 C -0.00191 -0.42268 0.00174 -0.4287 0.00556 -0.43379 C 0.01094 -0.44861 0.00938 -0.46597 0.00747 -0.48217 C 0.00712 -0.48472 0.00469 -0.48565 0.00347 -0.4875 C -0.00017 -0.49352 -0.00104 -0.49722 -0.00226 -0.5044 C -0.00156 -0.51319 -0.00226 -0.52222 -0.00035 -0.53055 C 0.00087 -0.53611 0.0059 -0.53889 0.00851 -0.54352 C 0.00781 -0.56065 0.01094 -0.56597 0.00347 -0.575 C 0.00069 -0.58449 0.00243 -0.57963 -0.00226 -0.58935 C -0.00399 -0.59305 -0.00417 -0.59907 -0.00625 -0.60231 C -0.00694 -0.60347 -0.00816 -0.60417 -0.0092 -0.60509 C -0.00799 -0.61551 -0.00521 -0.61736 -0.0033 -0.62731 C -0.00538 -0.66319 -0.0033 -0.65741 -0.01215 -0.68079 C -0.01181 -0.6875 -0.01406 -0.70764 -0.00816 -0.71481 C -0.00712 -0.71921 -0.00538 -0.72222 -0.00434 -0.72662 C -0.00365 -0.72917 -0.00226 -0.73449 -0.00226 -0.73426 C -0.00139 -0.76134 -0.00139 -0.75092 -0.00139 -0.76574 " pathEditMode="relative" rAng="0" ptsTypes="fffffffffffffffffffffffffffffffffA">
                                      <p:cBhvr>
                                        <p:cTn id="3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56592" y="1772816"/>
            <a:ext cx="1737364" cy="531877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58627" y="826063"/>
            <a:ext cx="2664296" cy="792088"/>
            <a:chOff x="658627" y="826063"/>
            <a:chExt cx="2664296" cy="792088"/>
          </a:xfrm>
        </p:grpSpPr>
        <p:sp>
          <p:nvSpPr>
            <p:cNvPr id="10" name="圆角矩形标注 9"/>
            <p:cNvSpPr/>
            <p:nvPr/>
          </p:nvSpPr>
          <p:spPr>
            <a:xfrm>
              <a:off x="658627" y="826063"/>
              <a:ext cx="2664296" cy="792088"/>
            </a:xfrm>
            <a:prstGeom prst="wedgeRoundRectCallout">
              <a:avLst>
                <a:gd name="adj1" fmla="val -41425"/>
                <a:gd name="adj2" fmla="val 73494"/>
                <a:gd name="adj3" fmla="val 16667"/>
              </a:avLst>
            </a:prstGeom>
            <a:solidFill>
              <a:srgbClr val="FAF9EC"/>
            </a:solidFill>
            <a:ln w="57150">
              <a:solidFill>
                <a:srgbClr val="7D421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331640" y="1012666"/>
              <a:ext cx="1217000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7D4215"/>
                  </a:solidFill>
                  <a:latin typeface="Curlz MT" pitchFamily="82" charset="0"/>
                </a:rPr>
                <a:t>需求分析</a:t>
              </a:r>
              <a:endParaRPr lang="zh-CN" altLang="en-US" sz="2000" b="1" dirty="0">
                <a:solidFill>
                  <a:srgbClr val="7D4215"/>
                </a:solidFill>
                <a:latin typeface="Curlz MT" pitchFamily="82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814492" y="2348880"/>
            <a:ext cx="54938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环境下，用软件模拟一个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三角函数计算器</a:t>
            </a:r>
            <a:endParaRPr lang="en-US" altLang="zh-CN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spcBef>
                <a:spcPct val="20000"/>
              </a:spcBef>
            </a:pPr>
            <a:endParaRPr lang="en-US" altLang="zh-CN" sz="1200" b="1" dirty="0" smtClean="0">
              <a:solidFill>
                <a:prstClr val="white">
                  <a:lumMod val="50000"/>
                </a:prstClr>
              </a:solidFill>
              <a:latin typeface="Times New Roman" pitchFamily="18" charset="0"/>
              <a:ea typeface="华文楷体" pitchFamily="2" charset="-122"/>
            </a:endParaRPr>
          </a:p>
          <a:p>
            <a:pPr lvl="0">
              <a:spcBef>
                <a:spcPct val="20000"/>
              </a:spcBef>
            </a:pPr>
            <a:endParaRPr lang="en-US" altLang="zh-CN" sz="1200" b="1" dirty="0" smtClean="0">
              <a:solidFill>
                <a:prstClr val="white">
                  <a:lumMod val="50000"/>
                </a:prstClr>
              </a:solidFill>
              <a:latin typeface="Times New Roman" pitchFamily="18" charset="0"/>
              <a:ea typeface="华文楷体" pitchFamily="2" charset="-122"/>
            </a:endParaRPr>
          </a:p>
          <a:p>
            <a:endParaRPr lang="zh-CN" altLang="en-US" b="1" dirty="0"/>
          </a:p>
        </p:txBody>
      </p:sp>
      <p:sp>
        <p:nvSpPr>
          <p:cNvPr id="29" name="内容占位符 2"/>
          <p:cNvSpPr>
            <a:spLocks noGrp="1"/>
          </p:cNvSpPr>
          <p:nvPr>
            <p:ph idx="1"/>
          </p:nvPr>
        </p:nvSpPr>
        <p:spPr>
          <a:xfrm>
            <a:off x="1835696" y="2996952"/>
            <a:ext cx="7672380" cy="3672408"/>
          </a:xfrm>
        </p:spPr>
        <p:txBody>
          <a:bodyPr>
            <a:normAutofit/>
          </a:bodyPr>
          <a:lstStyle/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支持的三角函数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（大小写不敏感）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dirty="0" err="1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+mn-ea"/>
              </a:rPr>
              <a:t>inx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+mn-ea"/>
              </a:rPr>
              <a:t>cosx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+mn-ea"/>
              </a:rPr>
              <a:t>tanx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参数为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弧度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  <a:p>
            <a:pPr marL="34290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支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持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的操作符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括号、负号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加、减、乘、除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  <a:p>
            <a:pPr marL="34290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特殊符号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 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代表数字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3.1415926</a:t>
            </a:r>
          </a:p>
          <a:p>
            <a:pPr lvl="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</a:pPr>
            <a:endParaRPr lang="en-US" altLang="zh-CN" sz="1400" b="1" dirty="0" smtClean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9884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395536" y="764704"/>
            <a:ext cx="8136904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基本功能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</a:t>
            </a:r>
          </a:p>
          <a:p>
            <a:pPr marL="8572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键盘读取输入表达式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8572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判断表达式合法性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8572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输出相应结果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举例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3356992"/>
            <a:ext cx="769418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09884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56592" y="1772816"/>
            <a:ext cx="1737364" cy="531877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58627" y="826063"/>
            <a:ext cx="2664296" cy="792088"/>
            <a:chOff x="658627" y="826063"/>
            <a:chExt cx="2664296" cy="792088"/>
          </a:xfrm>
        </p:grpSpPr>
        <p:sp>
          <p:nvSpPr>
            <p:cNvPr id="10" name="圆角矩形标注 9"/>
            <p:cNvSpPr/>
            <p:nvPr/>
          </p:nvSpPr>
          <p:spPr>
            <a:xfrm>
              <a:off x="658627" y="826063"/>
              <a:ext cx="2664296" cy="792088"/>
            </a:xfrm>
            <a:prstGeom prst="wedgeRoundRectCallout">
              <a:avLst>
                <a:gd name="adj1" fmla="val -41425"/>
                <a:gd name="adj2" fmla="val 73494"/>
                <a:gd name="adj3" fmla="val 16667"/>
              </a:avLst>
            </a:prstGeom>
            <a:solidFill>
              <a:srgbClr val="FAF9EC"/>
            </a:solidFill>
            <a:ln w="57150">
              <a:solidFill>
                <a:srgbClr val="7D421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71600" y="1012666"/>
              <a:ext cx="199125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7D4215"/>
                  </a:solidFill>
                  <a:latin typeface="Curlz MT" pitchFamily="82" charset="0"/>
                </a:rPr>
                <a:t>数据结构、算法</a:t>
              </a:r>
              <a:endParaRPr lang="zh-CN" altLang="en-US" sz="2000" b="1" dirty="0">
                <a:solidFill>
                  <a:srgbClr val="7D4215"/>
                </a:solidFill>
                <a:latin typeface="Curlz MT" pitchFamily="82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6228184" y="1628800"/>
            <a:ext cx="1630258" cy="577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表达式求值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228184" y="3284984"/>
            <a:ext cx="1529600" cy="634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后缀表达式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228184" y="2420888"/>
            <a:ext cx="1581656" cy="6138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中缀表达式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821771" y="5949280"/>
            <a:ext cx="1310069" cy="4985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栈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724128" y="5911536"/>
            <a:ext cx="1310069" cy="4697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923928" y="5949280"/>
            <a:ext cx="1129820" cy="4706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211960" y="2420888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算法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36137" y="4797152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数据结构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9884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286517"/>
            <a:ext cx="8074673" cy="5446739"/>
          </a:xfrm>
        </p:spPr>
        <p:txBody>
          <a:bodyPr>
            <a:noAutofit/>
          </a:bodyPr>
          <a:lstStyle/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检测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合法输入：</a:t>
            </a:r>
            <a:endParaRPr lang="en-US" altLang="zh-CN" b="1" smtClean="0">
              <a:solidFill>
                <a:srgbClr val="FF0000"/>
              </a:solidFill>
              <a:latin typeface="Times New Roman" pitchFamily="18" charset="0"/>
              <a:ea typeface="华文楷体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输入表达式开头结尾</a:t>
            </a:r>
            <a:endParaRPr lang="en-US" altLang="zh-CN" sz="2000" b="1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00" b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以实数、三角函数或者左括弧开头，以实数或者右括弧结尾</a:t>
            </a:r>
            <a:endParaRPr lang="en-US" altLang="zh-CN" sz="1800" b="1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操作符（加减乘除）</a:t>
            </a:r>
            <a:endParaRPr lang="en-US" altLang="zh-CN" sz="2000" b="1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00" b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后面可以是实数、三角函数、左括弧，</a:t>
            </a:r>
            <a:r>
              <a:rPr lang="zh-CN" altLang="en-US" sz="1800" b="1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不能</a:t>
            </a:r>
            <a:r>
              <a:rPr lang="zh-CN" altLang="en-US" sz="1800" b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是</a:t>
            </a:r>
            <a:r>
              <a:rPr lang="zh-CN" altLang="en-US" sz="1800" b="1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右括弧</a:t>
            </a:r>
            <a:r>
              <a:rPr lang="zh-CN" altLang="en-US" sz="1800" b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或者</a:t>
            </a:r>
            <a:r>
              <a:rPr lang="zh-CN" altLang="en-US" sz="1800" b="1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操作符</a:t>
            </a:r>
            <a:r>
              <a:rPr lang="zh-CN" altLang="en-US" sz="1800" b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（加减乘除）</a:t>
            </a:r>
            <a:endParaRPr lang="en-US" altLang="zh-CN" sz="1800" b="1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三角函数</a:t>
            </a:r>
            <a:endParaRPr lang="en-US" altLang="zh-CN" sz="2000" b="1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00" b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后面可以是实数、三角函数、左括弧、</a:t>
            </a:r>
            <a:r>
              <a:rPr lang="zh-CN" altLang="en-US" sz="1800" b="1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不能</a:t>
            </a:r>
            <a:r>
              <a:rPr lang="zh-CN" altLang="en-US" sz="1800" b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是</a:t>
            </a:r>
            <a:r>
              <a:rPr lang="zh-CN" altLang="en-US" sz="1800" b="1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右括弧</a:t>
            </a:r>
            <a:r>
              <a:rPr lang="zh-CN" altLang="en-US" sz="1800" b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和除负号之外的其它操作符（</a:t>
            </a:r>
            <a:r>
              <a:rPr lang="zh-CN" altLang="en-US" sz="1800" b="1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加乘除</a:t>
            </a:r>
            <a:r>
              <a:rPr lang="zh-CN" altLang="en-US" sz="1800" b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）</a:t>
            </a:r>
            <a:endParaRPr lang="en-US" altLang="zh-CN" sz="1800" b="1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实数</a:t>
            </a:r>
            <a:endParaRPr lang="en-US" altLang="zh-CN" sz="2000" b="1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00" b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后面可以是右括弧、操作符（加减乘除）</a:t>
            </a:r>
            <a:r>
              <a:rPr lang="zh-CN" altLang="en-US" sz="1800" b="1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不能</a:t>
            </a:r>
            <a:r>
              <a:rPr lang="zh-CN" altLang="en-US" sz="1800" b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是</a:t>
            </a:r>
            <a:r>
              <a:rPr lang="zh-CN" altLang="en-US" sz="1800" b="1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左括弧</a:t>
            </a:r>
            <a:r>
              <a:rPr lang="zh-CN" altLang="en-US" sz="1800" b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或者</a:t>
            </a:r>
            <a:r>
              <a:rPr lang="zh-CN" altLang="en-US" sz="1800" b="1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三角函数</a:t>
            </a:r>
            <a:r>
              <a:rPr lang="zh-CN" altLang="en-US" sz="1800" b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或者</a:t>
            </a:r>
            <a:r>
              <a:rPr lang="zh-CN" altLang="en-US" sz="1800" b="1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实数</a:t>
            </a:r>
            <a:endParaRPr lang="en-US" altLang="zh-CN" sz="1800" b="1" smtClean="0">
              <a:solidFill>
                <a:srgbClr val="FF00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左括弧</a:t>
            </a:r>
            <a:endParaRPr lang="en-US" altLang="zh-CN" sz="2000" b="1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00" b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后面可以是左括弧、三角函数、实数，不可以是右括弧或者除负号在外的操作符</a:t>
            </a:r>
            <a:endParaRPr lang="en-US" altLang="zh-CN" sz="1800" b="1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右括弧</a:t>
            </a:r>
            <a:endParaRPr lang="en-US" altLang="zh-CN" sz="2000" b="1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00" b="1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后面可以是右括弧，操作符（加减乘除），不可以是左括弧或者操作数或者三角函数</a:t>
            </a:r>
            <a:endParaRPr lang="en-US" altLang="zh-CN" sz="1800" b="1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838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苏新诗卵石体" pitchFamily="49" charset="-122"/>
                <a:ea typeface="苏新诗卵石体" pitchFamily="49" charset="-122"/>
              </a:rPr>
              <a:t>1.</a:t>
            </a:r>
            <a:r>
              <a:rPr lang="zh-CN" altLang="en-US" sz="2400" dirty="0" smtClean="0">
                <a:solidFill>
                  <a:srgbClr val="00B050"/>
                </a:solidFill>
                <a:latin typeface="苏新诗卵石体" pitchFamily="49" charset="-122"/>
                <a:ea typeface="苏新诗卵石体" pitchFamily="49" charset="-122"/>
              </a:rPr>
              <a:t>利用一个符号栈，把中缀表达式变为后缀表达式；</a:t>
            </a:r>
            <a:endParaRPr lang="en-US" altLang="zh-CN" sz="2400" dirty="0" smtClean="0">
              <a:solidFill>
                <a:srgbClr val="00B050"/>
              </a:solidFill>
              <a:latin typeface="苏新诗卵石体" pitchFamily="49" charset="-122"/>
              <a:ea typeface="苏新诗卵石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182179"/>
            <a:ext cx="7078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苏新诗卵石体" pitchFamily="49" charset="-122"/>
                <a:ea typeface="苏新诗卵石体" pitchFamily="49" charset="-122"/>
              </a:rPr>
              <a:t>2.</a:t>
            </a:r>
            <a:r>
              <a:rPr lang="zh-CN" altLang="en-US" sz="2400" dirty="0" smtClean="0">
                <a:solidFill>
                  <a:srgbClr val="00B050"/>
                </a:solidFill>
                <a:latin typeface="苏新诗卵石体" pitchFamily="49" charset="-122"/>
                <a:ea typeface="苏新诗卵石体" pitchFamily="49" charset="-122"/>
              </a:rPr>
              <a:t>利用一个栈来计算后缀表达式。</a:t>
            </a:r>
          </a:p>
          <a:p>
            <a:endParaRPr lang="zh-CN" altLang="en-US" sz="2400" dirty="0" smtClean="0">
              <a:solidFill>
                <a:srgbClr val="00B050"/>
              </a:solidFill>
              <a:latin typeface="苏新诗卵石体" pitchFamily="49" charset="-122"/>
              <a:ea typeface="苏新诗卵石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1124744"/>
            <a:ext cx="921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char</a:t>
            </a:r>
            <a:r>
              <a:rPr lang="en-US" altLang="zh-CN" sz="2400" dirty="0" smtClean="0"/>
              <a:t>  fuhao[9]={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'+‘    ,    '-‘   ,    ‘*‘    ,    '/‘    ,  '(‘  ,  ')‘   ,   ‘s’ ,  ’c’  ,  ‘t’    </a:t>
            </a:r>
            <a:r>
              <a:rPr lang="en-US" altLang="zh-CN" sz="2400" dirty="0" smtClean="0"/>
              <a:t>}; 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700808"/>
            <a:ext cx="87863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a.</a:t>
            </a:r>
            <a:r>
              <a:rPr lang="zh-CN" altLang="en-US" dirty="0" smtClean="0">
                <a:latin typeface="+mn-ea"/>
              </a:rPr>
              <a:t>做括弧的优先级最高，当栈顶符号的优先级小于要入栈的符号时，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直接将要入栈的符号插到栈顶；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b.</a:t>
            </a:r>
            <a:r>
              <a:rPr lang="zh-CN" altLang="en-US" dirty="0" smtClean="0">
                <a:latin typeface="+mn-ea"/>
              </a:rPr>
              <a:t>当栈顶符号的优先级大于或等于要入栈符号的优先级时，则依次弹出栈顶并输出，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直到遇到小于要入栈符号的优先级为止（这里有个特例就是左括弧不能弹出，必须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遇到右括弧入栈才能弹出，而且弹出后不用输出）；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c.</a:t>
            </a:r>
            <a:r>
              <a:rPr lang="zh-CN" altLang="en-US" dirty="0" smtClean="0">
                <a:latin typeface="+mn-ea"/>
              </a:rPr>
              <a:t>当右括弧入栈时，会依次弹出栈顶符号，直到弹出左括弧为止；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d.</a:t>
            </a:r>
            <a:r>
              <a:rPr lang="zh-CN" altLang="en-US" dirty="0" smtClean="0">
                <a:latin typeface="+mn-ea"/>
              </a:rPr>
              <a:t>当输入完了时，则弹出符号栈中所有的符号。</a:t>
            </a:r>
            <a:endParaRPr lang="zh-CN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4726885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用一个栈，将后缀表达式依次输入栈中，遇到一个符号，弹出符号并弹出两个数字，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计算出两个数字后再压入栈中，就这样依次遍历完后缀表达式。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6962" b="92813"/>
          <a:stretch/>
        </p:blipFill>
        <p:spPr>
          <a:xfrm>
            <a:off x="-252536" y="3908951"/>
            <a:ext cx="2592288" cy="113525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4624"/>
            <a:ext cx="2880320" cy="2592288"/>
          </a:xfrm>
        </p:spPr>
        <p:txBody>
          <a:bodyPr>
            <a:normAutofit/>
          </a:bodyPr>
          <a:lstStyle/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运算符优先级</a:t>
            </a:r>
            <a:endParaRPr lang="en-US" altLang="zh-CN" sz="24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2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括弧</a:t>
            </a:r>
            <a:endParaRPr lang="en-US" altLang="zh-CN" sz="225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2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负号 </a:t>
            </a:r>
            <a:endParaRPr lang="en-US" altLang="zh-CN" sz="225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2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三角函数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  <a:latin typeface="Times New Roman" pitchFamily="18" charset="0"/>
              <a:ea typeface="华文楷体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2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乘除</a:t>
            </a:r>
            <a:endParaRPr lang="en-US" altLang="zh-CN" sz="225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25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加减</a:t>
            </a:r>
            <a:endParaRPr lang="en-US" altLang="zh-CN" sz="225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755576" y="620688"/>
            <a:ext cx="216024" cy="1872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7"/>
          <p:cNvSpPr txBox="1"/>
          <p:nvPr/>
        </p:nvSpPr>
        <p:spPr>
          <a:xfrm>
            <a:off x="323528" y="1052736"/>
            <a:ext cx="461665" cy="10081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由高到低</a:t>
            </a:r>
            <a:endParaRPr lang="zh-CN" altLang="en-US" dirty="0"/>
          </a:p>
        </p:txBody>
      </p:sp>
      <p:grpSp>
        <p:nvGrpSpPr>
          <p:cNvPr id="2" name="组合 15"/>
          <p:cNvGrpSpPr/>
          <p:nvPr/>
        </p:nvGrpSpPr>
        <p:grpSpPr>
          <a:xfrm>
            <a:off x="2771800" y="620688"/>
            <a:ext cx="1944216" cy="1944216"/>
            <a:chOff x="3275856" y="1268760"/>
            <a:chExt cx="1944216" cy="1944216"/>
          </a:xfrm>
        </p:grpSpPr>
        <p:sp>
          <p:nvSpPr>
            <p:cNvPr id="4" name="双括号 3"/>
            <p:cNvSpPr/>
            <p:nvPr/>
          </p:nvSpPr>
          <p:spPr>
            <a:xfrm>
              <a:off x="3491880" y="1268760"/>
              <a:ext cx="792088" cy="288032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减号 7"/>
            <p:cNvSpPr/>
            <p:nvPr/>
          </p:nvSpPr>
          <p:spPr>
            <a:xfrm>
              <a:off x="3707904" y="1655089"/>
              <a:ext cx="288032" cy="26174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加号 8"/>
            <p:cNvSpPr/>
            <p:nvPr/>
          </p:nvSpPr>
          <p:spPr>
            <a:xfrm>
              <a:off x="3635896" y="2924944"/>
              <a:ext cx="432048" cy="28803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减号 9"/>
            <p:cNvSpPr/>
            <p:nvPr/>
          </p:nvSpPr>
          <p:spPr>
            <a:xfrm>
              <a:off x="4283968" y="2996952"/>
              <a:ext cx="432048" cy="1440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3563888" y="2420888"/>
              <a:ext cx="504056" cy="36004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除号 11"/>
            <p:cNvSpPr/>
            <p:nvPr/>
          </p:nvSpPr>
          <p:spPr>
            <a:xfrm>
              <a:off x="4211960" y="2420888"/>
              <a:ext cx="504056" cy="360040"/>
            </a:xfrm>
            <a:prstGeom prst="mathDivid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275856" y="1988840"/>
              <a:ext cx="1944216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Adobe Gothic Std B" pitchFamily="34" charset="-128"/>
                  <a:ea typeface="Adobe Gothic Std B" pitchFamily="34" charset="-128"/>
                </a:rPr>
                <a:t>sin    cos   tan</a:t>
              </a:r>
              <a:endParaRPr lang="zh-CN" altLang="en-US" sz="2000" b="1" dirty="0">
                <a:latin typeface="Adobe Gothic Std B" pitchFamily="34" charset="-128"/>
              </a:endParaRPr>
            </a:p>
          </p:txBody>
        </p:sp>
      </p:grpSp>
      <p:sp>
        <p:nvSpPr>
          <p:cNvPr id="14" name="内容占位符 2"/>
          <p:cNvSpPr txBox="1">
            <a:spLocks/>
          </p:cNvSpPr>
          <p:nvPr/>
        </p:nvSpPr>
        <p:spPr>
          <a:xfrm>
            <a:off x="2104309" y="3602413"/>
            <a:ext cx="7039691" cy="3255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括弧匹配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+mn-cs"/>
            </a:endParaRPr>
          </a:p>
          <a:p>
            <a:pPr marL="8572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n-cs"/>
              </a:rPr>
              <a:t>在输入表达式的任意位置 左括弧个数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n-cs"/>
              </a:rPr>
              <a:t>&gt;=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n-cs"/>
              </a:rPr>
              <a:t>右括弧个数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+mn-cs"/>
            </a:endParaRPr>
          </a:p>
          <a:p>
            <a:pPr marL="8572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n-cs"/>
              </a:rPr>
              <a:t>对于整个输入表达式，左括弧个数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n-cs"/>
              </a:rPr>
              <a:t>=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n-cs"/>
              </a:rPr>
              <a:t>右括弧个数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n-cs"/>
              </a:rPr>
              <a:t>这个符号有点特别‘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n-cs"/>
              </a:rPr>
              <a:t>’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+mn-cs"/>
            </a:endParaRPr>
          </a:p>
          <a:p>
            <a:pPr marL="8572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楷体 Std R" pitchFamily="18" charset="-122"/>
                <a:ea typeface="Adobe 楷体 Std R" pitchFamily="18" charset="-122"/>
                <a:cs typeface="+mn-cs"/>
              </a:rPr>
              <a:t>有时为负号有时为减号</a:t>
            </a:r>
            <a:endParaRPr kumimoji="0" lang="en-US" altLang="zh-CN" sz="18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楷体 Std R" pitchFamily="18" charset="-122"/>
              <a:ea typeface="Adobe 楷体 Std R" pitchFamily="18" charset="-122"/>
              <a:cs typeface="+mn-cs"/>
            </a:endParaRPr>
          </a:p>
          <a:p>
            <a:pPr marL="8572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楷体 Std R" pitchFamily="18" charset="-122"/>
                <a:ea typeface="Adobe 楷体 Std R" pitchFamily="18" charset="-122"/>
                <a:cs typeface="+mn-cs"/>
              </a:rPr>
              <a:t>为负号的情况</a:t>
            </a:r>
            <a:endParaRPr kumimoji="0" lang="en-US" altLang="zh-CN" sz="18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楷体 Std R" pitchFamily="18" charset="-122"/>
              <a:ea typeface="Adobe 楷体 Std R" pitchFamily="18" charset="-122"/>
              <a:cs typeface="+mn-cs"/>
            </a:endParaRPr>
          </a:p>
          <a:p>
            <a:pPr marL="120015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楷体 Std R" pitchFamily="18" charset="-122"/>
                <a:ea typeface="Adobe 楷体 Std R" pitchFamily="18" charset="-122"/>
                <a:cs typeface="+mn-cs"/>
              </a:rPr>
              <a:t>位于表达式开头</a:t>
            </a:r>
            <a:endParaRPr kumimoji="0" lang="en-US" altLang="zh-CN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楷体 Std R" pitchFamily="18" charset="-122"/>
              <a:ea typeface="Adobe 楷体 Std R" pitchFamily="18" charset="-122"/>
              <a:cs typeface="+mn-cs"/>
            </a:endParaRPr>
          </a:p>
          <a:p>
            <a:pPr marL="120015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楷体 Std R" pitchFamily="18" charset="-122"/>
                <a:ea typeface="Adobe 楷体 Std R" pitchFamily="18" charset="-122"/>
                <a:cs typeface="+mn-cs"/>
              </a:rPr>
              <a:t>前面是三角函数</a:t>
            </a:r>
            <a:endParaRPr kumimoji="0" lang="en-US" altLang="zh-CN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楷体 Std R" pitchFamily="18" charset="-122"/>
              <a:ea typeface="Adobe 楷体 Std R" pitchFamily="18" charset="-122"/>
              <a:cs typeface="+mn-cs"/>
            </a:endParaRPr>
          </a:p>
          <a:p>
            <a:pPr marL="120015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楷体 Std R" pitchFamily="18" charset="-122"/>
                <a:ea typeface="Adobe 楷体 Std R" pitchFamily="18" charset="-122"/>
                <a:cs typeface="+mn-cs"/>
              </a:rPr>
              <a:t>前面是左括弧</a:t>
            </a:r>
            <a:endParaRPr kumimoji="0" lang="en-US" altLang="zh-CN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楷体 Std R" pitchFamily="18" charset="-122"/>
              <a:ea typeface="Adobe 楷体 Std R" pitchFamily="18" charset="-122"/>
              <a:cs typeface="+mn-cs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5076056" y="476672"/>
            <a:ext cx="4644008" cy="3096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三角函数嵌套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8572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15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楷体 Std R" pitchFamily="18" charset="-122"/>
                <a:ea typeface="Adobe 楷体 Std R" pitchFamily="18" charset="-122"/>
                <a:cs typeface="+mn-cs"/>
              </a:rPr>
              <a:t>tansin23 </a:t>
            </a:r>
            <a:r>
              <a:rPr kumimoji="0" lang="zh-CN" altLang="en-US" sz="15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楷体 Std R" pitchFamily="18" charset="-122"/>
                <a:ea typeface="Adobe 楷体 Std R" pitchFamily="18" charset="-122"/>
                <a:cs typeface="+mn-cs"/>
              </a:rPr>
              <a:t>与</a:t>
            </a:r>
            <a:r>
              <a:rPr kumimoji="0" lang="en-US" altLang="zh-CN" sz="15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楷体 Std R" pitchFamily="18" charset="-122"/>
                <a:ea typeface="Adobe 楷体 Std R" pitchFamily="18" charset="-122"/>
                <a:cs typeface="+mn-cs"/>
              </a:rPr>
              <a:t>    tan(sin23)</a:t>
            </a:r>
            <a:r>
              <a:rPr kumimoji="0" lang="zh-CN" altLang="en-US" sz="15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楷体 Std R" pitchFamily="18" charset="-122"/>
                <a:ea typeface="Adobe 楷体 Std R" pitchFamily="18" charset="-122"/>
                <a:cs typeface="+mn-cs"/>
              </a:rPr>
              <a:t>等价</a:t>
            </a:r>
            <a:endParaRPr kumimoji="0" lang="en-US" altLang="zh-CN" sz="15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楷体 Std R" pitchFamily="18" charset="-122"/>
              <a:ea typeface="Adobe 楷体 Std R" pitchFamily="18" charset="-122"/>
              <a:cs typeface="+mn-cs"/>
            </a:endParaRPr>
          </a:p>
          <a:p>
            <a:pPr marL="8572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5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楷体 Std R" pitchFamily="18" charset="-122"/>
              <a:ea typeface="Adobe 楷体 Std R" pitchFamily="18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楷体 Std R" pitchFamily="18" charset="-122"/>
                <a:ea typeface="Adobe 楷体 Std R" pitchFamily="18" charset="-122"/>
                <a:cs typeface="+mn-cs"/>
              </a:rPr>
              <a:t>嵌套三角函数计算顺序举例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楷体 Std R" pitchFamily="18" charset="-122"/>
              <a:ea typeface="Adobe 楷体 Std R" pitchFamily="18" charset="-122"/>
              <a:cs typeface="+mn-cs"/>
            </a:endParaRPr>
          </a:p>
          <a:p>
            <a:pPr marL="8572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5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楷体 Std R" pitchFamily="18" charset="-122"/>
                <a:ea typeface="Adobe 楷体 Std R" pitchFamily="18" charset="-122"/>
                <a:cs typeface="+mn-cs"/>
              </a:rPr>
              <a:t>输入 </a:t>
            </a:r>
            <a:r>
              <a:rPr kumimoji="0" lang="en-US" altLang="zh-CN" sz="15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楷体 Std R" pitchFamily="18" charset="-122"/>
                <a:ea typeface="Adobe 楷体 Std R" pitchFamily="18" charset="-122"/>
                <a:cs typeface="+mn-cs"/>
              </a:rPr>
              <a:t>sincostan3+45</a:t>
            </a:r>
          </a:p>
          <a:p>
            <a:pPr marL="8572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5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楷体 Std R" pitchFamily="18" charset="-122"/>
                <a:ea typeface="Adobe 楷体 Std R" pitchFamily="18" charset="-122"/>
                <a:cs typeface="+mn-cs"/>
              </a:rPr>
              <a:t>计算顺序：</a:t>
            </a:r>
            <a:endParaRPr kumimoji="0" lang="en-US" altLang="zh-CN" sz="15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楷体 Std R" pitchFamily="18" charset="-122"/>
              <a:ea typeface="Adobe 楷体 Std R" pitchFamily="18" charset="-122"/>
              <a:cs typeface="+mn-cs"/>
            </a:endParaRPr>
          </a:p>
          <a:p>
            <a:pPr marL="8572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15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楷体 Std R" pitchFamily="18" charset="-122"/>
                <a:ea typeface="Adobe 楷体 Std R" pitchFamily="18" charset="-122"/>
                <a:cs typeface="+mn-cs"/>
              </a:rPr>
              <a:t>tan3 </a:t>
            </a:r>
          </a:p>
          <a:p>
            <a:pPr marL="8572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15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楷体 Std R" pitchFamily="18" charset="-122"/>
                <a:ea typeface="Adobe 楷体 Std R" pitchFamily="18" charset="-122"/>
                <a:cs typeface="+mn-cs"/>
              </a:rPr>
              <a:t>costan3</a:t>
            </a:r>
          </a:p>
          <a:p>
            <a:pPr marL="8572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15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楷体 Std R" pitchFamily="18" charset="-122"/>
                <a:ea typeface="Adobe 楷体 Std R" pitchFamily="18" charset="-122"/>
                <a:cs typeface="+mn-cs"/>
              </a:rPr>
              <a:t>sincostan3</a:t>
            </a:r>
          </a:p>
          <a:p>
            <a:pPr marL="8572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15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楷体 Std R" pitchFamily="18" charset="-122"/>
                <a:ea typeface="Adobe 楷体 Std R" pitchFamily="18" charset="-122"/>
                <a:cs typeface="+mn-cs"/>
              </a:rPr>
              <a:t>sincostan3+45</a:t>
            </a:r>
          </a:p>
        </p:txBody>
      </p:sp>
    </p:spTree>
    <p:extLst>
      <p:ext uri="{BB962C8B-B14F-4D97-AF65-F5344CB8AC3E}">
        <p14:creationId xmlns:p14="http://schemas.microsoft.com/office/powerpoint/2010/main" xmlns="" val="96988574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56592" y="1772816"/>
            <a:ext cx="1737364" cy="531877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58627" y="826063"/>
            <a:ext cx="2664296" cy="792088"/>
            <a:chOff x="658627" y="826063"/>
            <a:chExt cx="2664296" cy="792088"/>
          </a:xfrm>
        </p:grpSpPr>
        <p:sp>
          <p:nvSpPr>
            <p:cNvPr id="10" name="圆角矩形标注 9"/>
            <p:cNvSpPr/>
            <p:nvPr/>
          </p:nvSpPr>
          <p:spPr>
            <a:xfrm>
              <a:off x="658627" y="826063"/>
              <a:ext cx="2664296" cy="792088"/>
            </a:xfrm>
            <a:prstGeom prst="wedgeRoundRectCallout">
              <a:avLst>
                <a:gd name="adj1" fmla="val -41425"/>
                <a:gd name="adj2" fmla="val 73494"/>
                <a:gd name="adj3" fmla="val 16667"/>
              </a:avLst>
            </a:prstGeom>
            <a:solidFill>
              <a:srgbClr val="FAF9EC"/>
            </a:solidFill>
            <a:ln w="57150">
              <a:solidFill>
                <a:srgbClr val="7D421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338776" y="1084674"/>
              <a:ext cx="1217000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7D4215"/>
                  </a:solidFill>
                  <a:latin typeface="Curlz MT" pitchFamily="82" charset="0"/>
                </a:rPr>
                <a:t>模块划分</a:t>
              </a:r>
              <a:endParaRPr lang="zh-CN" altLang="en-US" sz="2000" b="1" dirty="0">
                <a:solidFill>
                  <a:srgbClr val="7D4215"/>
                </a:solidFill>
                <a:latin typeface="Curlz MT" pitchFamily="82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907705" y="2060848"/>
            <a:ext cx="4198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1.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读入表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达式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07704" y="3068960"/>
            <a:ext cx="41985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2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.</a:t>
            </a:r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检测正确性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07704" y="4077072"/>
            <a:ext cx="6981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3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.</a:t>
            </a:r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解析运算符、操作数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9712" y="5013176"/>
            <a:ext cx="2111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4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.</a:t>
            </a:r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运算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57590" y="5934670"/>
            <a:ext cx="41985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5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.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输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出、报错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9884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1046</Words>
  <Application>Microsoft Office PowerPoint</Application>
  <PresentationFormat>全屏显示(4:3)</PresentationFormat>
  <Paragraphs>104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Administrator</cp:lastModifiedBy>
  <cp:revision>67</cp:revision>
  <dcterms:created xsi:type="dcterms:W3CDTF">2013-06-06T09:08:09Z</dcterms:created>
  <dcterms:modified xsi:type="dcterms:W3CDTF">2017-05-26T02:32:02Z</dcterms:modified>
</cp:coreProperties>
</file>