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4" r:id="rId7"/>
    <p:sldId id="269" r:id="rId8"/>
    <p:sldId id="276" r:id="rId9"/>
    <p:sldId id="277" r:id="rId10"/>
    <p:sldId id="270" r:id="rId11"/>
    <p:sldId id="280" r:id="rId12"/>
    <p:sldId id="272" r:id="rId13"/>
    <p:sldId id="273" r:id="rId14"/>
    <p:sldId id="275"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8221" autoAdjust="0"/>
  </p:normalViewPr>
  <p:slideViewPr>
    <p:cSldViewPr>
      <p:cViewPr varScale="1">
        <p:scale>
          <a:sx n="85" d="100"/>
          <a:sy n="85" d="100"/>
        </p:scale>
        <p:origin x="1378"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48D532B-C927-4540-A6AA-A69062AE6380}" type="datetimeFigureOut">
              <a:rPr lang="en-US" smtClean="0"/>
              <a:t>6/19/2020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8D532B-C927-4540-A6AA-A69062AE638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8D532B-C927-4540-A6AA-A69062AE638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8D532B-C927-4540-A6AA-A69062AE638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8D532B-C927-4540-A6AA-A69062AE6380}" type="datetimeFigureOut">
              <a:rPr lang="en-US" smtClean="0"/>
              <a:t>6/19/2020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D532B-C927-4540-A6AA-A69062AE638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48D532B-C927-4540-A6AA-A69062AE6380}" type="datetimeFigureOut">
              <a:rPr lang="en-US" smtClean="0"/>
              <a:t>6/19/2020</a:t>
            </a:fld>
            <a:endParaRPr lang="en-US"/>
          </a:p>
        </p:txBody>
      </p:sp>
      <p:sp>
        <p:nvSpPr>
          <p:cNvPr id="27" name="Slide Number Placeholder 26"/>
          <p:cNvSpPr>
            <a:spLocks noGrp="1"/>
          </p:cNvSpPr>
          <p:nvPr>
            <p:ph type="sldNum" sz="quarter" idx="11"/>
          </p:nvPr>
        </p:nvSpPr>
        <p:spPr/>
        <p:txBody>
          <a:bodyPr rtlCol="0"/>
          <a:lstStyle/>
          <a:p>
            <a:fld id="{1329DACD-D0C2-4ADB-8608-44018589DC64}"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48D532B-C927-4540-A6AA-A69062AE6380}" type="datetimeFigureOut">
              <a:rPr lang="en-US" smtClean="0"/>
              <a:t>6/19/2020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D532B-C927-4540-A6AA-A69062AE6380}" type="datetimeFigureOut">
              <a:rPr lang="en-US" smtClean="0"/>
              <a:t>6/19/2020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8D532B-C927-4540-A6AA-A69062AE638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8D532B-C927-4540-A6AA-A69062AE6380}" type="datetimeFigureOut">
              <a:rPr lang="en-US" smtClean="0"/>
              <a:t>6/19/2020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DACD-D0C2-4ADB-8608-44018589DC6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48D532B-C927-4540-A6AA-A69062AE6380}" type="datetimeFigureOut">
              <a:rPr lang="en-US" smtClean="0"/>
              <a:t>6/19/2020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329DACD-D0C2-4ADB-8608-44018589DC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371599"/>
          </a:xfrm>
        </p:spPr>
        <p:txBody>
          <a:bodyPr>
            <a:normAutofit fontScale="90000"/>
          </a:bodyPr>
          <a:lstStyle/>
          <a:p>
            <a:r>
              <a:rPr lang="en-US" dirty="0" smtClean="0"/>
              <a:t>           VIGNAN’S INSTITUTE OF </a:t>
            </a:r>
            <a:br>
              <a:rPr lang="en-US" dirty="0" smtClean="0"/>
            </a:br>
            <a:r>
              <a:rPr lang="en-US" dirty="0" smtClean="0"/>
              <a:t>      INFORMATION TECHNOLOGY     </a:t>
            </a:r>
            <a:endParaRPr lang="en-US" dirty="0"/>
          </a:p>
        </p:txBody>
      </p:sp>
      <p:sp>
        <p:nvSpPr>
          <p:cNvPr id="3" name="Subtitle 2"/>
          <p:cNvSpPr>
            <a:spLocks noGrp="1"/>
          </p:cNvSpPr>
          <p:nvPr>
            <p:ph type="subTitle" idx="1"/>
          </p:nvPr>
        </p:nvSpPr>
        <p:spPr>
          <a:xfrm>
            <a:off x="457200" y="2057400"/>
            <a:ext cx="8153400" cy="4419600"/>
          </a:xfrm>
        </p:spPr>
        <p:txBody>
          <a:bodyPr>
            <a:normAutofit lnSpcReduction="10000"/>
          </a:bodyPr>
          <a:lstStyle/>
          <a:p>
            <a:r>
              <a:rPr lang="en-US" dirty="0" smtClean="0"/>
              <a:t>: </a:t>
            </a:r>
            <a:r>
              <a:rPr lang="en-US" dirty="0" smtClean="0">
                <a:solidFill>
                  <a:schemeClr val="bg1"/>
                </a:solidFill>
              </a:rPr>
              <a:t>PROJECT  TITLE: </a:t>
            </a:r>
            <a:r>
              <a:rPr lang="en-US" dirty="0" smtClean="0">
                <a:solidFill>
                  <a:schemeClr val="accent2">
                    <a:lumMod val="50000"/>
                  </a:schemeClr>
                </a:solidFill>
              </a:rPr>
              <a:t>NUMBER PLATE DETECTION    </a:t>
            </a:r>
          </a:p>
          <a:p>
            <a:r>
              <a:rPr lang="en-US" dirty="0" smtClean="0">
                <a:solidFill>
                  <a:schemeClr val="accent2">
                    <a:lumMod val="50000"/>
                  </a:schemeClr>
                </a:solidFill>
              </a:rPr>
              <a:t>                            </a:t>
            </a:r>
          </a:p>
          <a:p>
            <a:r>
              <a:rPr lang="en-US" dirty="0" smtClean="0">
                <a:solidFill>
                  <a:schemeClr val="accent1">
                    <a:lumMod val="75000"/>
                  </a:schemeClr>
                </a:solidFill>
              </a:rPr>
              <a:t>  </a:t>
            </a:r>
            <a:r>
              <a:rPr lang="en-US" dirty="0" smtClean="0">
                <a:solidFill>
                  <a:schemeClr val="bg1"/>
                </a:solidFill>
              </a:rPr>
              <a:t>BATCH NO        :  </a:t>
            </a:r>
            <a:r>
              <a:rPr lang="en-US" sz="1800" dirty="0" smtClean="0">
                <a:solidFill>
                  <a:schemeClr val="accent2">
                    <a:lumMod val="50000"/>
                  </a:schemeClr>
                </a:solidFill>
              </a:rPr>
              <a:t>C-15</a:t>
            </a:r>
            <a:endParaRPr lang="en-US" dirty="0" smtClean="0">
              <a:solidFill>
                <a:schemeClr val="accent2">
                  <a:lumMod val="50000"/>
                </a:schemeClr>
              </a:solidFill>
            </a:endParaRPr>
          </a:p>
          <a:p>
            <a:r>
              <a:rPr lang="en-US" dirty="0" smtClean="0">
                <a:solidFill>
                  <a:schemeClr val="accent2">
                    <a:lumMod val="50000"/>
                  </a:schemeClr>
                </a:solidFill>
              </a:rPr>
              <a:t>  </a:t>
            </a:r>
            <a:r>
              <a:rPr lang="en-US" dirty="0" smtClean="0">
                <a:solidFill>
                  <a:schemeClr val="bg1"/>
                </a:solidFill>
              </a:rPr>
              <a:t>DEPARTMENT  :</a:t>
            </a:r>
            <a:r>
              <a:rPr lang="en-US" dirty="0" smtClean="0">
                <a:solidFill>
                  <a:schemeClr val="accent2">
                    <a:lumMod val="50000"/>
                  </a:schemeClr>
                </a:solidFill>
              </a:rPr>
              <a:t>  </a:t>
            </a:r>
            <a:r>
              <a:rPr lang="en-US" sz="1800" dirty="0" smtClean="0">
                <a:solidFill>
                  <a:schemeClr val="accent2">
                    <a:lumMod val="50000"/>
                  </a:schemeClr>
                </a:solidFill>
              </a:rPr>
              <a:t>CSE</a:t>
            </a:r>
            <a:endParaRPr lang="en-US" dirty="0" smtClean="0">
              <a:solidFill>
                <a:schemeClr val="accent2">
                  <a:lumMod val="50000"/>
                </a:schemeClr>
              </a:solidFill>
            </a:endParaRPr>
          </a:p>
          <a:p>
            <a:r>
              <a:rPr lang="en-US" dirty="0" smtClean="0">
                <a:solidFill>
                  <a:schemeClr val="accent2">
                    <a:lumMod val="50000"/>
                  </a:schemeClr>
                </a:solidFill>
              </a:rPr>
              <a:t>                                 </a:t>
            </a:r>
          </a:p>
          <a:p>
            <a:r>
              <a:rPr lang="en-US" dirty="0" smtClean="0">
                <a:solidFill>
                  <a:schemeClr val="bg2">
                    <a:lumMod val="25000"/>
                  </a:schemeClr>
                </a:solidFill>
              </a:rPr>
              <a:t>  SECTION           :  </a:t>
            </a:r>
            <a:r>
              <a:rPr lang="en-US" sz="1800" dirty="0" smtClean="0">
                <a:solidFill>
                  <a:schemeClr val="accent2">
                    <a:lumMod val="50000"/>
                  </a:schemeClr>
                </a:solidFill>
              </a:rPr>
              <a:t>CSE-C</a:t>
            </a:r>
            <a:r>
              <a:rPr lang="en-US" dirty="0" smtClean="0">
                <a:solidFill>
                  <a:schemeClr val="bg2">
                    <a:lumMod val="25000"/>
                  </a:schemeClr>
                </a:solidFill>
              </a:rPr>
              <a:t>                  </a:t>
            </a:r>
            <a:endParaRPr lang="en-US" dirty="0" smtClean="0">
              <a:solidFill>
                <a:schemeClr val="accent2">
                  <a:lumMod val="50000"/>
                </a:schemeClr>
              </a:solidFill>
            </a:endParaRPr>
          </a:p>
          <a:p>
            <a:r>
              <a:rPr lang="en-US" dirty="0">
                <a:solidFill>
                  <a:schemeClr val="accent2">
                    <a:lumMod val="50000"/>
                  </a:schemeClr>
                </a:solidFill>
              </a:rPr>
              <a:t> </a:t>
            </a:r>
            <a:r>
              <a:rPr lang="en-US" dirty="0" smtClean="0">
                <a:solidFill>
                  <a:schemeClr val="accent2">
                    <a:lumMod val="50000"/>
                  </a:schemeClr>
                </a:solidFill>
              </a:rPr>
              <a:t> </a:t>
            </a:r>
            <a:r>
              <a:rPr lang="en-US" dirty="0" smtClean="0">
                <a:solidFill>
                  <a:schemeClr val="bg2">
                    <a:lumMod val="25000"/>
                  </a:schemeClr>
                </a:solidFill>
              </a:rPr>
              <a:t>TEAM MEMBERS           :</a:t>
            </a:r>
            <a:r>
              <a:rPr lang="en-US" dirty="0" smtClean="0">
                <a:solidFill>
                  <a:schemeClr val="accent2">
                    <a:lumMod val="50000"/>
                  </a:schemeClr>
                </a:solidFill>
              </a:rPr>
              <a:t>  </a:t>
            </a:r>
            <a:r>
              <a:rPr lang="en-US" sz="1800" dirty="0" smtClean="0">
                <a:solidFill>
                  <a:schemeClr val="accent2">
                    <a:lumMod val="50000"/>
                  </a:schemeClr>
                </a:solidFill>
              </a:rPr>
              <a:t>D.JHANSI  (17L31A05P7) </a:t>
            </a:r>
          </a:p>
          <a:p>
            <a:r>
              <a:rPr lang="en-US" sz="1800" dirty="0" smtClean="0">
                <a:solidFill>
                  <a:schemeClr val="accent2">
                    <a:lumMod val="50000"/>
                  </a:schemeClr>
                </a:solidFill>
              </a:rPr>
              <a:t>                                                            B.PALINA HARITHA KUMARI  (17L31A05N7) </a:t>
            </a:r>
          </a:p>
          <a:p>
            <a:r>
              <a:rPr lang="en-US" sz="1800" dirty="0" smtClean="0">
                <a:solidFill>
                  <a:schemeClr val="accent2">
                    <a:lumMod val="50000"/>
                  </a:schemeClr>
                </a:solidFill>
              </a:rPr>
              <a:t>                                                            M.PAVAN DEEPAK  (17L31A05J9)  </a:t>
            </a:r>
          </a:p>
          <a:p>
            <a:r>
              <a:rPr lang="en-US" sz="1800" dirty="0" smtClean="0">
                <a:solidFill>
                  <a:schemeClr val="accent2">
                    <a:lumMod val="50000"/>
                  </a:schemeClr>
                </a:solidFill>
              </a:rPr>
              <a:t>                                                            A.TARUNJAY  (17L31A05M3)</a:t>
            </a:r>
            <a:endParaRPr lang="en-US" dirty="0" smtClean="0">
              <a:solidFill>
                <a:schemeClr val="accent2">
                  <a:lumMod val="50000"/>
                </a:schemeClr>
              </a:solidFill>
            </a:endParaRPr>
          </a:p>
          <a:p>
            <a:r>
              <a:rPr lang="en-US" dirty="0">
                <a:solidFill>
                  <a:schemeClr val="accent2">
                    <a:lumMod val="50000"/>
                  </a:schemeClr>
                </a:solidFill>
              </a:rPr>
              <a:t> </a:t>
            </a:r>
            <a:r>
              <a:rPr lang="en-US" dirty="0" smtClean="0">
                <a:solidFill>
                  <a:schemeClr val="accent2">
                    <a:lumMod val="50000"/>
                  </a:schemeClr>
                </a:solidFill>
              </a:rPr>
              <a:t>                                              </a:t>
            </a:r>
            <a:endParaRPr lang="en-US" dirty="0" smtClean="0">
              <a:solidFill>
                <a:schemeClr val="accent1">
                  <a:lumMod val="75000"/>
                </a:schemeClr>
              </a:solidFill>
            </a:endParaRPr>
          </a:p>
          <a:p>
            <a:r>
              <a:rPr lang="en-US" dirty="0" smtClean="0">
                <a:solidFill>
                  <a:schemeClr val="accent1">
                    <a:lumMod val="75000"/>
                  </a:schemeClr>
                </a:solidFill>
              </a:rPr>
              <a:t>   </a:t>
            </a:r>
            <a:r>
              <a:rPr lang="en-US" dirty="0" smtClean="0">
                <a:solidFill>
                  <a:schemeClr val="bg2">
                    <a:lumMod val="25000"/>
                  </a:schemeClr>
                </a:solidFill>
              </a:rPr>
              <a:t>GUIDE                          :  </a:t>
            </a:r>
            <a:r>
              <a:rPr lang="en-US" sz="1800" dirty="0" smtClean="0">
                <a:solidFill>
                  <a:schemeClr val="accent2">
                    <a:lumMod val="50000"/>
                  </a:schemeClr>
                </a:solidFill>
              </a:rPr>
              <a:t>MR.E.STEPHEN NEAL</a:t>
            </a:r>
            <a:endParaRPr lang="en-US" dirty="0">
              <a:solidFill>
                <a:schemeClr val="accent1">
                  <a:lumMod val="75000"/>
                </a:schemeClr>
              </a:solidFill>
            </a:endParaRPr>
          </a:p>
          <a:p>
            <a:endParaRPr lang="en-US" dirty="0">
              <a:solidFill>
                <a:schemeClr val="bg2">
                  <a:lumMod val="50000"/>
                </a:schemeClr>
              </a:solidFill>
            </a:endParaRPr>
          </a:p>
        </p:txBody>
      </p:sp>
    </p:spTree>
    <p:extLst>
      <p:ext uri="{BB962C8B-B14F-4D97-AF65-F5344CB8AC3E}">
        <p14:creationId xmlns:p14="http://schemas.microsoft.com/office/powerpoint/2010/main" val="850185683"/>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rmAutofit/>
          </a:bodyPr>
          <a:lstStyle/>
          <a:p>
            <a:pPr algn="ctr"/>
            <a:r>
              <a:rPr lang="en-US" sz="3600" b="1" dirty="0" smtClean="0"/>
              <a:t>FLOWCHART</a:t>
            </a:r>
            <a:endParaRPr lang="en-US" sz="3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686" y="1591235"/>
            <a:ext cx="7018628" cy="5319221"/>
          </a:xfrm>
          <a:prstGeom prst="rect">
            <a:avLst/>
          </a:prstGeom>
        </p:spPr>
      </p:pic>
    </p:spTree>
    <p:extLst>
      <p:ext uri="{BB962C8B-B14F-4D97-AF65-F5344CB8AC3E}">
        <p14:creationId xmlns:p14="http://schemas.microsoft.com/office/powerpoint/2010/main" val="3440703390"/>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60" y="5032824"/>
            <a:ext cx="2224467" cy="1370113"/>
          </a:xfrm>
          <a:prstGeom prst="rect">
            <a:avLst/>
          </a:prstGeom>
        </p:spPr>
      </p:pic>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r="-124095"/>
          <a:stretch/>
        </p:blipFill>
        <p:spPr>
          <a:xfrm>
            <a:off x="3921187" y="5271812"/>
            <a:ext cx="1256955" cy="8787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1947" y="5271812"/>
            <a:ext cx="560987" cy="87872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7423" y="2971642"/>
            <a:ext cx="1824487" cy="1649802"/>
          </a:xfrm>
          <a:prstGeom prst="rect">
            <a:avLst/>
          </a:prstGeom>
        </p:spPr>
      </p:pic>
      <p:sp>
        <p:nvSpPr>
          <p:cNvPr id="10" name="TextBox 9"/>
          <p:cNvSpPr txBox="1"/>
          <p:nvPr/>
        </p:nvSpPr>
        <p:spPr>
          <a:xfrm>
            <a:off x="31377" y="4661264"/>
            <a:ext cx="1713131" cy="300082"/>
          </a:xfrm>
          <a:prstGeom prst="rect">
            <a:avLst/>
          </a:prstGeom>
          <a:noFill/>
        </p:spPr>
        <p:txBody>
          <a:bodyPr wrap="square" rtlCol="0">
            <a:spAutoFit/>
          </a:bodyPr>
          <a:lstStyle/>
          <a:p>
            <a:r>
              <a:rPr lang="en-IN" sz="1350" dirty="0"/>
              <a:t>Traffic rule violation</a:t>
            </a:r>
            <a:endParaRPr lang="en-IN" sz="1350" dirty="0"/>
          </a:p>
        </p:txBody>
      </p:sp>
      <p:sp>
        <p:nvSpPr>
          <p:cNvPr id="12" name="TextBox 11"/>
          <p:cNvSpPr txBox="1"/>
          <p:nvPr/>
        </p:nvSpPr>
        <p:spPr>
          <a:xfrm>
            <a:off x="227104" y="6413314"/>
            <a:ext cx="1539816" cy="300082"/>
          </a:xfrm>
          <a:prstGeom prst="rect">
            <a:avLst/>
          </a:prstGeom>
          <a:noFill/>
        </p:spPr>
        <p:txBody>
          <a:bodyPr wrap="square" rtlCol="0">
            <a:spAutoFit/>
          </a:bodyPr>
          <a:lstStyle/>
          <a:p>
            <a:r>
              <a:rPr lang="en-IN" sz="1350" dirty="0" smtClean="0"/>
              <a:t>Wireless LAN</a:t>
            </a:r>
            <a:endParaRPr lang="en-IN" sz="1350" dirty="0"/>
          </a:p>
        </p:txBody>
      </p:sp>
      <p:sp>
        <p:nvSpPr>
          <p:cNvPr id="13" name="TextBox 12"/>
          <p:cNvSpPr txBox="1"/>
          <p:nvPr/>
        </p:nvSpPr>
        <p:spPr>
          <a:xfrm>
            <a:off x="3264460" y="6331986"/>
            <a:ext cx="1913682" cy="300082"/>
          </a:xfrm>
          <a:prstGeom prst="rect">
            <a:avLst/>
          </a:prstGeom>
          <a:noFill/>
        </p:spPr>
        <p:txBody>
          <a:bodyPr wrap="square" rtlCol="0">
            <a:spAutoFit/>
          </a:bodyPr>
          <a:lstStyle/>
          <a:p>
            <a:r>
              <a:rPr lang="en-IN" sz="1350" dirty="0" smtClean="0"/>
              <a:t>Databases</a:t>
            </a:r>
            <a:endParaRPr lang="en-IN" sz="1350" dirty="0"/>
          </a:p>
        </p:txBody>
      </p:sp>
      <p:sp>
        <p:nvSpPr>
          <p:cNvPr id="16" name="TextBox 15"/>
          <p:cNvSpPr txBox="1"/>
          <p:nvPr/>
        </p:nvSpPr>
        <p:spPr>
          <a:xfrm>
            <a:off x="8965" y="2706646"/>
            <a:ext cx="1539816" cy="300082"/>
          </a:xfrm>
          <a:prstGeom prst="rect">
            <a:avLst/>
          </a:prstGeom>
          <a:noFill/>
        </p:spPr>
        <p:txBody>
          <a:bodyPr wrap="square" rtlCol="0">
            <a:spAutoFit/>
          </a:bodyPr>
          <a:lstStyle/>
          <a:p>
            <a:r>
              <a:rPr lang="en-IN" sz="1350" dirty="0" smtClean="0"/>
              <a:t>Camera monitoring </a:t>
            </a:r>
            <a:endParaRPr lang="en-IN" sz="1350" dirty="0"/>
          </a:p>
        </p:txBody>
      </p:sp>
      <p:sp>
        <p:nvSpPr>
          <p:cNvPr id="17" name="TextBox 16"/>
          <p:cNvSpPr txBox="1"/>
          <p:nvPr/>
        </p:nvSpPr>
        <p:spPr>
          <a:xfrm>
            <a:off x="2350280" y="609600"/>
            <a:ext cx="4211602" cy="646331"/>
          </a:xfrm>
          <a:prstGeom prst="rect">
            <a:avLst/>
          </a:prstGeom>
          <a:noFill/>
        </p:spPr>
        <p:txBody>
          <a:bodyPr wrap="none" rtlCol="0">
            <a:spAutoFit/>
          </a:bodyPr>
          <a:lstStyle/>
          <a:p>
            <a:r>
              <a:rPr lang="en-IN" sz="3600" dirty="0" smtClean="0"/>
              <a:t>Graphical Abstraction</a:t>
            </a:r>
            <a:endParaRPr lang="en-IN" sz="3600" dirty="0"/>
          </a:p>
        </p:txBody>
      </p:sp>
      <p:pic>
        <p:nvPicPr>
          <p:cNvPr id="18" name="Picture 17"/>
          <p:cNvPicPr>
            <a:picLocks noChangeAspect="1"/>
          </p:cNvPicPr>
          <p:nvPr/>
        </p:nvPicPr>
        <p:blipFill rotWithShape="1">
          <a:blip r:embed="rId6" cstate="print">
            <a:extLst>
              <a:ext uri="{28A0092B-C50C-407E-A947-70E740481C1C}">
                <a14:useLocalDpi xmlns:a14="http://schemas.microsoft.com/office/drawing/2010/main" val="0"/>
              </a:ext>
            </a:extLst>
          </a:blip>
          <a:srcRect l="16667" t="15313" r="17500" b="8232"/>
          <a:stretch/>
        </p:blipFill>
        <p:spPr>
          <a:xfrm>
            <a:off x="131258" y="3078206"/>
            <a:ext cx="2307229" cy="1517142"/>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740" y="1266449"/>
            <a:ext cx="2327424" cy="1429430"/>
          </a:xfrm>
          <a:prstGeom prst="rect">
            <a:avLst/>
          </a:prstGeom>
        </p:spPr>
      </p:pic>
      <p:sp>
        <p:nvSpPr>
          <p:cNvPr id="20" name="TextBox 19"/>
          <p:cNvSpPr txBox="1"/>
          <p:nvPr/>
        </p:nvSpPr>
        <p:spPr>
          <a:xfrm>
            <a:off x="3109130" y="4621444"/>
            <a:ext cx="1886974" cy="300082"/>
          </a:xfrm>
          <a:prstGeom prst="rect">
            <a:avLst/>
          </a:prstGeom>
          <a:noFill/>
        </p:spPr>
        <p:txBody>
          <a:bodyPr wrap="square" rtlCol="0">
            <a:spAutoFit/>
          </a:bodyPr>
          <a:lstStyle/>
          <a:p>
            <a:r>
              <a:rPr lang="en-IN" sz="1350" dirty="0" smtClean="0"/>
              <a:t>Database operators</a:t>
            </a:r>
            <a:endParaRPr lang="en-IN" sz="1350" dirty="0"/>
          </a:p>
        </p:txBody>
      </p:sp>
      <p:cxnSp>
        <p:nvCxnSpPr>
          <p:cNvPr id="23" name="Straight Arrow Connector 22"/>
          <p:cNvCxnSpPr>
            <a:stCxn id="19" idx="2"/>
            <a:endCxn id="18" idx="0"/>
          </p:cNvCxnSpPr>
          <p:nvPr/>
        </p:nvCxnSpPr>
        <p:spPr>
          <a:xfrm flipH="1">
            <a:off x="1284873" y="2695879"/>
            <a:ext cx="14579" cy="382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8" idx="2"/>
            <a:endCxn id="3" idx="0"/>
          </p:cNvCxnSpPr>
          <p:nvPr/>
        </p:nvCxnSpPr>
        <p:spPr>
          <a:xfrm flipH="1">
            <a:off x="1180194" y="4595348"/>
            <a:ext cx="104679" cy="43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 idx="3"/>
            <a:endCxn id="5" idx="1"/>
          </p:cNvCxnSpPr>
          <p:nvPr/>
        </p:nvCxnSpPr>
        <p:spPr>
          <a:xfrm flipV="1">
            <a:off x="2292427" y="5711176"/>
            <a:ext cx="979520" cy="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0"/>
            <a:endCxn id="20" idx="3"/>
          </p:cNvCxnSpPr>
          <p:nvPr/>
        </p:nvCxnSpPr>
        <p:spPr>
          <a:xfrm flipV="1">
            <a:off x="4549665" y="4771485"/>
            <a:ext cx="446439" cy="50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45251" y="2916243"/>
            <a:ext cx="2267393" cy="1745021"/>
          </a:xfrm>
          <a:prstGeom prst="rect">
            <a:avLst/>
          </a:prstGeom>
        </p:spPr>
      </p:pic>
      <p:sp>
        <p:nvSpPr>
          <p:cNvPr id="36" name="Right Arrow 35"/>
          <p:cNvSpPr/>
          <p:nvPr/>
        </p:nvSpPr>
        <p:spPr>
          <a:xfrm>
            <a:off x="5404286" y="3429000"/>
            <a:ext cx="1120306" cy="102698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solidFill>
                  <a:schemeClr val="tx1"/>
                </a:solidFill>
              </a:rPr>
              <a:t>Sending data to app</a:t>
            </a:r>
            <a:endParaRPr lang="en-IN" sz="1200" dirty="0">
              <a:solidFill>
                <a:schemeClr val="tx1"/>
              </a:solidFill>
            </a:endParaRPr>
          </a:p>
        </p:txBody>
      </p:sp>
    </p:spTree>
    <p:extLst>
      <p:ext uri="{BB962C8B-B14F-4D97-AF65-F5344CB8AC3E}">
        <p14:creationId xmlns:p14="http://schemas.microsoft.com/office/powerpoint/2010/main" val="2433846391"/>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rmAutofit fontScale="90000"/>
          </a:bodyPr>
          <a:lstStyle/>
          <a:p>
            <a:pPr algn="ctr"/>
            <a:r>
              <a:rPr lang="en-US" b="1" dirty="0" smtClean="0"/>
              <a:t>PROCESS</a:t>
            </a:r>
            <a:endParaRPr lang="en-US" b="1" dirty="0"/>
          </a:p>
        </p:txBody>
      </p:sp>
      <p:sp>
        <p:nvSpPr>
          <p:cNvPr id="3" name="Content Placeholder 2"/>
          <p:cNvSpPr>
            <a:spLocks noGrp="1"/>
          </p:cNvSpPr>
          <p:nvPr>
            <p:ph idx="1"/>
          </p:nvPr>
        </p:nvSpPr>
        <p:spPr>
          <a:xfrm>
            <a:off x="457200" y="1752600"/>
            <a:ext cx="8229600" cy="4821936"/>
          </a:xfrm>
        </p:spPr>
        <p:txBody>
          <a:bodyPr/>
          <a:lstStyle/>
          <a:p>
            <a:pPr marL="109728" indent="0">
              <a:buNone/>
            </a:pPr>
            <a:r>
              <a:rPr lang="en-US" dirty="0" smtClean="0"/>
              <a:t>STEP1:                                          STEP2:</a:t>
            </a:r>
          </a:p>
          <a:p>
            <a:pPr marL="109728"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95989"/>
            <a:ext cx="4038601"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49" y="2695989"/>
            <a:ext cx="4095751" cy="3124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694443"/>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279136"/>
          </a:xfrm>
        </p:spPr>
        <p:txBody>
          <a:bodyPr/>
          <a:lstStyle/>
          <a:p>
            <a:pPr marL="109728" indent="0">
              <a:buNone/>
            </a:pPr>
            <a:r>
              <a:rPr lang="en-US" dirty="0" smtClean="0"/>
              <a:t>STEP3:                                          STEP4:</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3733799"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981201"/>
            <a:ext cx="35814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0737065"/>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55336"/>
          </a:xfrm>
        </p:spPr>
        <p:txBody>
          <a:bodyPr/>
          <a:lstStyle/>
          <a:p>
            <a:pPr marL="109728" indent="0">
              <a:buNone/>
            </a:pPr>
            <a:r>
              <a:rPr lang="en-US" dirty="0" smtClean="0"/>
              <a:t>STEP5:                                         STEP6:            </a:t>
            </a:r>
          </a:p>
          <a:p>
            <a:pPr marL="109728" indent="0">
              <a:buNone/>
            </a:pPr>
            <a:r>
              <a:rPr lang="en-US" dirty="0" smtClean="0"/>
              <a:t>                        </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13722"/>
            <a:ext cx="40005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09800"/>
            <a:ext cx="3733800" cy="356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7613378"/>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85800"/>
          </a:xfrm>
        </p:spPr>
        <p:txBody>
          <a:bodyPr/>
          <a:lstStyle/>
          <a:p>
            <a:pPr algn="ctr"/>
            <a:r>
              <a:rPr lang="en-US" sz="3600" b="1" dirty="0" smtClean="0"/>
              <a:t>STATUS OF WORK</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6829376"/>
              </p:ext>
            </p:extLst>
          </p:nvPr>
        </p:nvGraphicFramePr>
        <p:xfrm>
          <a:off x="533400" y="1524000"/>
          <a:ext cx="8153400" cy="4963888"/>
        </p:xfrm>
        <a:graphic>
          <a:graphicData uri="http://schemas.openxmlformats.org/drawingml/2006/table">
            <a:tbl>
              <a:tblPr firstRow="1">
                <a:tableStyleId>{5C22544A-7EE6-4342-B048-85BDC9FD1C3A}</a:tableStyleId>
              </a:tblPr>
              <a:tblGrid>
                <a:gridCol w="685800"/>
                <a:gridCol w="3429000"/>
                <a:gridCol w="2057400"/>
                <a:gridCol w="1981200"/>
              </a:tblGrid>
              <a:tr h="620486">
                <a:tc>
                  <a:txBody>
                    <a:bodyPr/>
                    <a:lstStyle/>
                    <a:p>
                      <a:r>
                        <a:rPr lang="en-US" dirty="0" smtClean="0"/>
                        <a:t>S.NO</a:t>
                      </a:r>
                      <a:endParaRPr lang="en-US" dirty="0"/>
                    </a:p>
                  </a:txBody>
                  <a:tcPr/>
                </a:tc>
                <a:tc>
                  <a:txBody>
                    <a:bodyPr/>
                    <a:lstStyle/>
                    <a:p>
                      <a:pPr algn="ctr"/>
                      <a:r>
                        <a:rPr lang="en-US" dirty="0" smtClean="0"/>
                        <a:t>DESCRIPTION</a:t>
                      </a:r>
                      <a:endParaRPr lang="en-US" dirty="0"/>
                    </a:p>
                  </a:txBody>
                  <a:tcPr/>
                </a:tc>
                <a:tc>
                  <a:txBody>
                    <a:bodyPr/>
                    <a:lstStyle/>
                    <a:p>
                      <a:pPr algn="ctr"/>
                      <a:r>
                        <a:rPr lang="en-US" dirty="0" smtClean="0"/>
                        <a:t>% COMPLETED</a:t>
                      </a:r>
                    </a:p>
                  </a:txBody>
                  <a:tcPr/>
                </a:tc>
                <a:tc>
                  <a:txBody>
                    <a:bodyPr/>
                    <a:lstStyle/>
                    <a:p>
                      <a:pPr algn="ctr"/>
                      <a:r>
                        <a:rPr lang="en-US" dirty="0" smtClean="0"/>
                        <a:t>% PENDING</a:t>
                      </a:r>
                      <a:endParaRPr lang="en-US" dirty="0"/>
                    </a:p>
                  </a:txBody>
                  <a:tcPr/>
                </a:tc>
              </a:tr>
              <a:tr h="620486">
                <a:tc>
                  <a:txBody>
                    <a:bodyPr/>
                    <a:lstStyle/>
                    <a:p>
                      <a:pPr algn="ctr"/>
                      <a:r>
                        <a:rPr lang="en-US" dirty="0" smtClean="0"/>
                        <a:t>1.</a:t>
                      </a:r>
                      <a:endParaRPr lang="en-US" dirty="0"/>
                    </a:p>
                  </a:txBody>
                  <a:tcPr/>
                </a:tc>
                <a:tc>
                  <a:txBody>
                    <a:bodyPr/>
                    <a:lstStyle/>
                    <a:p>
                      <a:r>
                        <a:rPr lang="en-US" dirty="0" smtClean="0"/>
                        <a:t>Requirement</a:t>
                      </a:r>
                      <a:r>
                        <a:rPr lang="en-US" baseline="0" dirty="0" smtClean="0"/>
                        <a:t> analysis phase</a:t>
                      </a:r>
                      <a:endParaRPr lang="en-US" dirty="0"/>
                    </a:p>
                  </a:txBody>
                  <a:tcPr/>
                </a:tc>
                <a:tc>
                  <a:txBody>
                    <a:bodyPr/>
                    <a:lstStyle/>
                    <a:p>
                      <a:pPr algn="ctr"/>
                      <a:r>
                        <a:rPr lang="en-US" dirty="0" smtClean="0"/>
                        <a:t>100%</a:t>
                      </a:r>
                      <a:endParaRPr lang="en-US" dirty="0"/>
                    </a:p>
                  </a:txBody>
                  <a:tcPr/>
                </a:tc>
                <a:tc>
                  <a:txBody>
                    <a:bodyPr/>
                    <a:lstStyle/>
                    <a:p>
                      <a:pPr algn="ctr"/>
                      <a:r>
                        <a:rPr lang="en-US" dirty="0" smtClean="0"/>
                        <a:t>0%</a:t>
                      </a:r>
                      <a:endParaRPr lang="en-US" dirty="0"/>
                    </a:p>
                  </a:txBody>
                  <a:tcPr/>
                </a:tc>
              </a:tr>
              <a:tr h="620486">
                <a:tc>
                  <a:txBody>
                    <a:bodyPr/>
                    <a:lstStyle/>
                    <a:p>
                      <a:pPr algn="ctr"/>
                      <a:r>
                        <a:rPr lang="en-US" dirty="0" smtClean="0"/>
                        <a:t>2.</a:t>
                      </a:r>
                      <a:endParaRPr lang="en-US" dirty="0"/>
                    </a:p>
                  </a:txBody>
                  <a:tcPr/>
                </a:tc>
                <a:tc>
                  <a:txBody>
                    <a:bodyPr/>
                    <a:lstStyle/>
                    <a:p>
                      <a:r>
                        <a:rPr lang="en-US" dirty="0" smtClean="0"/>
                        <a:t>Analysis phases</a:t>
                      </a:r>
                      <a:endParaRPr lang="en-US" dirty="0"/>
                    </a:p>
                  </a:txBody>
                  <a:tcPr/>
                </a:tc>
                <a:tc>
                  <a:txBody>
                    <a:bodyPr/>
                    <a:lstStyle/>
                    <a:p>
                      <a:pPr algn="ctr"/>
                      <a:r>
                        <a:rPr lang="en-US" dirty="0" smtClean="0"/>
                        <a:t>100%</a:t>
                      </a:r>
                      <a:endParaRPr lang="en-US" dirty="0"/>
                    </a:p>
                  </a:txBody>
                  <a:tcPr/>
                </a:tc>
                <a:tc>
                  <a:txBody>
                    <a:bodyPr/>
                    <a:lstStyle/>
                    <a:p>
                      <a:pPr algn="ctr"/>
                      <a:r>
                        <a:rPr lang="en-US" dirty="0" smtClean="0"/>
                        <a:t>0%</a:t>
                      </a:r>
                      <a:endParaRPr lang="en-US" dirty="0"/>
                    </a:p>
                  </a:txBody>
                  <a:tcPr/>
                </a:tc>
              </a:tr>
              <a:tr h="620486">
                <a:tc>
                  <a:txBody>
                    <a:bodyPr/>
                    <a:lstStyle/>
                    <a:p>
                      <a:pPr algn="ctr"/>
                      <a:r>
                        <a:rPr lang="en-US" dirty="0" smtClean="0"/>
                        <a:t>3.</a:t>
                      </a:r>
                      <a:endParaRPr lang="en-US" dirty="0"/>
                    </a:p>
                  </a:txBody>
                  <a:tcPr/>
                </a:tc>
                <a:tc>
                  <a:txBody>
                    <a:bodyPr/>
                    <a:lstStyle/>
                    <a:p>
                      <a:r>
                        <a:rPr lang="en-US" dirty="0" smtClean="0"/>
                        <a:t>Design phases</a:t>
                      </a:r>
                      <a:endParaRPr lang="en-US" dirty="0"/>
                    </a:p>
                  </a:txBody>
                  <a:tcPr/>
                </a:tc>
                <a:tc>
                  <a:txBody>
                    <a:bodyPr/>
                    <a:lstStyle/>
                    <a:p>
                      <a:pPr algn="ctr"/>
                      <a:r>
                        <a:rPr lang="en-US" dirty="0" smtClean="0"/>
                        <a:t>90%</a:t>
                      </a:r>
                      <a:endParaRPr lang="en-US" dirty="0"/>
                    </a:p>
                  </a:txBody>
                  <a:tcPr/>
                </a:tc>
                <a:tc>
                  <a:txBody>
                    <a:bodyPr/>
                    <a:lstStyle/>
                    <a:p>
                      <a:pPr algn="ctr"/>
                      <a:r>
                        <a:rPr lang="en-US" dirty="0" smtClean="0"/>
                        <a:t>10%</a:t>
                      </a:r>
                      <a:endParaRPr lang="en-US" dirty="0"/>
                    </a:p>
                  </a:txBody>
                  <a:tcPr/>
                </a:tc>
              </a:tr>
              <a:tr h="620486">
                <a:tc>
                  <a:txBody>
                    <a:bodyPr/>
                    <a:lstStyle/>
                    <a:p>
                      <a:pPr algn="ctr"/>
                      <a:r>
                        <a:rPr lang="en-US" dirty="0" smtClean="0"/>
                        <a:t>4.</a:t>
                      </a:r>
                      <a:endParaRPr lang="en-US" dirty="0"/>
                    </a:p>
                  </a:txBody>
                  <a:tcPr/>
                </a:tc>
                <a:tc>
                  <a:txBody>
                    <a:bodyPr/>
                    <a:lstStyle/>
                    <a:p>
                      <a:r>
                        <a:rPr lang="en-US" dirty="0" smtClean="0"/>
                        <a:t>Coding phases</a:t>
                      </a:r>
                      <a:endParaRPr lang="en-US" dirty="0"/>
                    </a:p>
                  </a:txBody>
                  <a:tcPr/>
                </a:tc>
                <a:tc>
                  <a:txBody>
                    <a:bodyPr/>
                    <a:lstStyle/>
                    <a:p>
                      <a:pPr algn="ctr"/>
                      <a:r>
                        <a:rPr lang="en-US" dirty="0" smtClean="0"/>
                        <a:t>95%</a:t>
                      </a:r>
                      <a:endParaRPr lang="en-US" dirty="0"/>
                    </a:p>
                  </a:txBody>
                  <a:tcPr/>
                </a:tc>
                <a:tc>
                  <a:txBody>
                    <a:bodyPr/>
                    <a:lstStyle/>
                    <a:p>
                      <a:pPr algn="ctr"/>
                      <a:r>
                        <a:rPr lang="en-US" dirty="0" smtClean="0"/>
                        <a:t>5%</a:t>
                      </a:r>
                      <a:endParaRPr lang="en-US" dirty="0"/>
                    </a:p>
                  </a:txBody>
                  <a:tcPr/>
                </a:tc>
              </a:tr>
              <a:tr h="620486">
                <a:tc>
                  <a:txBody>
                    <a:bodyPr/>
                    <a:lstStyle/>
                    <a:p>
                      <a:pPr algn="ctr"/>
                      <a:r>
                        <a:rPr lang="en-US" dirty="0" smtClean="0"/>
                        <a:t>5.</a:t>
                      </a:r>
                      <a:endParaRPr lang="en-US" dirty="0"/>
                    </a:p>
                  </a:txBody>
                  <a:tcPr/>
                </a:tc>
                <a:tc>
                  <a:txBody>
                    <a:bodyPr/>
                    <a:lstStyle/>
                    <a:p>
                      <a:r>
                        <a:rPr lang="en-US" dirty="0" smtClean="0"/>
                        <a:t>Testing phases</a:t>
                      </a:r>
                      <a:endParaRPr lang="en-US" dirty="0"/>
                    </a:p>
                  </a:txBody>
                  <a:tcPr/>
                </a:tc>
                <a:tc>
                  <a:txBody>
                    <a:bodyPr/>
                    <a:lstStyle/>
                    <a:p>
                      <a:pPr algn="ctr"/>
                      <a:r>
                        <a:rPr lang="en-US" dirty="0" smtClean="0"/>
                        <a:t>95%</a:t>
                      </a:r>
                      <a:endParaRPr lang="en-US" dirty="0"/>
                    </a:p>
                  </a:txBody>
                  <a:tcPr/>
                </a:tc>
                <a:tc>
                  <a:txBody>
                    <a:bodyPr/>
                    <a:lstStyle/>
                    <a:p>
                      <a:pPr algn="ctr"/>
                      <a:r>
                        <a:rPr lang="en-US" dirty="0" smtClean="0"/>
                        <a:t>5%</a:t>
                      </a:r>
                      <a:endParaRPr lang="en-US" dirty="0"/>
                    </a:p>
                  </a:txBody>
                  <a:tcPr/>
                </a:tc>
              </a:tr>
              <a:tr h="620486">
                <a:tc>
                  <a:txBody>
                    <a:bodyPr/>
                    <a:lstStyle/>
                    <a:p>
                      <a:pPr algn="ctr"/>
                      <a:r>
                        <a:rPr lang="en-US" dirty="0" smtClean="0"/>
                        <a:t>6.</a:t>
                      </a:r>
                      <a:endParaRPr lang="en-US" dirty="0"/>
                    </a:p>
                  </a:txBody>
                  <a:tcPr/>
                </a:tc>
                <a:tc>
                  <a:txBody>
                    <a:bodyPr/>
                    <a:lstStyle/>
                    <a:p>
                      <a:r>
                        <a:rPr lang="en-US" dirty="0" smtClean="0"/>
                        <a:t>Execution/Reports/Outputs</a:t>
                      </a:r>
                      <a:endParaRPr lang="en-US" dirty="0"/>
                    </a:p>
                  </a:txBody>
                  <a:tcPr/>
                </a:tc>
                <a:tc>
                  <a:txBody>
                    <a:bodyPr/>
                    <a:lstStyle/>
                    <a:p>
                      <a:pPr algn="ctr"/>
                      <a:r>
                        <a:rPr lang="en-US" dirty="0" smtClean="0"/>
                        <a:t>90%</a:t>
                      </a:r>
                      <a:endParaRPr lang="en-US" dirty="0"/>
                    </a:p>
                  </a:txBody>
                  <a:tcPr/>
                </a:tc>
                <a:tc>
                  <a:txBody>
                    <a:bodyPr/>
                    <a:lstStyle/>
                    <a:p>
                      <a:pPr algn="ctr"/>
                      <a:r>
                        <a:rPr lang="en-US" dirty="0" smtClean="0"/>
                        <a:t>10%</a:t>
                      </a:r>
                      <a:endParaRPr lang="en-US" dirty="0"/>
                    </a:p>
                  </a:txBody>
                  <a:tcPr/>
                </a:tc>
              </a:tr>
              <a:tr h="620486">
                <a:tc>
                  <a:txBody>
                    <a:bodyPr/>
                    <a:lstStyle/>
                    <a:p>
                      <a:pPr algn="ctr"/>
                      <a:r>
                        <a:rPr lang="en-US" dirty="0" smtClean="0"/>
                        <a:t>7.</a:t>
                      </a:r>
                      <a:endParaRPr lang="en-US" dirty="0"/>
                    </a:p>
                  </a:txBody>
                  <a:tcPr/>
                </a:tc>
                <a:tc>
                  <a:txBody>
                    <a:bodyPr/>
                    <a:lstStyle/>
                    <a:p>
                      <a:r>
                        <a:rPr lang="en-US" dirty="0" smtClean="0"/>
                        <a:t>Documentation</a:t>
                      </a:r>
                      <a:endParaRPr lang="en-US" dirty="0"/>
                    </a:p>
                  </a:txBody>
                  <a:tcPr/>
                </a:tc>
                <a:tc>
                  <a:txBody>
                    <a:bodyPr/>
                    <a:lstStyle/>
                    <a:p>
                      <a:pPr algn="ctr"/>
                      <a:r>
                        <a:rPr lang="en-US" dirty="0" smtClean="0"/>
                        <a:t>95%</a:t>
                      </a:r>
                      <a:endParaRPr lang="en-US" dirty="0"/>
                    </a:p>
                  </a:txBody>
                  <a:tcPr/>
                </a:tc>
                <a:tc>
                  <a:txBody>
                    <a:bodyPr/>
                    <a:lstStyle/>
                    <a:p>
                      <a:pPr algn="ctr"/>
                      <a:r>
                        <a:rPr lang="en-US" dirty="0" smtClean="0"/>
                        <a:t>5%</a:t>
                      </a:r>
                      <a:endParaRPr lang="en-US" dirty="0"/>
                    </a:p>
                  </a:txBody>
                  <a:tcPr/>
                </a:tc>
              </a:tr>
            </a:tbl>
          </a:graphicData>
        </a:graphic>
      </p:graphicFrame>
    </p:spTree>
    <p:extLst>
      <p:ext uri="{BB962C8B-B14F-4D97-AF65-F5344CB8AC3E}">
        <p14:creationId xmlns:p14="http://schemas.microsoft.com/office/powerpoint/2010/main" val="3141879167"/>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399" y="1371601"/>
            <a:ext cx="4876801" cy="2133600"/>
          </a:xfrm>
        </p:spPr>
        <p:txBody>
          <a:bodyPr/>
          <a:lstStyle/>
          <a:p>
            <a:pPr algn="ctr"/>
            <a:r>
              <a:rPr lang="en-US" sz="6600" dirty="0" smtClean="0">
                <a:solidFill>
                  <a:schemeClr val="bg2"/>
                </a:solidFill>
                <a:effectLst>
                  <a:outerShdw blurRad="38100" dist="38100" dir="2700000" algn="tl">
                    <a:srgbClr val="000000">
                      <a:alpha val="43137"/>
                    </a:srgbClr>
                  </a:outerShdw>
                </a:effectLst>
              </a:rPr>
              <a:t>THANK</a:t>
            </a:r>
            <a:r>
              <a:rPr lang="en-US" sz="6000" dirty="0" smtClean="0"/>
              <a:t> </a:t>
            </a:r>
            <a:r>
              <a:rPr lang="en-US" sz="6600" dirty="0" smtClean="0">
                <a:solidFill>
                  <a:schemeClr val="bg2"/>
                </a:solidFill>
                <a:effectLst>
                  <a:outerShdw blurRad="38100" dist="38100" dir="2700000" algn="tl">
                    <a:srgbClr val="000000">
                      <a:alpha val="43137"/>
                    </a:srgbClr>
                  </a:outerShdw>
                </a:effectLst>
              </a:rPr>
              <a:t>YOU</a:t>
            </a:r>
            <a:r>
              <a:rPr lang="en-US" sz="6000" dirty="0" smtClean="0">
                <a:solidFill>
                  <a:schemeClr val="bg2"/>
                </a:solidFill>
              </a:rPr>
              <a:t>!</a:t>
            </a:r>
            <a:endParaRPr lang="en-US" sz="6000" dirty="0"/>
          </a:p>
        </p:txBody>
      </p:sp>
      <p:sp>
        <p:nvSpPr>
          <p:cNvPr id="5" name="Text Placeholder 4"/>
          <p:cNvSpPr>
            <a:spLocks noGrp="1"/>
          </p:cNvSpPr>
          <p:nvPr>
            <p:ph type="body" idx="1"/>
          </p:nvPr>
        </p:nvSpPr>
        <p:spPr>
          <a:xfrm>
            <a:off x="722313" y="4495800"/>
            <a:ext cx="7772400" cy="685800"/>
          </a:xfrm>
        </p:spPr>
        <p:txBody>
          <a:bodyPr>
            <a:normAutofit/>
          </a:bodyPr>
          <a:lstStyle/>
          <a:p>
            <a:pPr algn="ctr"/>
            <a:r>
              <a:rPr lang="en-US" sz="2400" dirty="0" smtClean="0"/>
              <a:t>Any queries?</a:t>
            </a:r>
            <a:endParaRPr lang="en-US" sz="2400" dirty="0"/>
          </a:p>
        </p:txBody>
      </p:sp>
    </p:spTree>
    <p:extLst>
      <p:ext uri="{BB962C8B-B14F-4D97-AF65-F5344CB8AC3E}">
        <p14:creationId xmlns:p14="http://schemas.microsoft.com/office/powerpoint/2010/main" val="3923845672"/>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305800" cy="533400"/>
          </a:xfrm>
        </p:spPr>
        <p:txBody>
          <a:bodyPr>
            <a:noAutofit/>
          </a:bodyPr>
          <a:lstStyle/>
          <a:p>
            <a:pPr algn="ctr"/>
            <a:r>
              <a:rPr lang="en-US" sz="2800" b="1" dirty="0" smtClean="0">
                <a:solidFill>
                  <a:schemeClr val="tx1"/>
                </a:solidFill>
              </a:rPr>
              <a:t>INTRODUCTION</a:t>
            </a:r>
            <a:r>
              <a:rPr lang="en-US" sz="2800" b="1" dirty="0">
                <a:solidFill>
                  <a:schemeClr val="accent2">
                    <a:lumMod val="50000"/>
                  </a:schemeClr>
                </a:solidFill>
              </a:rPr>
              <a:t/>
            </a:r>
            <a:br>
              <a:rPr lang="en-US" sz="2800" b="1" dirty="0">
                <a:solidFill>
                  <a:schemeClr val="accent2">
                    <a:lumMod val="50000"/>
                  </a:schemeClr>
                </a:solidFill>
              </a:rPr>
            </a:br>
            <a:endParaRPr lang="en-US" sz="3200" b="1" dirty="0"/>
          </a:p>
        </p:txBody>
      </p:sp>
      <p:sp>
        <p:nvSpPr>
          <p:cNvPr id="3" name="Content Placeholder 2"/>
          <p:cNvSpPr>
            <a:spLocks noGrp="1"/>
          </p:cNvSpPr>
          <p:nvPr>
            <p:ph idx="1"/>
          </p:nvPr>
        </p:nvSpPr>
        <p:spPr>
          <a:xfrm>
            <a:off x="457200" y="1143000"/>
            <a:ext cx="8305800" cy="4858512"/>
          </a:xfrm>
        </p:spPr>
        <p:txBody>
          <a:bodyPr>
            <a:normAutofit/>
          </a:bodyPr>
          <a:lstStyle/>
          <a:p>
            <a:pPr marL="109728" indent="0">
              <a:buNone/>
            </a:pPr>
            <a:endParaRPr lang="en-US" sz="1500" dirty="0" smtClean="0">
              <a:solidFill>
                <a:schemeClr val="accent2">
                  <a:lumMod val="50000"/>
                </a:schemeClr>
              </a:solidFill>
            </a:endParaRPr>
          </a:p>
          <a:p>
            <a:pPr>
              <a:buFont typeface="Wingdings" panose="05000000000000000000" pitchFamily="2" charset="2"/>
              <a:buChar char="v"/>
            </a:pPr>
            <a:r>
              <a:rPr lang="en-US" sz="1500" dirty="0" smtClean="0"/>
              <a:t>With </a:t>
            </a:r>
            <a:r>
              <a:rPr lang="en-US" sz="1500" dirty="0"/>
              <a:t>the growth of the urbanization, industrialization </a:t>
            </a:r>
            <a:r>
              <a:rPr lang="en-US" sz="1500" dirty="0" smtClean="0"/>
              <a:t>and  population</a:t>
            </a:r>
            <a:r>
              <a:rPr lang="en-US" sz="1500" dirty="0"/>
              <a:t>, there has been a tremendous growth in the traffic</a:t>
            </a:r>
            <a:r>
              <a:rPr lang="en-US" sz="1500" dirty="0" smtClean="0"/>
              <a:t>. </a:t>
            </a:r>
            <a:endParaRPr lang="en-US" sz="1500" dirty="0" smtClean="0"/>
          </a:p>
          <a:p>
            <a:pPr>
              <a:buFont typeface="Wingdings" panose="05000000000000000000" pitchFamily="2" charset="2"/>
              <a:buChar char="v"/>
            </a:pPr>
            <a:endParaRPr lang="en-US" sz="1500" dirty="0" smtClean="0"/>
          </a:p>
          <a:p>
            <a:pPr>
              <a:buFont typeface="Wingdings" panose="05000000000000000000" pitchFamily="2" charset="2"/>
              <a:buChar char="v"/>
            </a:pPr>
            <a:r>
              <a:rPr lang="en-US" sz="1500" dirty="0" smtClean="0"/>
              <a:t>Today </a:t>
            </a:r>
            <a:r>
              <a:rPr lang="en-US" sz="1500" dirty="0"/>
              <a:t>red light violation is one of the most common </a:t>
            </a:r>
            <a:r>
              <a:rPr lang="en-US" sz="1500" dirty="0" smtClean="0"/>
              <a:t>and  serious </a:t>
            </a:r>
            <a:r>
              <a:rPr lang="en-US" sz="1500" dirty="0"/>
              <a:t>problem </a:t>
            </a:r>
            <a:r>
              <a:rPr lang="en-US" sz="1500" dirty="0" smtClean="0"/>
              <a:t>.which </a:t>
            </a:r>
            <a:r>
              <a:rPr lang="en-US" sz="1500" dirty="0"/>
              <a:t>results in the collision of millions </a:t>
            </a:r>
            <a:r>
              <a:rPr lang="en-US" sz="1500" dirty="0" smtClean="0"/>
              <a:t>of vehicles </a:t>
            </a:r>
            <a:r>
              <a:rPr lang="en-US" sz="1500" dirty="0"/>
              <a:t>at the traffic </a:t>
            </a:r>
            <a:r>
              <a:rPr lang="en-US" sz="1500" dirty="0" smtClean="0"/>
              <a:t>light signals every year. </a:t>
            </a:r>
          </a:p>
          <a:p>
            <a:pPr marL="109728" indent="0">
              <a:buNone/>
            </a:pPr>
            <a:endParaRPr lang="en-US" sz="1500" dirty="0" smtClean="0"/>
          </a:p>
          <a:p>
            <a:pPr>
              <a:buFont typeface="Wingdings" panose="05000000000000000000" pitchFamily="2" charset="2"/>
              <a:buChar char="v"/>
            </a:pPr>
            <a:r>
              <a:rPr lang="en-US" sz="1500" dirty="0" smtClean="0"/>
              <a:t>Number </a:t>
            </a:r>
            <a:r>
              <a:rPr lang="en-US" sz="1500" dirty="0"/>
              <a:t>Plate Recognition (NPR) is an image technology </a:t>
            </a:r>
            <a:r>
              <a:rPr lang="en-US" sz="1500" dirty="0" smtClean="0"/>
              <a:t>used to </a:t>
            </a:r>
            <a:r>
              <a:rPr lang="en-US" sz="1500" dirty="0"/>
              <a:t>identify plates for their vehicles. This technology is </a:t>
            </a:r>
            <a:r>
              <a:rPr lang="en-US" sz="1500" dirty="0" smtClean="0"/>
              <a:t>gaining popularity </a:t>
            </a:r>
            <a:r>
              <a:rPr lang="en-US" sz="1500" dirty="0"/>
              <a:t>in security and traffic facilities. </a:t>
            </a:r>
            <a:endParaRPr lang="en-US" sz="1500" dirty="0" smtClean="0"/>
          </a:p>
          <a:p>
            <a:pPr marL="109728" indent="0">
              <a:buNone/>
            </a:pPr>
            <a:endParaRPr lang="en-US" sz="1500" dirty="0" smtClean="0"/>
          </a:p>
          <a:p>
            <a:pPr marL="109728" indent="0">
              <a:buNone/>
            </a:pPr>
            <a:endParaRPr lang="en-US" sz="1800" u="sng" dirty="0"/>
          </a:p>
          <a:p>
            <a:pPr marL="109728" indent="0">
              <a:buNone/>
            </a:pPr>
            <a:r>
              <a:rPr lang="en-US" sz="1800" u="sng" dirty="0" smtClean="0"/>
              <a:t> </a:t>
            </a:r>
            <a:endParaRPr lang="en-US" sz="1800" u="sng" dirty="0"/>
          </a:p>
        </p:txBody>
      </p:sp>
    </p:spTree>
    <p:extLst>
      <p:ext uri="{BB962C8B-B14F-4D97-AF65-F5344CB8AC3E}">
        <p14:creationId xmlns:p14="http://schemas.microsoft.com/office/powerpoint/2010/main" val="2611526364"/>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85800"/>
            <a:ext cx="8229600" cy="381000"/>
          </a:xfrm>
        </p:spPr>
        <p:txBody>
          <a:bodyPr>
            <a:noAutofit/>
          </a:bodyPr>
          <a:lstStyle/>
          <a:p>
            <a:pPr algn="ctr"/>
            <a:r>
              <a:rPr lang="en-US" sz="3000" b="1" dirty="0" smtClean="0"/>
              <a:t>ABSTRACT</a:t>
            </a:r>
            <a:endParaRPr lang="en-US" sz="3000" b="1" dirty="0"/>
          </a:p>
        </p:txBody>
      </p:sp>
      <p:sp>
        <p:nvSpPr>
          <p:cNvPr id="6" name="Content Placeholder 5"/>
          <p:cNvSpPr>
            <a:spLocks noGrp="1"/>
          </p:cNvSpPr>
          <p:nvPr>
            <p:ph idx="1"/>
          </p:nvPr>
        </p:nvSpPr>
        <p:spPr>
          <a:xfrm>
            <a:off x="457200" y="1066800"/>
            <a:ext cx="8229600" cy="3429000"/>
          </a:xfrm>
        </p:spPr>
        <p:txBody>
          <a:bodyPr>
            <a:normAutofit/>
          </a:bodyPr>
          <a:lstStyle/>
          <a:p>
            <a:pPr marL="109728" indent="0">
              <a:buNone/>
            </a:pPr>
            <a:endParaRPr lang="en-US" dirty="0" smtClean="0"/>
          </a:p>
          <a:p>
            <a:pPr>
              <a:buFont typeface="Wingdings" panose="05000000000000000000" pitchFamily="2" charset="2"/>
              <a:buChar char="v"/>
            </a:pPr>
            <a:r>
              <a:rPr lang="en-US" sz="1900" dirty="0" smtClean="0"/>
              <a:t>The </a:t>
            </a:r>
            <a:r>
              <a:rPr lang="en-US" sz="1900" dirty="0"/>
              <a:t>traffic police work </a:t>
            </a:r>
            <a:r>
              <a:rPr lang="en-US" sz="1900" dirty="0" smtClean="0"/>
              <a:t>is to </a:t>
            </a:r>
            <a:r>
              <a:rPr lang="en-US" sz="1900" dirty="0"/>
              <a:t>manually take down the details or to take the photos of the vehicles and identify the </a:t>
            </a:r>
            <a:r>
              <a:rPr lang="en-US" sz="1900" dirty="0" smtClean="0"/>
              <a:t>number plates. One </a:t>
            </a:r>
            <a:r>
              <a:rPr lang="en-US" sz="1900" dirty="0"/>
              <a:t>of the most violated traffic rules is jumping the signal </a:t>
            </a:r>
            <a:r>
              <a:rPr lang="en-US" sz="1900" dirty="0" smtClean="0"/>
              <a:t>.</a:t>
            </a:r>
          </a:p>
          <a:p>
            <a:pPr marL="109728" indent="0">
              <a:buNone/>
            </a:pPr>
            <a:r>
              <a:rPr lang="en-US" sz="1900" dirty="0" smtClean="0"/>
              <a:t> </a:t>
            </a:r>
            <a:endParaRPr lang="en-US" sz="1900" dirty="0"/>
          </a:p>
          <a:p>
            <a:pPr>
              <a:buFont typeface="Wingdings" panose="05000000000000000000" pitchFamily="2" charset="2"/>
              <a:buChar char="v"/>
            </a:pPr>
            <a:r>
              <a:rPr lang="en-US" sz="1900" dirty="0" smtClean="0"/>
              <a:t>The </a:t>
            </a:r>
            <a:r>
              <a:rPr lang="en-US" sz="1900" dirty="0"/>
              <a:t>basic idea of our project is to take the photos of vehicles that  jump the signal </a:t>
            </a:r>
            <a:r>
              <a:rPr lang="en-US" sz="1900" dirty="0" smtClean="0"/>
              <a:t>using the camera fixed </a:t>
            </a:r>
            <a:r>
              <a:rPr lang="en-US" sz="1900" dirty="0"/>
              <a:t>at the signal . </a:t>
            </a:r>
            <a:endParaRPr lang="en-US" sz="1900" dirty="0" smtClean="0"/>
          </a:p>
        </p:txBody>
      </p:sp>
    </p:spTree>
    <p:extLst>
      <p:ext uri="{BB962C8B-B14F-4D97-AF65-F5344CB8AC3E}">
        <p14:creationId xmlns:p14="http://schemas.microsoft.com/office/powerpoint/2010/main" val="742887699"/>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pPr algn="ctr"/>
            <a:r>
              <a:rPr lang="en-US" sz="3000" b="1" smtClean="0"/>
              <a:t>EXISTING SYSTEM</a:t>
            </a:r>
            <a:endParaRPr lang="en-US" sz="3000" b="1" dirty="0"/>
          </a:p>
        </p:txBody>
      </p:sp>
      <p:sp>
        <p:nvSpPr>
          <p:cNvPr id="3" name="Content Placeholder 2"/>
          <p:cNvSpPr>
            <a:spLocks noGrp="1"/>
          </p:cNvSpPr>
          <p:nvPr>
            <p:ph idx="1"/>
          </p:nvPr>
        </p:nvSpPr>
        <p:spPr>
          <a:xfrm>
            <a:off x="457200" y="1295400"/>
            <a:ext cx="8229600" cy="4648200"/>
          </a:xfrm>
        </p:spPr>
        <p:txBody>
          <a:bodyPr>
            <a:normAutofit/>
          </a:bodyPr>
          <a:lstStyle/>
          <a:p>
            <a:pPr marL="109728" indent="0">
              <a:buNone/>
            </a:pPr>
            <a:r>
              <a:rPr lang="en-US" sz="1500" dirty="0" smtClean="0">
                <a:solidFill>
                  <a:schemeClr val="accent2">
                    <a:lumMod val="50000"/>
                  </a:schemeClr>
                </a:solidFill>
              </a:rPr>
              <a:t>	</a:t>
            </a:r>
            <a:r>
              <a:rPr lang="en-US" sz="1500" dirty="0" smtClean="0"/>
              <a:t>A traffic police captures the pictures of number plates /Registration number of the violating vehicle using a mobile pre-installed with traffic department’s software.</a:t>
            </a:r>
          </a:p>
          <a:p>
            <a:pPr marL="109728" indent="0">
              <a:buNone/>
            </a:pPr>
            <a:endParaRPr lang="en-US" sz="1500" dirty="0" smtClean="0"/>
          </a:p>
          <a:p>
            <a:pPr>
              <a:buFont typeface="Wingdings" panose="05000000000000000000" pitchFamily="2" charset="2"/>
              <a:buChar char="v"/>
            </a:pPr>
            <a:r>
              <a:rPr lang="en-US" sz="1500" dirty="0" smtClean="0"/>
              <a:t>	The individual has to control the traffic and take the pictures of violating vehicles simultaneously which leads to lack of efficiency in both.</a:t>
            </a:r>
          </a:p>
          <a:p>
            <a:pPr marL="109728" indent="0">
              <a:buNone/>
            </a:pPr>
            <a:endParaRPr lang="en-US" sz="1500" dirty="0" smtClean="0"/>
          </a:p>
          <a:p>
            <a:pPr>
              <a:buFont typeface="Wingdings" panose="05000000000000000000" pitchFamily="2" charset="2"/>
              <a:buChar char="v"/>
            </a:pPr>
            <a:r>
              <a:rPr lang="en-US" sz="1500" dirty="0" smtClean="0"/>
              <a:t>	He can concentrate &amp; capture only some vehicles but not all.</a:t>
            </a:r>
          </a:p>
          <a:p>
            <a:pPr marL="109728" indent="0">
              <a:buNone/>
            </a:pPr>
            <a:endParaRPr lang="en-US" sz="1500" dirty="0" smtClean="0"/>
          </a:p>
          <a:p>
            <a:pPr>
              <a:buFont typeface="Wingdings" panose="05000000000000000000" pitchFamily="2" charset="2"/>
              <a:buChar char="v"/>
            </a:pPr>
            <a:r>
              <a:rPr lang="en-US" sz="1500" dirty="0" smtClean="0"/>
              <a:t>	The pictures may not be clear enough to identify the number/person.</a:t>
            </a:r>
          </a:p>
          <a:p>
            <a:pPr marL="109728" indent="0">
              <a:buNone/>
            </a:pPr>
            <a:endParaRPr lang="en-US" sz="1500" dirty="0" smtClean="0"/>
          </a:p>
          <a:p>
            <a:pPr>
              <a:buFont typeface="Wingdings" panose="05000000000000000000" pitchFamily="2" charset="2"/>
              <a:buChar char="v"/>
            </a:pPr>
            <a:r>
              <a:rPr lang="en-US" sz="1500" dirty="0" smtClean="0"/>
              <a:t>	The individual himself may met with an accident while doing his duties.</a:t>
            </a:r>
          </a:p>
          <a:p>
            <a:pPr marL="109728" indent="0">
              <a:buNone/>
            </a:pPr>
            <a:endParaRPr lang="en-US" sz="1500" dirty="0" smtClean="0"/>
          </a:p>
          <a:p>
            <a:pPr>
              <a:buFont typeface="Wingdings" panose="05000000000000000000" pitchFamily="2" charset="2"/>
              <a:buChar char="v"/>
            </a:pPr>
            <a:r>
              <a:rPr lang="en-US" sz="1500" dirty="0" smtClean="0"/>
              <a:t>	Vehicles moving Swiftly may not be captured.</a:t>
            </a:r>
          </a:p>
          <a:p>
            <a:pPr marL="109728" indent="0">
              <a:buNone/>
            </a:pPr>
            <a:endParaRPr lang="en-US" sz="1500" dirty="0" smtClean="0"/>
          </a:p>
          <a:p>
            <a:pPr marL="109728" indent="0">
              <a:buNone/>
            </a:pPr>
            <a:r>
              <a:rPr lang="en-US" sz="1500" dirty="0" smtClean="0"/>
              <a:t>To avoid all the above and to increase the efficiency we propose to automate the traffic control system.</a:t>
            </a:r>
          </a:p>
          <a:p>
            <a:pPr marL="109728" indent="0">
              <a:buNone/>
            </a:pPr>
            <a:endParaRPr lang="en-US" sz="1500" dirty="0" smtClean="0">
              <a:solidFill>
                <a:schemeClr val="accent2">
                  <a:lumMod val="50000"/>
                </a:schemeClr>
              </a:solidFill>
            </a:endParaRPr>
          </a:p>
        </p:txBody>
      </p:sp>
    </p:spTree>
    <p:extLst>
      <p:ext uri="{BB962C8B-B14F-4D97-AF65-F5344CB8AC3E}">
        <p14:creationId xmlns:p14="http://schemas.microsoft.com/office/powerpoint/2010/main" val="1431551192"/>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600" cy="762000"/>
          </a:xfrm>
        </p:spPr>
        <p:txBody>
          <a:bodyPr>
            <a:normAutofit/>
          </a:bodyPr>
          <a:lstStyle/>
          <a:p>
            <a:pPr algn="ctr"/>
            <a:r>
              <a:rPr lang="en-US" sz="3000" b="1" dirty="0" smtClean="0"/>
              <a:t>PROPOSED SYSTEM</a:t>
            </a:r>
            <a:endParaRPr lang="en-US" sz="3000" b="1" dirty="0"/>
          </a:p>
        </p:txBody>
      </p:sp>
      <p:sp>
        <p:nvSpPr>
          <p:cNvPr id="3" name="Content Placeholder 2"/>
          <p:cNvSpPr>
            <a:spLocks noGrp="1"/>
          </p:cNvSpPr>
          <p:nvPr>
            <p:ph idx="1"/>
          </p:nvPr>
        </p:nvSpPr>
        <p:spPr>
          <a:xfrm>
            <a:off x="457200" y="1600200"/>
            <a:ext cx="8229600" cy="4191000"/>
          </a:xfrm>
        </p:spPr>
        <p:txBody>
          <a:bodyPr>
            <a:normAutofit/>
          </a:bodyPr>
          <a:lstStyle/>
          <a:p>
            <a:pPr>
              <a:buFont typeface="Wingdings" panose="05000000000000000000" pitchFamily="2" charset="2"/>
              <a:buChar char="v"/>
            </a:pPr>
            <a:r>
              <a:rPr lang="en-US" sz="1500" dirty="0"/>
              <a:t>To solve </a:t>
            </a:r>
            <a:r>
              <a:rPr lang="en-US" sz="1500" dirty="0" smtClean="0"/>
              <a:t>this </a:t>
            </a:r>
            <a:r>
              <a:rPr lang="en-US" sz="1500" dirty="0"/>
              <a:t>alarming problem and prevent such consequences, traffic violation detection systems are needed . </a:t>
            </a:r>
            <a:r>
              <a:rPr lang="en-US" sz="1500" dirty="0" smtClean="0"/>
              <a:t> </a:t>
            </a:r>
          </a:p>
          <a:p>
            <a:pPr marL="109728" indent="0">
              <a:buNone/>
            </a:pPr>
            <a:endParaRPr lang="en-US" sz="1500" dirty="0" smtClean="0"/>
          </a:p>
          <a:p>
            <a:pPr>
              <a:buFont typeface="Wingdings" panose="05000000000000000000" pitchFamily="2" charset="2"/>
              <a:buChar char="v"/>
            </a:pPr>
            <a:r>
              <a:rPr lang="en-US" sz="1500" dirty="0" smtClean="0"/>
              <a:t>A user friendly graphical interface is associated with the system to make it simple for the user to operate the system, monitor traffic and take action against the violations of traffic rules.</a:t>
            </a:r>
          </a:p>
          <a:p>
            <a:pPr marL="109728" indent="0">
              <a:buNone/>
            </a:pPr>
            <a:endParaRPr lang="en-US" sz="1500" dirty="0" smtClean="0"/>
          </a:p>
          <a:p>
            <a:pPr>
              <a:buFont typeface="Wingdings" panose="05000000000000000000" pitchFamily="2" charset="2"/>
              <a:buChar char="v"/>
            </a:pPr>
            <a:r>
              <a:rPr lang="en-US" sz="1500" dirty="0" smtClean="0"/>
              <a:t>The </a:t>
            </a:r>
            <a:r>
              <a:rPr lang="en-US" sz="1500" dirty="0"/>
              <a:t>goal of the project is to automate the traffic signal violation detection system, especially signal jumping  and make it easy for the traffic police department to monitor the traffic and take action against the violated vehicle owner in a fast and efficient way. </a:t>
            </a:r>
            <a:endParaRPr lang="en-US" sz="1500" dirty="0" smtClean="0"/>
          </a:p>
        </p:txBody>
      </p:sp>
      <p:sp>
        <p:nvSpPr>
          <p:cNvPr id="4" name="Rectangle 3"/>
          <p:cNvSpPr/>
          <p:nvPr/>
        </p:nvSpPr>
        <p:spPr>
          <a:xfrm>
            <a:off x="4453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84203405"/>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85800"/>
          </a:xfrm>
        </p:spPr>
        <p:txBody>
          <a:bodyPr>
            <a:normAutofit fontScale="90000"/>
          </a:bodyPr>
          <a:lstStyle/>
          <a:p>
            <a:pPr algn="ctr"/>
            <a:r>
              <a:rPr lang="en-US" b="1" dirty="0" smtClean="0"/>
              <a:t>REQUIREMENTS</a:t>
            </a:r>
            <a:endParaRPr lang="en-US" b="1" dirty="0"/>
          </a:p>
        </p:txBody>
      </p:sp>
      <p:sp>
        <p:nvSpPr>
          <p:cNvPr id="3" name="Content Placeholder 2"/>
          <p:cNvSpPr>
            <a:spLocks noGrp="1"/>
          </p:cNvSpPr>
          <p:nvPr>
            <p:ph idx="1"/>
          </p:nvPr>
        </p:nvSpPr>
        <p:spPr>
          <a:xfrm>
            <a:off x="457200" y="1752600"/>
            <a:ext cx="8229600" cy="4495800"/>
          </a:xfrm>
        </p:spPr>
        <p:txBody>
          <a:bodyPr/>
          <a:lstStyle/>
          <a:p>
            <a:pPr>
              <a:buFont typeface="Wingdings" panose="05000000000000000000" pitchFamily="2" charset="2"/>
              <a:buChar char="v"/>
            </a:pPr>
            <a:r>
              <a:rPr lang="en-US" sz="2000" dirty="0" smtClean="0"/>
              <a:t>SOFTWARE REQUIREMENTS :-</a:t>
            </a:r>
          </a:p>
          <a:p>
            <a:pPr marL="109728" indent="0">
              <a:buNone/>
            </a:pPr>
            <a:endParaRPr lang="en-US" sz="2000" dirty="0" smtClean="0"/>
          </a:p>
          <a:p>
            <a:pPr marL="285750" indent="-285750">
              <a:buFont typeface="Arial" panose="020B0604020202020204" pitchFamily="34" charset="0"/>
              <a:buChar char="•"/>
            </a:pPr>
            <a:r>
              <a:rPr lang="en-US" sz="2000" dirty="0" smtClean="0"/>
              <a:t> </a:t>
            </a:r>
            <a:r>
              <a:rPr lang="en-IN" sz="2000" dirty="0"/>
              <a:t>Requires latest Version of python or above &gt; 3.0 (python version 3.0) </a:t>
            </a:r>
            <a:r>
              <a:rPr lang="en-IN" sz="2000" dirty="0" smtClean="0"/>
              <a:t>.</a:t>
            </a:r>
            <a:endParaRPr lang="en-IN" sz="2000" dirty="0"/>
          </a:p>
          <a:p>
            <a:pPr marL="285750" indent="-285750">
              <a:buFont typeface="Arial" panose="020B0604020202020204" pitchFamily="34" charset="0"/>
              <a:buChar char="•"/>
            </a:pPr>
            <a:r>
              <a:rPr lang="en-IN" sz="2000" dirty="0"/>
              <a:t>Requires OpenCv2 Package installed in the </a:t>
            </a:r>
            <a:r>
              <a:rPr lang="en-IN" sz="2000" dirty="0" smtClean="0"/>
              <a:t>python.</a:t>
            </a:r>
            <a:endParaRPr lang="en-IN" sz="2000" dirty="0"/>
          </a:p>
          <a:p>
            <a:pPr marL="285750" indent="-285750">
              <a:buFont typeface="Arial" panose="020B0604020202020204" pitchFamily="34" charset="0"/>
              <a:buChar char="•"/>
            </a:pPr>
            <a:r>
              <a:rPr lang="en-IN" sz="2000" dirty="0"/>
              <a:t>Requires Numpy package installed in the </a:t>
            </a:r>
            <a:r>
              <a:rPr lang="en-IN" sz="2000" dirty="0" smtClean="0"/>
              <a:t>python and open cv.</a:t>
            </a:r>
          </a:p>
          <a:p>
            <a:pPr marL="0" indent="0">
              <a:buNone/>
            </a:pPr>
            <a:endParaRPr lang="en-IN" sz="2000" dirty="0" smtClean="0"/>
          </a:p>
          <a:p>
            <a:pPr marL="342900" indent="-342900">
              <a:buFont typeface="Wingdings" panose="05000000000000000000" pitchFamily="2" charset="2"/>
              <a:buChar char="v"/>
            </a:pPr>
            <a:r>
              <a:rPr lang="en-IN" sz="2000" dirty="0" smtClean="0"/>
              <a:t>HARDWARE REQUIREMENTS :-</a:t>
            </a:r>
          </a:p>
          <a:p>
            <a:pPr marL="0" indent="0">
              <a:buNone/>
            </a:pPr>
            <a:endParaRPr lang="en-IN" sz="2000" dirty="0"/>
          </a:p>
          <a:p>
            <a:r>
              <a:rPr lang="en-IN" sz="2000" dirty="0"/>
              <a:t>Requires good amount of </a:t>
            </a:r>
            <a:r>
              <a:rPr lang="en-IN" sz="2000" dirty="0" smtClean="0"/>
              <a:t>ram</a:t>
            </a:r>
            <a:r>
              <a:rPr lang="en-IN" sz="2000" dirty="0"/>
              <a:t> </a:t>
            </a:r>
            <a:endParaRPr lang="en-IN" sz="2000" dirty="0"/>
          </a:p>
        </p:txBody>
      </p:sp>
    </p:spTree>
    <p:extLst>
      <p:ext uri="{BB962C8B-B14F-4D97-AF65-F5344CB8AC3E}">
        <p14:creationId xmlns:p14="http://schemas.microsoft.com/office/powerpoint/2010/main" val="347924344"/>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62000"/>
          </a:xfrm>
        </p:spPr>
        <p:txBody>
          <a:bodyPr>
            <a:normAutofit/>
          </a:bodyPr>
          <a:lstStyle/>
          <a:p>
            <a:pPr algn="ctr"/>
            <a:r>
              <a:rPr lang="en-US" sz="3600" b="1" dirty="0" smtClean="0"/>
              <a:t>ACTIVITY DIAGRAM</a:t>
            </a:r>
            <a:endParaRPr lang="en-US" sz="3600" b="1"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85800" y="1676400"/>
            <a:ext cx="7924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673722"/>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762000"/>
            <a:ext cx="3962400" cy="707886"/>
          </a:xfrm>
          <a:prstGeom prst="rect">
            <a:avLst/>
          </a:prstGeom>
          <a:noFill/>
        </p:spPr>
        <p:txBody>
          <a:bodyPr wrap="square" rtlCol="0">
            <a:spAutoFit/>
          </a:bodyPr>
          <a:lstStyle/>
          <a:p>
            <a:r>
              <a:rPr lang="en-IN" sz="4000" dirty="0" smtClean="0"/>
              <a:t>Use Case Diagram</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28800"/>
            <a:ext cx="6530906" cy="4435224"/>
          </a:xfrm>
          <a:prstGeom prst="rect">
            <a:avLst/>
          </a:prstGeom>
        </p:spPr>
      </p:pic>
    </p:spTree>
    <p:extLst>
      <p:ext uri="{BB962C8B-B14F-4D97-AF65-F5344CB8AC3E}">
        <p14:creationId xmlns:p14="http://schemas.microsoft.com/office/powerpoint/2010/main" val="3314065961"/>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762000"/>
            <a:ext cx="3962400" cy="707886"/>
          </a:xfrm>
          <a:prstGeom prst="rect">
            <a:avLst/>
          </a:prstGeom>
          <a:noFill/>
        </p:spPr>
        <p:txBody>
          <a:bodyPr wrap="square" rtlCol="0">
            <a:spAutoFit/>
          </a:bodyPr>
          <a:lstStyle/>
          <a:p>
            <a:r>
              <a:rPr lang="en-IN" sz="4000" dirty="0" smtClean="0"/>
              <a:t>Class Diagram</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52600"/>
            <a:ext cx="5860288" cy="3856054"/>
          </a:xfrm>
          <a:prstGeom prst="rect">
            <a:avLst/>
          </a:prstGeom>
        </p:spPr>
      </p:pic>
    </p:spTree>
    <p:extLst>
      <p:ext uri="{BB962C8B-B14F-4D97-AF65-F5344CB8AC3E}">
        <p14:creationId xmlns:p14="http://schemas.microsoft.com/office/powerpoint/2010/main" val="1827995008"/>
      </p:ext>
    </p:extLst>
  </p:cSld>
  <p:clrMapOvr>
    <a:masterClrMapping/>
  </p:clrMapOvr>
  <mc:AlternateContent xmlns:mc="http://schemas.openxmlformats.org/markup-compatibility/2006" xmlns:p14="http://schemas.microsoft.com/office/powerpoint/2010/main">
    <mc:Choice Requires="p14">
      <p:transition spd="slow" p14:dur="3500">
        <p:fad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2753</TotalTime>
  <Words>461</Words>
  <Application>Microsoft Office PowerPoint</Application>
  <PresentationFormat>On-screen Show (4:3)</PresentationFormat>
  <Paragraphs>110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Wingdings</vt:lpstr>
      <vt:lpstr>Wingdings 2</vt:lpstr>
      <vt:lpstr>Urban</vt:lpstr>
      <vt:lpstr>           VIGNAN’S INSTITUTE OF        INFORMATION TECHNOLOGY     </vt:lpstr>
      <vt:lpstr>INTRODUCTION </vt:lpstr>
      <vt:lpstr>ABSTRACT</vt:lpstr>
      <vt:lpstr>EXISTING SYSTEM</vt:lpstr>
      <vt:lpstr>PROPOSED SYSTEM</vt:lpstr>
      <vt:lpstr>REQUIREMENTS</vt:lpstr>
      <vt:lpstr>ACTIVITY DIAGRAM</vt:lpstr>
      <vt:lpstr>PowerPoint Presentation</vt:lpstr>
      <vt:lpstr>PowerPoint Presentation</vt:lpstr>
      <vt:lpstr>FLOWCHART</vt:lpstr>
      <vt:lpstr>PowerPoint Presentation</vt:lpstr>
      <vt:lpstr>PROCESS</vt:lpstr>
      <vt:lpstr>PowerPoint Presentation</vt:lpstr>
      <vt:lpstr>PowerPoint Presentation</vt:lpstr>
      <vt:lpstr>STATUS OF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VIGNAN INSTITUTE OF        INFORMATION TECHNOLOGY</dc:title>
  <dc:creator>USER</dc:creator>
  <cp:lastModifiedBy>Microsoft account</cp:lastModifiedBy>
  <cp:revision>55</cp:revision>
  <dcterms:created xsi:type="dcterms:W3CDTF">2020-03-18T13:13:46Z</dcterms:created>
  <dcterms:modified xsi:type="dcterms:W3CDTF">2020-06-19T00:15:17Z</dcterms:modified>
</cp:coreProperties>
</file>