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8" r:id="rId5"/>
    <p:sldId id="285" r:id="rId6"/>
    <p:sldId id="294" r:id="rId7"/>
    <p:sldId id="296" r:id="rId8"/>
    <p:sldId id="289" r:id="rId9"/>
    <p:sldId id="293" r:id="rId10"/>
    <p:sldId id="291" r:id="rId11"/>
    <p:sldId id="290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292" r:id="rId20"/>
    <p:sldId id="295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yrobinson" initials="c" lastIdx="2" clrIdx="0"/>
  <p:cmAuthor id="1" name="Sidney Maestre" initials="S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38" autoAdjust="0"/>
  </p:normalViewPr>
  <p:slideViewPr>
    <p:cSldViewPr snapToGrid="0" snapToObjects="1">
      <p:cViewPr varScale="1">
        <p:scale>
          <a:sx n="64" d="100"/>
          <a:sy n="64" d="100"/>
        </p:scale>
        <p:origin x="-1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44B8A-F077-6246-A1C7-B81547DB5829}" type="datetimeFigureOut">
              <a:rPr lang="en-US" smtClean="0"/>
              <a:pPr/>
              <a:t>3/21/12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AC103-35CD-0F49-A3D4-AC983EEB64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73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CC55A-FF7A-AA45-8CBF-82200B36C83B}" type="datetimeFigureOut">
              <a:rPr lang="en-US" smtClean="0"/>
              <a:pPr/>
              <a:t>3/21/12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7F471-FEE0-9646-BEB8-1786DA4DDC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846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03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56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92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61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49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77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45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08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40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02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84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8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50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37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53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16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30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67106" y="4114800"/>
            <a:ext cx="3556486" cy="561975"/>
          </a:xfrm>
          <a:prstGeom prst="rect">
            <a:avLst/>
          </a:prstGeom>
        </p:spPr>
        <p:txBody>
          <a:bodyPr anchor="ctr"/>
          <a:lstStyle>
            <a:lvl1pPr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Month Day, 20XX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5897" y="2444262"/>
            <a:ext cx="7785587" cy="120063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000" b="1" i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PRESENTATION TITLE IN SEVEN WORDS OR LESS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5898" y="3594950"/>
            <a:ext cx="5754688" cy="346075"/>
          </a:xfrm>
          <a:prstGeom prst="rect">
            <a:avLst/>
          </a:prstGeom>
        </p:spPr>
        <p:txBody>
          <a:bodyPr/>
          <a:lstStyle>
            <a:lvl1pPr>
              <a:buNone/>
              <a:defRPr sz="1600" i="1" baseline="0"/>
            </a:lvl1pPr>
          </a:lstStyle>
          <a:p>
            <a:pPr lvl="0"/>
            <a:r>
              <a:rPr lang="en-US" dirty="0" smtClean="0"/>
              <a:t>This is where the subhead goes if you need it.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0"/>
            <a:ext cx="7772400" cy="9398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SLIDE TITLE GOES HERE IN ALL CAPS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95374"/>
            <a:ext cx="7772400" cy="5064125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  <a:lvl2pPr>
              <a:defRPr sz="1600"/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30462"/>
            <a:ext cx="4888523" cy="40102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7613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887D7A57-396F-984A-94E1-4532BDA299B3}" type="datetime1">
              <a:rPr lang="en-US" smtClean="0"/>
              <a:pPr/>
              <a:t>3/21/12</a:t>
            </a:fld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1" i="1">
                <a:solidFill>
                  <a:schemeClr val="bg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39A96FDC-3925-BD4E-BEAE-42645B617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39800"/>
            <a:ext cx="7848600" cy="2460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30462"/>
            <a:ext cx="4888523" cy="40102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7613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54EA70E2-C825-A84B-90BB-38BD34BEB5F7}" type="datetime1">
              <a:rPr lang="en-US" smtClean="0"/>
              <a:pPr/>
              <a:t>3/21/12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1" i="1">
                <a:solidFill>
                  <a:schemeClr val="bg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39A96FDC-3925-BD4E-BEAE-42645B6172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90194" y="3402807"/>
            <a:ext cx="7891098" cy="421848"/>
          </a:xfrm>
          <a:prstGeom prst="rect">
            <a:avLst/>
          </a:prstGeom>
        </p:spPr>
        <p:txBody>
          <a:bodyPr anchor="ctr"/>
          <a:lstStyle>
            <a:lvl1pPr>
              <a:buNone/>
              <a:defRPr sz="1600" i="1" baseline="0"/>
            </a:lvl1pPr>
          </a:lstStyle>
          <a:p>
            <a:pPr lvl="0"/>
            <a:r>
              <a:rPr lang="en-US" dirty="0" smtClean="0"/>
              <a:t>This is where the subhead goes if you need it.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0"/>
            <a:ext cx="7772400" cy="9398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SLIDE TITLE GOES HERE IN ALL CAPS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095374"/>
            <a:ext cx="3657601" cy="49244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800601" y="1095374"/>
            <a:ext cx="3657600" cy="49244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30462"/>
            <a:ext cx="4888523" cy="40102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7613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01C3891C-6E10-6144-B08A-906486E62FEA}" type="datetime1">
              <a:rPr lang="en-US" smtClean="0"/>
              <a:pPr/>
              <a:t>3/21/12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1" i="1">
                <a:solidFill>
                  <a:schemeClr val="bg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39A96FDC-3925-BD4E-BEAE-42645B617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0"/>
            <a:ext cx="7772400" cy="939800"/>
          </a:xfrm>
        </p:spPr>
        <p:txBody>
          <a:bodyPr/>
          <a:lstStyle>
            <a:lvl1pPr algn="l">
              <a:defRPr sz="2400" b="1" cap="all" normalizeH="0" baseline="0"/>
            </a:lvl1pPr>
          </a:lstStyle>
          <a:p>
            <a:r>
              <a:rPr lang="en-US" dirty="0" smtClean="0"/>
              <a:t>SLIDE TITLE GOES HERE IN ALL CAPS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095375"/>
            <a:ext cx="4800600" cy="503078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095375"/>
            <a:ext cx="2743200" cy="449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30462"/>
            <a:ext cx="4888523" cy="40102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7467600" y="637613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95DC0123-3A7A-1E47-B13F-65DC925547B4}" type="datetime1">
              <a:rPr lang="en-US" smtClean="0"/>
              <a:pPr/>
              <a:t>3/21/12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1" i="1">
                <a:solidFill>
                  <a:schemeClr val="bg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39A96FDC-3925-BD4E-BEAE-42645B617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0"/>
            <a:ext cx="7772400" cy="9398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SLIDE TITLE GOES HERE IN ALL CAPS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095374"/>
            <a:ext cx="7772400" cy="4924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30462"/>
            <a:ext cx="4888523" cy="40102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7613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BC0AAA90-1DE5-4440-B9B3-6A211E1992FA}" type="datetime1">
              <a:rPr lang="en-US" smtClean="0"/>
              <a:pPr/>
              <a:t>3/21/12</a:t>
            </a:fld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1" i="1">
                <a:solidFill>
                  <a:schemeClr val="bg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39A96FDC-3925-BD4E-BEAE-42645B617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0"/>
            <a:ext cx="7772400" cy="9398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SLIDE TITLE GOES HERE IN ALL CAPS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095374"/>
            <a:ext cx="4800600" cy="4924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095374"/>
            <a:ext cx="2743200" cy="49244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30462"/>
            <a:ext cx="4888523" cy="40102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7467600" y="637613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C99DA0D8-F169-2C44-8420-65A71C1B28D2}" type="datetime1">
              <a:rPr lang="en-US" smtClean="0"/>
              <a:pPr/>
              <a:t>3/21/12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1" i="1">
                <a:solidFill>
                  <a:schemeClr val="bg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39A96FDC-3925-BD4E-BEAE-42645B617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3C46-F016-BC40-8604-3086DDCEAD69}" type="datetime1">
              <a:rPr lang="en-US" smtClean="0"/>
              <a:pPr/>
              <a:t>3/21/12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7613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E537E8E3-907B-914D-A3CB-30EEF8CBA805}" type="datetime1">
              <a:rPr lang="en-US" smtClean="0"/>
              <a:pPr/>
              <a:t>3/21/12</a:t>
            </a:fld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6356838"/>
            <a:ext cx="4897438" cy="348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000" b="1" i="1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r>
              <a:rPr lang="en-US" smtClean="0"/>
              <a:t>www.x.com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1" i="1">
                <a:solidFill>
                  <a:schemeClr val="bg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39A96FDC-3925-BD4E-BEAE-42645B6172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7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i="1" cap="all" baseline="0">
          <a:solidFill>
            <a:schemeClr val="accent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vcs.sandbox.paypal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First Look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854075"/>
          </a:xfrm>
        </p:spPr>
        <p:txBody>
          <a:bodyPr/>
          <a:lstStyle/>
          <a:p>
            <a:pPr algn="ctr"/>
            <a:r>
              <a:rPr lang="en-US" sz="3600" dirty="0" smtClean="0"/>
              <a:t>PayPal’s New SDKs</a:t>
            </a:r>
            <a:endParaRPr lang="en-US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610600" y="6376988"/>
            <a:ext cx="533400" cy="304800"/>
          </a:xfrm>
        </p:spPr>
        <p:txBody>
          <a:bodyPr/>
          <a:lstStyle/>
          <a:p>
            <a:fld id="{39A96FDC-3925-BD4E-BEAE-42645B61728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897438" cy="349250"/>
          </a:xfrm>
        </p:spPr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March 21,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Objects for the Request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8441" y="1121820"/>
            <a:ext cx="90519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"/>
                <a:cs typeface="Courier"/>
              </a:rPr>
              <a:t>$</a:t>
            </a:r>
            <a:r>
              <a:rPr lang="en-US" sz="2000" b="1" dirty="0" err="1">
                <a:latin typeface="Courier"/>
                <a:cs typeface="Courier"/>
              </a:rPr>
              <a:t>requestEnvelope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= new </a:t>
            </a:r>
            <a:r>
              <a:rPr lang="en-US" sz="2000" dirty="0" err="1">
                <a:latin typeface="Courier"/>
                <a:cs typeface="Courier"/>
              </a:rPr>
              <a:t>RequestEnvelope</a:t>
            </a:r>
            <a:r>
              <a:rPr lang="en-US" sz="2000" dirty="0">
                <a:latin typeface="Courier"/>
                <a:cs typeface="Courier"/>
              </a:rPr>
              <a:t>("</a:t>
            </a:r>
            <a:r>
              <a:rPr lang="en-US" sz="2000" dirty="0" err="1">
                <a:latin typeface="Courier"/>
                <a:cs typeface="Courier"/>
              </a:rPr>
              <a:t>en_US</a:t>
            </a:r>
            <a:r>
              <a:rPr lang="en-US" sz="2000" dirty="0">
                <a:latin typeface="Courier"/>
                <a:cs typeface="Courier"/>
              </a:rPr>
              <a:t>");				</a:t>
            </a:r>
          </a:p>
          <a:p>
            <a:r>
              <a:rPr lang="en-US" sz="2000" dirty="0" smtClean="0">
                <a:latin typeface="Courier"/>
                <a:cs typeface="Courier"/>
              </a:rPr>
              <a:t>$</a:t>
            </a:r>
            <a:r>
              <a:rPr lang="en-US" sz="2000" dirty="0">
                <a:latin typeface="Courier"/>
                <a:cs typeface="Courier"/>
              </a:rPr>
              <a:t>receiver = array();		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for</a:t>
            </a:r>
            <a:r>
              <a:rPr lang="en-US" sz="2000" dirty="0">
                <a:latin typeface="Courier"/>
                <a:cs typeface="Courier"/>
              </a:rPr>
              <a:t>($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=0; $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&lt;count($_POST['</a:t>
            </a:r>
            <a:r>
              <a:rPr lang="en-US" sz="2000" dirty="0" err="1">
                <a:latin typeface="Courier"/>
                <a:cs typeface="Courier"/>
              </a:rPr>
              <a:t>receiverEmail</a:t>
            </a:r>
            <a:r>
              <a:rPr lang="en-US" sz="2000" dirty="0">
                <a:latin typeface="Courier"/>
                <a:cs typeface="Courier"/>
              </a:rPr>
              <a:t>']); $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++) 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{</a:t>
            </a:r>
          </a:p>
          <a:p>
            <a:r>
              <a:rPr lang="en-US" sz="2000" dirty="0" smtClean="0">
                <a:latin typeface="Courier"/>
                <a:cs typeface="Courier"/>
              </a:rPr>
              <a:t>  $</a:t>
            </a:r>
            <a:r>
              <a:rPr lang="en-US" sz="2000" dirty="0">
                <a:latin typeface="Courier"/>
                <a:cs typeface="Courier"/>
              </a:rPr>
              <a:t>receiver[$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] = new Receiver();			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 $</a:t>
            </a:r>
            <a:r>
              <a:rPr lang="en-US" sz="2000" dirty="0">
                <a:latin typeface="Courier"/>
                <a:cs typeface="Courier"/>
              </a:rPr>
              <a:t>receiver[$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]-&gt;email = $_POST['</a:t>
            </a:r>
            <a:r>
              <a:rPr lang="en-US" sz="2000" dirty="0" err="1">
                <a:latin typeface="Courier"/>
                <a:cs typeface="Courier"/>
              </a:rPr>
              <a:t>receiverEmail</a:t>
            </a:r>
            <a:r>
              <a:rPr lang="en-US" sz="2000" dirty="0">
                <a:latin typeface="Courier"/>
                <a:cs typeface="Courier"/>
              </a:rPr>
              <a:t>'][$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];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 $receiver[$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]-&gt;amount = $_POST['</a:t>
            </a:r>
            <a:r>
              <a:rPr lang="en-US" sz="2000" dirty="0" err="1" smtClean="0">
                <a:latin typeface="Courier"/>
                <a:cs typeface="Courier"/>
              </a:rPr>
              <a:t>receiverAmount</a:t>
            </a:r>
            <a:r>
              <a:rPr lang="en-US" sz="2000" dirty="0" smtClean="0">
                <a:latin typeface="Courier"/>
                <a:cs typeface="Courier"/>
              </a:rPr>
              <a:t>'][$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];</a:t>
            </a:r>
          </a:p>
          <a:p>
            <a:r>
              <a:rPr lang="en-US" sz="2000" dirty="0" smtClean="0">
                <a:latin typeface="Courier"/>
                <a:cs typeface="Courier"/>
              </a:rPr>
              <a:t>  $receiver[$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]-&gt;primary = $_POST['</a:t>
            </a:r>
            <a:r>
              <a:rPr lang="en-US" sz="2000" dirty="0" err="1" smtClean="0">
                <a:latin typeface="Courier"/>
                <a:cs typeface="Courier"/>
              </a:rPr>
              <a:t>primaryReceiver</a:t>
            </a:r>
            <a:r>
              <a:rPr lang="en-US" sz="2000" dirty="0" smtClean="0">
                <a:latin typeface="Courier"/>
                <a:cs typeface="Courier"/>
              </a:rPr>
              <a:t>’][$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];</a:t>
            </a:r>
          </a:p>
          <a:p>
            <a:r>
              <a:rPr lang="en-US" sz="2000" dirty="0" smtClean="0">
                <a:latin typeface="Courier"/>
                <a:cs typeface="Courier"/>
              </a:rPr>
              <a:t>}		</a:t>
            </a:r>
          </a:p>
          <a:p>
            <a:endParaRPr lang="en-US" sz="2000" b="1" dirty="0" smtClean="0">
              <a:latin typeface="Courier"/>
              <a:cs typeface="Courier"/>
            </a:endParaRPr>
          </a:p>
          <a:p>
            <a:r>
              <a:rPr lang="en-US" sz="2000" b="1" dirty="0" smtClean="0">
                <a:latin typeface="Courier"/>
                <a:cs typeface="Courier"/>
              </a:rPr>
              <a:t>$</a:t>
            </a:r>
            <a:r>
              <a:rPr lang="en-US" sz="2000" b="1" dirty="0" err="1" smtClean="0">
                <a:latin typeface="Courier"/>
                <a:cs typeface="Courier"/>
              </a:rPr>
              <a:t>receiverList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= new </a:t>
            </a:r>
            <a:r>
              <a:rPr lang="en-US" sz="2000" dirty="0" err="1" smtClean="0">
                <a:latin typeface="Courier"/>
                <a:cs typeface="Courier"/>
              </a:rPr>
              <a:t>ReceiverList</a:t>
            </a:r>
            <a:r>
              <a:rPr lang="en-US" sz="2000" dirty="0" smtClean="0">
                <a:latin typeface="Courier"/>
                <a:cs typeface="Courier"/>
              </a:rPr>
              <a:t>($receiver);	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4019104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request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136592"/>
            <a:ext cx="77336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$</a:t>
            </a:r>
            <a:r>
              <a:rPr lang="en-US" sz="2000" dirty="0" err="1">
                <a:latin typeface="Courier"/>
                <a:cs typeface="Courier"/>
              </a:rPr>
              <a:t>payRequest</a:t>
            </a:r>
            <a:r>
              <a:rPr lang="en-US" sz="2000" dirty="0">
                <a:latin typeface="Courier"/>
                <a:cs typeface="Courier"/>
              </a:rPr>
              <a:t> = new </a:t>
            </a:r>
            <a:r>
              <a:rPr lang="en-US" sz="2000" dirty="0" err="1">
                <a:latin typeface="Courier"/>
                <a:cs typeface="Courier"/>
              </a:rPr>
              <a:t>PayRequest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 $</a:t>
            </a:r>
            <a:r>
              <a:rPr lang="en-US" sz="2000" b="1" dirty="0" err="1">
                <a:latin typeface="Courier"/>
                <a:cs typeface="Courier"/>
              </a:rPr>
              <a:t>requestEnvelope</a:t>
            </a:r>
            <a:r>
              <a:rPr lang="en-US" sz="2000" b="1" dirty="0">
                <a:latin typeface="Courier"/>
                <a:cs typeface="Courier"/>
              </a:rPr>
              <a:t>, </a:t>
            </a:r>
            <a:endParaRPr lang="en-US" sz="2000" b="1" dirty="0" smtClean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'</a:t>
            </a:r>
            <a:r>
              <a:rPr lang="en-US" sz="2000" dirty="0">
                <a:latin typeface="Courier"/>
                <a:cs typeface="Courier"/>
              </a:rPr>
              <a:t>PAY', 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'</a:t>
            </a:r>
            <a:r>
              <a:rPr lang="en-US" sz="2000" dirty="0">
                <a:latin typeface="Courier"/>
                <a:cs typeface="Courier"/>
              </a:rPr>
              <a:t>http://</a:t>
            </a:r>
            <a:r>
              <a:rPr lang="en-US" sz="2000" dirty="0" err="1">
                <a:latin typeface="Courier"/>
                <a:cs typeface="Courier"/>
              </a:rPr>
              <a:t>localhost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paypal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cancel.html</a:t>
            </a:r>
            <a:r>
              <a:rPr lang="en-US" sz="2000" dirty="0">
                <a:latin typeface="Courier"/>
                <a:cs typeface="Courier"/>
              </a:rPr>
              <a:t>', 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'</a:t>
            </a:r>
            <a:r>
              <a:rPr lang="en-US" sz="2000" dirty="0">
                <a:latin typeface="Courier"/>
                <a:cs typeface="Courier"/>
              </a:rPr>
              <a:t>USD', 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 $</a:t>
            </a:r>
            <a:r>
              <a:rPr lang="en-US" sz="2000" b="1" dirty="0" err="1">
                <a:latin typeface="Courier"/>
                <a:cs typeface="Courier"/>
              </a:rPr>
              <a:t>receiverList</a:t>
            </a:r>
            <a:r>
              <a:rPr lang="en-US" sz="2000" b="1" dirty="0">
                <a:latin typeface="Courier"/>
                <a:cs typeface="Courier"/>
              </a:rPr>
              <a:t>, </a:t>
            </a:r>
            <a:endParaRPr lang="en-US" sz="2000" b="1" dirty="0" smtClean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'</a:t>
            </a:r>
            <a:r>
              <a:rPr lang="en-US" sz="2000" dirty="0">
                <a:latin typeface="Courier"/>
                <a:cs typeface="Courier"/>
              </a:rPr>
              <a:t>http://</a:t>
            </a:r>
            <a:r>
              <a:rPr lang="en-US" sz="2000" dirty="0" err="1">
                <a:latin typeface="Courier"/>
                <a:cs typeface="Courier"/>
              </a:rPr>
              <a:t>localhost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paypal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 smtClean="0">
                <a:latin typeface="Courier"/>
                <a:cs typeface="Courier"/>
              </a:rPr>
              <a:t>return.html</a:t>
            </a:r>
            <a:r>
              <a:rPr lang="en-US" sz="2000" dirty="0" smtClean="0">
                <a:latin typeface="Courier"/>
                <a:cs typeface="Courier"/>
              </a:rPr>
              <a:t>’</a:t>
            </a:r>
          </a:p>
          <a:p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;	</a:t>
            </a:r>
          </a:p>
        </p:txBody>
      </p:sp>
    </p:spTree>
    <p:extLst>
      <p:ext uri="{BB962C8B-B14F-4D97-AF65-F5344CB8AC3E}">
        <p14:creationId xmlns:p14="http://schemas.microsoft.com/office/powerpoint/2010/main" val="37581178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Additional Attributes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504142"/>
            <a:ext cx="8596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$</a:t>
            </a:r>
            <a:r>
              <a:rPr lang="en-US" sz="2000" dirty="0" err="1">
                <a:latin typeface="Courier"/>
                <a:cs typeface="Courier"/>
              </a:rPr>
              <a:t>payRequest</a:t>
            </a:r>
            <a:r>
              <a:rPr lang="en-US" sz="2000" dirty="0">
                <a:latin typeface="Courier"/>
                <a:cs typeface="Courier"/>
              </a:rPr>
              <a:t>-&gt;</a:t>
            </a:r>
            <a:r>
              <a:rPr lang="en-US" sz="2000" dirty="0" err="1">
                <a:latin typeface="Courier"/>
                <a:cs typeface="Courier"/>
              </a:rPr>
              <a:t>senderEmail</a:t>
            </a:r>
            <a:r>
              <a:rPr lang="en-US" sz="2000" dirty="0">
                <a:latin typeface="Courier"/>
                <a:cs typeface="Courier"/>
              </a:rPr>
              <a:t> = 'max_1317246900_per@x.com';</a:t>
            </a:r>
          </a:p>
        </p:txBody>
      </p:sp>
    </p:spTree>
    <p:extLst>
      <p:ext uri="{BB962C8B-B14F-4D97-AF65-F5344CB8AC3E}">
        <p14:creationId xmlns:p14="http://schemas.microsoft.com/office/powerpoint/2010/main" val="50754546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Payload into request method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516202"/>
            <a:ext cx="74242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$service  = new </a:t>
            </a:r>
            <a:r>
              <a:rPr lang="en-US" sz="2000" dirty="0" err="1">
                <a:latin typeface="Courier"/>
                <a:cs typeface="Courier"/>
              </a:rPr>
              <a:t>AdaptivePaymentsService</a:t>
            </a:r>
            <a:r>
              <a:rPr lang="en-US" sz="2000" dirty="0">
                <a:latin typeface="Courier"/>
                <a:cs typeface="Courier"/>
              </a:rPr>
              <a:t>()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r>
              <a:rPr lang="en-US" sz="2000" dirty="0">
                <a:latin typeface="Courier"/>
                <a:cs typeface="Courier"/>
              </a:rPr>
              <a:t>	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$</a:t>
            </a:r>
            <a:r>
              <a:rPr lang="en-US" sz="2000" dirty="0">
                <a:latin typeface="Courier"/>
                <a:cs typeface="Courier"/>
              </a:rPr>
              <a:t>response = $service-&gt;Pay($</a:t>
            </a:r>
            <a:r>
              <a:rPr lang="en-US" sz="2000" dirty="0" err="1">
                <a:latin typeface="Courier"/>
                <a:cs typeface="Courier"/>
              </a:rPr>
              <a:t>payRequest</a:t>
            </a:r>
            <a:r>
              <a:rPr lang="en-US" sz="2000" dirty="0">
                <a:latin typeface="Courier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895969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the Response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516202"/>
            <a:ext cx="8458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$</a:t>
            </a:r>
            <a:r>
              <a:rPr lang="en-US" sz="2000" dirty="0" err="1">
                <a:latin typeface="Courier"/>
                <a:cs typeface="Courier"/>
              </a:rPr>
              <a:t>ack</a:t>
            </a:r>
            <a:r>
              <a:rPr lang="en-US" sz="2000" dirty="0">
                <a:latin typeface="Courier"/>
                <a:cs typeface="Courier"/>
              </a:rPr>
              <a:t> = </a:t>
            </a:r>
            <a:r>
              <a:rPr lang="en-US" sz="2000" dirty="0" err="1">
                <a:latin typeface="Courier"/>
                <a:cs typeface="Courier"/>
              </a:rPr>
              <a:t>strtoupper</a:t>
            </a:r>
            <a:r>
              <a:rPr lang="en-US" sz="2000" dirty="0">
                <a:latin typeface="Courier"/>
                <a:cs typeface="Courier"/>
              </a:rPr>
              <a:t>($response-&gt;</a:t>
            </a:r>
            <a:r>
              <a:rPr lang="en-US" sz="2000" dirty="0" err="1">
                <a:latin typeface="Courier"/>
                <a:cs typeface="Courier"/>
              </a:rPr>
              <a:t>responseEnvelope</a:t>
            </a:r>
            <a:r>
              <a:rPr lang="en-US" sz="2000" dirty="0">
                <a:latin typeface="Courier"/>
                <a:cs typeface="Courier"/>
              </a:rPr>
              <a:t>-&gt;</a:t>
            </a:r>
            <a:r>
              <a:rPr lang="en-US" sz="2000" dirty="0" err="1">
                <a:latin typeface="Courier"/>
                <a:cs typeface="Courier"/>
              </a:rPr>
              <a:t>ack</a:t>
            </a:r>
            <a:r>
              <a:rPr lang="en-US" sz="2000" dirty="0">
                <a:latin typeface="Courier"/>
                <a:cs typeface="Courier"/>
              </a:rPr>
              <a:t>);	 		</a:t>
            </a:r>
            <a:endParaRPr lang="en-US" sz="2000" dirty="0" smtClean="0">
              <a:latin typeface="Courier"/>
              <a:cs typeface="Courier"/>
            </a:endParaRP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if</a:t>
            </a:r>
            <a:r>
              <a:rPr lang="en-US" sz="2000" dirty="0">
                <a:latin typeface="Courier"/>
                <a:cs typeface="Courier"/>
              </a:rPr>
              <a:t>($</a:t>
            </a:r>
            <a:r>
              <a:rPr lang="en-US" sz="2000" dirty="0" err="1">
                <a:latin typeface="Courier"/>
                <a:cs typeface="Courier"/>
              </a:rPr>
              <a:t>ack</a:t>
            </a:r>
            <a:r>
              <a:rPr lang="en-US" sz="2000" dirty="0">
                <a:latin typeface="Courier"/>
                <a:cs typeface="Courier"/>
              </a:rPr>
              <a:t> == 'SUCCESS') {		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	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/</a:t>
            </a:r>
            <a:r>
              <a:rPr lang="en-US" sz="2000" dirty="0">
                <a:latin typeface="Courier"/>
                <a:cs typeface="Courier"/>
              </a:rPr>
              <a:t>/ </a:t>
            </a:r>
            <a:r>
              <a:rPr lang="en-US" sz="2000" dirty="0" smtClean="0">
                <a:latin typeface="Courier"/>
                <a:cs typeface="Courier"/>
              </a:rPr>
              <a:t>Success</a:t>
            </a:r>
          </a:p>
          <a:p>
            <a:r>
              <a:rPr lang="en-US" sz="2000" dirty="0" smtClean="0">
                <a:latin typeface="Courier"/>
                <a:cs typeface="Courier"/>
              </a:rPr>
              <a:t>  echo </a:t>
            </a:r>
            <a:r>
              <a:rPr lang="en-US" sz="2000" dirty="0">
                <a:latin typeface="Courier"/>
                <a:cs typeface="Courier"/>
              </a:rPr>
              <a:t>$response-&gt;</a:t>
            </a:r>
            <a:r>
              <a:rPr lang="en-US" sz="2000" dirty="0" err="1">
                <a:latin typeface="Courier"/>
                <a:cs typeface="Courier"/>
              </a:rPr>
              <a:t>payKey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2258228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your OWN API Credentials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95374"/>
            <a:ext cx="8001000" cy="50641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Go to </a:t>
            </a:r>
            <a:r>
              <a:rPr lang="en-US" sz="2400" dirty="0" err="1" smtClean="0"/>
              <a:t>developer.paypal.com</a:t>
            </a:r>
            <a:endParaRPr lang="en-US" sz="2400" dirty="0" smtClean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Click on API Credentials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Copy the username, password and signature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Place them in the </a:t>
            </a:r>
            <a:r>
              <a:rPr lang="en-US" sz="2400" dirty="0" err="1" smtClean="0"/>
              <a:t>sdk_config.ini</a:t>
            </a:r>
            <a:r>
              <a:rPr lang="en-US" sz="2400" dirty="0" smtClean="0"/>
              <a:t> 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193719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RoadMAP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8308" y="1081205"/>
            <a:ext cx="741592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smtClean="0"/>
              <a:t>Additional </a:t>
            </a:r>
            <a:r>
              <a:rPr lang="en-US" sz="2400" dirty="0" smtClean="0"/>
              <a:t>Languages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Support </a:t>
            </a:r>
            <a:r>
              <a:rPr lang="en-US" sz="2400" dirty="0"/>
              <a:t>for eBay, Milo, </a:t>
            </a:r>
            <a:r>
              <a:rPr lang="en-US" sz="2400" dirty="0" err="1"/>
              <a:t>Zong</a:t>
            </a:r>
            <a:r>
              <a:rPr lang="en-US" sz="2400" dirty="0"/>
              <a:t>, and other </a:t>
            </a:r>
            <a:r>
              <a:rPr lang="en-US" sz="2400" dirty="0" smtClean="0"/>
              <a:t>APIs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Phase out old SDKs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841123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you can Help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95375"/>
            <a:ext cx="8001000" cy="38294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Download SDKs and try out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600" dirty="0"/>
              <a:t>http://</a:t>
            </a:r>
            <a:r>
              <a:rPr lang="en-US" sz="2600" dirty="0" err="1"/>
              <a:t>bit.ly</a:t>
            </a:r>
            <a:r>
              <a:rPr lang="en-US" sz="2600" dirty="0"/>
              <a:t>/</a:t>
            </a:r>
            <a:r>
              <a:rPr lang="en-US" sz="2600" dirty="0" err="1"/>
              <a:t>paypalnewsdk</a:t>
            </a:r>
            <a:r>
              <a:rPr lang="en-US" sz="2600" dirty="0"/>
              <a:t> </a:t>
            </a:r>
            <a:endParaRPr lang="en-US" sz="2600" dirty="0" smtClean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Post feedback/suggestions through the forum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Open Issues on </a:t>
            </a:r>
            <a:r>
              <a:rPr lang="en-US" sz="2800" dirty="0" err="1" smtClean="0"/>
              <a:t>github</a:t>
            </a:r>
            <a:endParaRPr lang="en-US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800" smtClean="0"/>
              <a:t>	https</a:t>
            </a:r>
            <a:r>
              <a:rPr lang="en-US" sz="2800" dirty="0"/>
              <a:t>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paypalx</a:t>
            </a:r>
            <a:r>
              <a:rPr lang="en-US" sz="2800" dirty="0"/>
              <a:t>/SDKs/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3369572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39801"/>
            <a:ext cx="7848600" cy="1949450"/>
          </a:xfrm>
        </p:spPr>
        <p:txBody>
          <a:bodyPr/>
          <a:lstStyle/>
          <a:p>
            <a:pPr algn="ctr"/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59110"/>
            <a:ext cx="6400800" cy="1179689"/>
          </a:xfrm>
        </p:spPr>
        <p:txBody>
          <a:bodyPr/>
          <a:lstStyle/>
          <a:p>
            <a:r>
              <a:rPr lang="en-US" sz="2400" dirty="0" smtClean="0"/>
              <a:t>Sidney Maestre</a:t>
            </a:r>
          </a:p>
          <a:p>
            <a:r>
              <a:rPr lang="en-US" sz="2400" dirty="0" smtClean="0"/>
              <a:t>Developer Evangelist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860" y="1419605"/>
            <a:ext cx="5562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3891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95374"/>
            <a:ext cx="8001000" cy="50641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Auto generation process from WSDLs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Merchant, Button Manager and Adaptive APIs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PHP, JAVA &amp; </a:t>
            </a:r>
            <a:r>
              <a:rPr lang="en-US" sz="2400" dirty="0" err="1" smtClean="0"/>
              <a:t>.Net</a:t>
            </a:r>
            <a:endParaRPr lang="en-US" sz="2400" dirty="0" smtClean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Easier to configure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Less Complexity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Removed platform dependencies on other libraries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596437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 Install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95374"/>
            <a:ext cx="8001000" cy="50641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http://</a:t>
            </a:r>
            <a:r>
              <a:rPr lang="en-US" sz="2400" dirty="0" err="1"/>
              <a:t>bit.ly</a:t>
            </a:r>
            <a:r>
              <a:rPr lang="en-US" sz="2400" dirty="0"/>
              <a:t>/</a:t>
            </a:r>
            <a:r>
              <a:rPr lang="en-US" sz="2400" dirty="0" err="1"/>
              <a:t>paypalnewsdk</a:t>
            </a:r>
            <a:r>
              <a:rPr lang="en-US" sz="2400" dirty="0"/>
              <a:t> </a:t>
            </a:r>
            <a:endParaRPr lang="en-US" sz="2400" dirty="0" smtClean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Install on server to test out.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246852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Configuration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8308" y="1081205"/>
            <a:ext cx="7415928" cy="26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Multiple API Credentials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Connection Information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Service Endpoints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Logging Information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325776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SDK_CONFIG.ini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144374"/>
            <a:ext cx="82045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/>
              <a:t>Account</a:t>
            </a:r>
            <a:r>
              <a:rPr lang="en-US" dirty="0" smtClean="0"/>
              <a:t>]</a:t>
            </a:r>
          </a:p>
          <a:p>
            <a:r>
              <a:rPr lang="en-US" dirty="0" smtClean="0"/>
              <a:t>acct1</a:t>
            </a:r>
            <a:r>
              <a:rPr lang="en-US" dirty="0"/>
              <a:t>.UserName = jb-us-seller_api1.</a:t>
            </a:r>
            <a:r>
              <a:rPr lang="en-US" dirty="0" smtClean="0"/>
              <a:t>paypal.com</a:t>
            </a:r>
          </a:p>
          <a:p>
            <a:r>
              <a:rPr lang="en-US" dirty="0"/>
              <a:t>a</a:t>
            </a:r>
            <a:r>
              <a:rPr lang="en-US" dirty="0" smtClean="0"/>
              <a:t>cct1.Password </a:t>
            </a:r>
            <a:r>
              <a:rPr lang="en-US" dirty="0"/>
              <a:t>= </a:t>
            </a:r>
            <a:r>
              <a:rPr lang="en-US" dirty="0" smtClean="0"/>
              <a:t>WX4WTU3S8MY44S7F</a:t>
            </a:r>
          </a:p>
          <a:p>
            <a:r>
              <a:rPr lang="en-US" dirty="0" smtClean="0"/>
              <a:t>acct1</a:t>
            </a:r>
            <a:r>
              <a:rPr lang="en-US" dirty="0"/>
              <a:t>.Signature = </a:t>
            </a:r>
            <a:r>
              <a:rPr lang="en-US" dirty="0" smtClean="0"/>
              <a:t>AFcWxV21C7fd0v3bYYYRCpSSRl31A7yDhhsPU…</a:t>
            </a:r>
          </a:p>
          <a:p>
            <a:r>
              <a:rPr lang="en-US" dirty="0" smtClean="0"/>
              <a:t>acct1</a:t>
            </a:r>
            <a:r>
              <a:rPr lang="en-US" dirty="0"/>
              <a:t>.AppId = APP-</a:t>
            </a:r>
            <a:r>
              <a:rPr lang="en-US" dirty="0" smtClean="0"/>
              <a:t>80W284485P519543T</a:t>
            </a:r>
          </a:p>
          <a:p>
            <a:endParaRPr lang="en-US" dirty="0"/>
          </a:p>
          <a:p>
            <a:r>
              <a:rPr lang="en-US" dirty="0" smtClean="0"/>
              <a:t>[</a:t>
            </a:r>
            <a:r>
              <a:rPr lang="en-US" dirty="0"/>
              <a:t>Http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http.ConnectionTimeOut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30</a:t>
            </a:r>
          </a:p>
          <a:p>
            <a:r>
              <a:rPr lang="en-US" dirty="0" err="1" smtClean="0"/>
              <a:t>http.Retry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5</a:t>
            </a:r>
          </a:p>
          <a:p>
            <a:r>
              <a:rPr lang="en-US" dirty="0" err="1" smtClean="0"/>
              <a:t>http.Proxy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[</a:t>
            </a:r>
            <a:r>
              <a:rPr lang="en-US" dirty="0"/>
              <a:t>Service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service.Binding</a:t>
            </a:r>
            <a:r>
              <a:rPr lang="en-US" dirty="0"/>
              <a:t>=</a:t>
            </a:r>
            <a:r>
              <a:rPr lang="en-US" dirty="0" smtClean="0"/>
              <a:t>NV</a:t>
            </a:r>
          </a:p>
          <a:p>
            <a:r>
              <a:rPr lang="en-US" dirty="0" err="1" smtClean="0"/>
              <a:t>service.EndPoint</a:t>
            </a:r>
            <a:r>
              <a:rPr lang="en-US" dirty="0" smtClean="0"/>
              <a:t>=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://svcs.sandbox.paypal.com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9120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HIDE </a:t>
            </a:r>
            <a:r>
              <a:rPr lang="en-US" dirty="0" err="1" smtClean="0"/>
              <a:t>COMplexity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8308" y="1081205"/>
            <a:ext cx="7415928" cy="26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JSON, NVP, SOAP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HTTP methods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Parsing Results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Object Oriented Approach</a:t>
            </a:r>
          </a:p>
        </p:txBody>
      </p:sp>
    </p:spTree>
    <p:extLst>
      <p:ext uri="{BB962C8B-B14F-4D97-AF65-F5344CB8AC3E}">
        <p14:creationId xmlns:p14="http://schemas.microsoft.com/office/powerpoint/2010/main" val="82964035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BREAKDOWN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0222" y="1290009"/>
            <a:ext cx="699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see some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9215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to Include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118881"/>
            <a:ext cx="81386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//SET INCLUDE PATH</a:t>
            </a:r>
          </a:p>
          <a:p>
            <a:r>
              <a:rPr lang="en-US" sz="2000" dirty="0" smtClean="0">
                <a:latin typeface="Courier"/>
                <a:cs typeface="Courier"/>
              </a:rPr>
              <a:t>$</a:t>
            </a:r>
            <a:r>
              <a:rPr lang="en-US" sz="2000" dirty="0">
                <a:latin typeface="Courier"/>
                <a:cs typeface="Courier"/>
              </a:rPr>
              <a:t>path = '../lib';	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set_include_path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get_include_path</a:t>
            </a:r>
            <a:r>
              <a:rPr lang="en-US" sz="2000" dirty="0">
                <a:latin typeface="Courier"/>
                <a:cs typeface="Courier"/>
              </a:rPr>
              <a:t>() . PATH_SEPARATOR . $path)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//INCLUDE 3 FILES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require_once</a:t>
            </a:r>
            <a:r>
              <a:rPr lang="en-US" sz="2000" dirty="0">
                <a:latin typeface="Courier"/>
                <a:cs typeface="Courier"/>
              </a:rPr>
              <a:t>('services/</a:t>
            </a:r>
            <a:r>
              <a:rPr lang="en-US" sz="2000" dirty="0" err="1">
                <a:latin typeface="Courier"/>
                <a:cs typeface="Courier"/>
              </a:rPr>
              <a:t>AdaptivePayments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AdaptivePaymentsService.php</a:t>
            </a:r>
            <a:r>
              <a:rPr lang="en-US" sz="2000" dirty="0">
                <a:latin typeface="Courier"/>
                <a:cs typeface="Courier"/>
              </a:rPr>
              <a:t>');	</a:t>
            </a:r>
            <a:endParaRPr lang="en-US" sz="2000" dirty="0" smtClean="0">
              <a:latin typeface="Courier"/>
              <a:cs typeface="Courier"/>
            </a:endParaRP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require_once</a:t>
            </a:r>
            <a:r>
              <a:rPr lang="en-US" sz="2000" dirty="0">
                <a:latin typeface="Courier"/>
                <a:cs typeface="Courier"/>
              </a:rPr>
              <a:t>('</a:t>
            </a:r>
            <a:r>
              <a:rPr lang="en-US" sz="2000" dirty="0" err="1">
                <a:latin typeface="Courier"/>
                <a:cs typeface="Courier"/>
              </a:rPr>
              <a:t>PPLoggingManager.php</a:t>
            </a:r>
            <a:r>
              <a:rPr lang="en-US" sz="2000" dirty="0">
                <a:latin typeface="Courier"/>
                <a:cs typeface="Courier"/>
              </a:rPr>
              <a:t>');	</a:t>
            </a:r>
            <a:endParaRPr lang="en-US" sz="2000" dirty="0" smtClean="0">
              <a:latin typeface="Courier"/>
              <a:cs typeface="Courier"/>
            </a:endParaRP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require_once</a:t>
            </a:r>
            <a:r>
              <a:rPr lang="en-US" sz="2000" dirty="0">
                <a:latin typeface="Courier"/>
                <a:cs typeface="Courier"/>
              </a:rPr>
              <a:t>('Common/</a:t>
            </a:r>
            <a:r>
              <a:rPr lang="en-US" sz="2000" dirty="0" err="1">
                <a:latin typeface="Courier"/>
                <a:cs typeface="Courier"/>
              </a:rPr>
              <a:t>Constants.php</a:t>
            </a:r>
            <a:r>
              <a:rPr lang="en-US" sz="2000" dirty="0">
                <a:latin typeface="Courier"/>
                <a:cs typeface="Courier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89205219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2">
  <a:themeElements>
    <a:clrScheme name="PayPal Colors">
      <a:dk1>
        <a:srgbClr val="424242"/>
      </a:dk1>
      <a:lt1>
        <a:srgbClr val="FFFFFF"/>
      </a:lt1>
      <a:dk2>
        <a:srgbClr val="336699"/>
      </a:dk2>
      <a:lt2>
        <a:srgbClr val="D9D3A4"/>
      </a:lt2>
      <a:accent1>
        <a:srgbClr val="9FBEE0"/>
      </a:accent1>
      <a:accent2>
        <a:srgbClr val="FFEECC"/>
      </a:accent2>
      <a:accent3>
        <a:srgbClr val="FFAA00"/>
      </a:accent3>
      <a:accent4>
        <a:srgbClr val="999999"/>
      </a:accent4>
      <a:accent5>
        <a:srgbClr val="E27133"/>
      </a:accent5>
      <a:accent6>
        <a:srgbClr val="003366"/>
      </a:accent6>
      <a:hlink>
        <a:srgbClr val="E27133"/>
      </a:hlink>
      <a:folHlink>
        <a:srgbClr val="FFAA00"/>
      </a:folHlink>
    </a:clrScheme>
    <a:fontScheme name="template_2">
      <a:majorFont>
        <a:latin typeface="Verdana"/>
        <a:ea typeface="Geneva"/>
        <a:cs typeface="Geneva"/>
      </a:majorFont>
      <a:minorFont>
        <a:latin typeface="Verdana"/>
        <a:ea typeface="Geneva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92" charset="0"/>
            <a:ea typeface="Geneva" pitchFamily="92" charset="0"/>
            <a:cs typeface="Geneva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92" charset="0"/>
            <a:ea typeface="Geneva" pitchFamily="92" charset="0"/>
            <a:cs typeface="Geneva" pitchFamily="92" charset="0"/>
          </a:defRPr>
        </a:defPPr>
      </a:lstStyle>
    </a:lnDef>
  </a:objectDefaults>
  <a:extraClrSchemeLst>
    <a:extraClrScheme>
      <a:clrScheme name="template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13">
        <a:dk1>
          <a:srgbClr val="424242"/>
        </a:dk1>
        <a:lt1>
          <a:srgbClr val="FFFFFF"/>
        </a:lt1>
        <a:dk2>
          <a:srgbClr val="2B74A0"/>
        </a:dk2>
        <a:lt2>
          <a:srgbClr val="808080"/>
        </a:lt2>
        <a:accent1>
          <a:srgbClr val="9FBEE0"/>
        </a:accent1>
        <a:accent2>
          <a:srgbClr val="FFEECC"/>
        </a:accent2>
        <a:accent3>
          <a:srgbClr val="FFFFFF"/>
        </a:accent3>
        <a:accent4>
          <a:srgbClr val="373737"/>
        </a:accent4>
        <a:accent5>
          <a:srgbClr val="CDDBED"/>
        </a:accent5>
        <a:accent6>
          <a:srgbClr val="E7D8B9"/>
        </a:accent6>
        <a:hlink>
          <a:srgbClr val="E27133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21ABC2BD6FA540AE18FEE128FA51C1" ma:contentTypeVersion="0" ma:contentTypeDescription="Create a new document." ma:contentTypeScope="" ma:versionID="7b68277f154578b84c8d4ad7f02430d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769F851-59BD-4277-A1FE-73A18746227B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981FC79-17E1-4B3B-BE5D-BA2D9BBE0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B6464F-1B9A-4B71-8604-B9C791671B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PayPal Template_2010.pptx</Template>
  <TotalTime>4551</TotalTime>
  <Words>408</Words>
  <Application>Microsoft Macintosh PowerPoint</Application>
  <PresentationFormat>On-screen Show (4:3)</PresentationFormat>
  <Paragraphs>159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template_2</vt:lpstr>
      <vt:lpstr>PayPal’s New SDKs</vt:lpstr>
      <vt:lpstr>PowerPoint Presentation</vt:lpstr>
      <vt:lpstr>Overview</vt:lpstr>
      <vt:lpstr>Download and Install</vt:lpstr>
      <vt:lpstr>Easy Configuration</vt:lpstr>
      <vt:lpstr>SDK_CONFIG.ini</vt:lpstr>
      <vt:lpstr>HIDE COMplexity</vt:lpstr>
      <vt:lpstr>Code BREAKDOWN</vt:lpstr>
      <vt:lpstr>Files to Include</vt:lpstr>
      <vt:lpstr>Create Objects for the Request</vt:lpstr>
      <vt:lpstr>Initialize request</vt:lpstr>
      <vt:lpstr>Set Additional Attributes</vt:lpstr>
      <vt:lpstr>Pass Payload into request method</vt:lpstr>
      <vt:lpstr>Parse the Response</vt:lpstr>
      <vt:lpstr>Get your OWN API Credentials</vt:lpstr>
      <vt:lpstr>RoadMAP</vt:lpstr>
      <vt:lpstr>How you can Help</vt:lpstr>
      <vt:lpstr>Thank You</vt:lpstr>
    </vt:vector>
  </TitlesOfParts>
  <Company>eBay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palavilli</dc:creator>
  <cp:lastModifiedBy>Sidney Maestre</cp:lastModifiedBy>
  <cp:revision>203</cp:revision>
  <dcterms:created xsi:type="dcterms:W3CDTF">2010-06-10T18:22:04Z</dcterms:created>
  <dcterms:modified xsi:type="dcterms:W3CDTF">2012-03-21T16:59:27Z</dcterms:modified>
</cp:coreProperties>
</file>