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0" r:id="rId5"/>
    <p:sldId id="263" r:id="rId6"/>
    <p:sldId id="266" r:id="rId7"/>
    <p:sldId id="261" r:id="rId8"/>
    <p:sldId id="259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9"/>
    <p:restoredTop sz="96327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B7-C34A-96DD-B398883279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B10-EE4C-B023-D51D123E3ECA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B7-C34A-96DD-B398883279F8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2008</c:v>
                </c:pt>
                <c:pt idx="1">
                  <c:v>2022</c:v>
                </c:pt>
                <c:pt idx="2">
                  <c:v>2018</c:v>
                </c:pt>
                <c:pt idx="3">
                  <c:v>2011</c:v>
                </c:pt>
                <c:pt idx="4">
                  <c:v>2015</c:v>
                </c:pt>
                <c:pt idx="5">
                  <c:v>2005</c:v>
                </c:pt>
                <c:pt idx="6">
                  <c:v>2007</c:v>
                </c:pt>
                <c:pt idx="7">
                  <c:v>2004</c:v>
                </c:pt>
                <c:pt idx="8">
                  <c:v>2010</c:v>
                </c:pt>
                <c:pt idx="9">
                  <c:v>2016</c:v>
                </c:pt>
                <c:pt idx="10">
                  <c:v>2006</c:v>
                </c:pt>
                <c:pt idx="11">
                  <c:v>2012</c:v>
                </c:pt>
                <c:pt idx="12">
                  <c:v>2014</c:v>
                </c:pt>
                <c:pt idx="13">
                  <c:v>2020</c:v>
                </c:pt>
                <c:pt idx="14">
                  <c:v>2017</c:v>
                </c:pt>
                <c:pt idx="15">
                  <c:v>2009</c:v>
                </c:pt>
                <c:pt idx="16">
                  <c:v>2003</c:v>
                </c:pt>
                <c:pt idx="17">
                  <c:v>2013</c:v>
                </c:pt>
                <c:pt idx="18">
                  <c:v>2021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0.0%</c:formatCode>
                <c:ptCount val="20"/>
                <c:pt idx="0">
                  <c:v>-0.36236769699999999</c:v>
                </c:pt>
                <c:pt idx="1">
                  <c:v>-0.18646402300000001</c:v>
                </c:pt>
                <c:pt idx="2">
                  <c:v>-5.2471919999999998E-2</c:v>
                </c:pt>
                <c:pt idx="3">
                  <c:v>8.5237920000000005E-3</c:v>
                </c:pt>
                <c:pt idx="4">
                  <c:v>1.2884995999999999E-2</c:v>
                </c:pt>
                <c:pt idx="5">
                  <c:v>5.3249502999999997E-2</c:v>
                </c:pt>
                <c:pt idx="6">
                  <c:v>5.3321665999999997E-2</c:v>
                </c:pt>
                <c:pt idx="7">
                  <c:v>0.107477187</c:v>
                </c:pt>
                <c:pt idx="8">
                  <c:v>0.13137355000000001</c:v>
                </c:pt>
                <c:pt idx="9">
                  <c:v>0.135857795</c:v>
                </c:pt>
                <c:pt idx="10">
                  <c:v>0.13842865800000001</c:v>
                </c:pt>
                <c:pt idx="11">
                  <c:v>0.14170898100000001</c:v>
                </c:pt>
                <c:pt idx="12">
                  <c:v>0.145617049</c:v>
                </c:pt>
                <c:pt idx="13">
                  <c:v>0.17235234199999999</c:v>
                </c:pt>
                <c:pt idx="14">
                  <c:v>0.20781422799999999</c:v>
                </c:pt>
                <c:pt idx="15">
                  <c:v>0.226547521</c:v>
                </c:pt>
                <c:pt idx="16">
                  <c:v>0.24184219000000001</c:v>
                </c:pt>
                <c:pt idx="17">
                  <c:v>0.290013784</c:v>
                </c:pt>
                <c:pt idx="18">
                  <c:v>0.305054726</c:v>
                </c:pt>
                <c:pt idx="19">
                  <c:v>0.31087502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B7-C34A-96DD-B39888327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368545664"/>
        <c:axId val="1369947952"/>
      </c:barChart>
      <c:catAx>
        <c:axId val="1368545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9947952"/>
        <c:crosses val="autoZero"/>
        <c:auto val="1"/>
        <c:lblAlgn val="ctr"/>
        <c:lblOffset val="100"/>
        <c:noMultiLvlLbl val="0"/>
      </c:catAx>
      <c:valAx>
        <c:axId val="13699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566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B7-C34A-96DD-B398883279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38D-7B46-B140-C3AA5EEDBA6C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B7-C34A-96DD-B398883279F8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2008</c:v>
                </c:pt>
                <c:pt idx="1">
                  <c:v>2022</c:v>
                </c:pt>
                <c:pt idx="2">
                  <c:v>2018</c:v>
                </c:pt>
                <c:pt idx="3">
                  <c:v>2015</c:v>
                </c:pt>
                <c:pt idx="4">
                  <c:v>2011</c:v>
                </c:pt>
                <c:pt idx="5">
                  <c:v>2005</c:v>
                </c:pt>
                <c:pt idx="6">
                  <c:v>2007</c:v>
                </c:pt>
                <c:pt idx="7">
                  <c:v>2004</c:v>
                </c:pt>
                <c:pt idx="8">
                  <c:v>2016</c:v>
                </c:pt>
                <c:pt idx="9">
                  <c:v>2006</c:v>
                </c:pt>
                <c:pt idx="10">
                  <c:v>2012</c:v>
                </c:pt>
                <c:pt idx="11">
                  <c:v>2010</c:v>
                </c:pt>
                <c:pt idx="12">
                  <c:v>2014</c:v>
                </c:pt>
                <c:pt idx="13">
                  <c:v>2020</c:v>
                </c:pt>
                <c:pt idx="14">
                  <c:v>2017</c:v>
                </c:pt>
                <c:pt idx="15">
                  <c:v>2003</c:v>
                </c:pt>
                <c:pt idx="16">
                  <c:v>2009</c:v>
                </c:pt>
                <c:pt idx="17">
                  <c:v>2013</c:v>
                </c:pt>
                <c:pt idx="18">
                  <c:v>2021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0.0%</c:formatCode>
                <c:ptCount val="20"/>
                <c:pt idx="0">
                  <c:v>-0.18785865500000001</c:v>
                </c:pt>
                <c:pt idx="1">
                  <c:v>-0.16156978999999999</c:v>
                </c:pt>
                <c:pt idx="2">
                  <c:v>-2.9531926999999999E-2</c:v>
                </c:pt>
                <c:pt idx="3">
                  <c:v>8.5254719999999992E-3</c:v>
                </c:pt>
                <c:pt idx="4">
                  <c:v>3.6391018999999997E-2</c:v>
                </c:pt>
                <c:pt idx="5">
                  <c:v>4.1008627999999998E-2</c:v>
                </c:pt>
                <c:pt idx="6">
                  <c:v>5.7476133999999998E-2</c:v>
                </c:pt>
                <c:pt idx="7">
                  <c:v>8.1989996999999995E-2</c:v>
                </c:pt>
                <c:pt idx="8">
                  <c:v>9.1321566000000007E-2</c:v>
                </c:pt>
                <c:pt idx="9">
                  <c:v>9.8437363E-2</c:v>
                </c:pt>
                <c:pt idx="10">
                  <c:v>0.10087502299999999</c:v>
                </c:pt>
                <c:pt idx="11">
                  <c:v>0.103778572</c:v>
                </c:pt>
                <c:pt idx="12">
                  <c:v>0.111085936</c:v>
                </c:pt>
                <c:pt idx="13">
                  <c:v>0.13213320200000001</c:v>
                </c:pt>
                <c:pt idx="14">
                  <c:v>0.13847806400000001</c:v>
                </c:pt>
                <c:pt idx="15">
                  <c:v>0.14866718900000001</c:v>
                </c:pt>
                <c:pt idx="16">
                  <c:v>0.15039095699999999</c:v>
                </c:pt>
                <c:pt idx="17">
                  <c:v>0.16655666599999999</c:v>
                </c:pt>
                <c:pt idx="18">
                  <c:v>0.17646788999999999</c:v>
                </c:pt>
                <c:pt idx="19">
                  <c:v>0.22002179899999999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B7-C34A-96DD-B39888327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368545664"/>
        <c:axId val="1369947952"/>
      </c:barChart>
      <c:catAx>
        <c:axId val="1368545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9947952"/>
        <c:crosses val="autoZero"/>
        <c:auto val="1"/>
        <c:lblAlgn val="ctr"/>
        <c:lblOffset val="100"/>
        <c:noMultiLvlLbl val="0"/>
      </c:catAx>
      <c:valAx>
        <c:axId val="13699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566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B7-C34A-96DD-B398883279F8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B7-C34A-96DD-B398883279F8}"/>
              </c:ext>
            </c:extLst>
          </c:dPt>
          <c:cat>
            <c:numRef>
              <c:f>Sheet1!$A$2:$A$256</c:f>
              <c:numCache>
                <c:formatCode>m/d/yy</c:formatCode>
                <c:ptCount val="255"/>
                <c:pt idx="0">
                  <c:v>37257</c:v>
                </c:pt>
                <c:pt idx="1">
                  <c:v>37288</c:v>
                </c:pt>
                <c:pt idx="2">
                  <c:v>37316</c:v>
                </c:pt>
                <c:pt idx="3">
                  <c:v>37347</c:v>
                </c:pt>
                <c:pt idx="4">
                  <c:v>37377</c:v>
                </c:pt>
                <c:pt idx="5">
                  <c:v>37408</c:v>
                </c:pt>
                <c:pt idx="6">
                  <c:v>37438</c:v>
                </c:pt>
                <c:pt idx="7">
                  <c:v>37469</c:v>
                </c:pt>
                <c:pt idx="8">
                  <c:v>37500</c:v>
                </c:pt>
                <c:pt idx="9">
                  <c:v>37530</c:v>
                </c:pt>
                <c:pt idx="10">
                  <c:v>37561</c:v>
                </c:pt>
                <c:pt idx="11">
                  <c:v>37591</c:v>
                </c:pt>
                <c:pt idx="12">
                  <c:v>37622</c:v>
                </c:pt>
                <c:pt idx="13">
                  <c:v>37653</c:v>
                </c:pt>
                <c:pt idx="14">
                  <c:v>37681</c:v>
                </c:pt>
                <c:pt idx="15">
                  <c:v>37712</c:v>
                </c:pt>
                <c:pt idx="16">
                  <c:v>37742</c:v>
                </c:pt>
                <c:pt idx="17">
                  <c:v>37773</c:v>
                </c:pt>
                <c:pt idx="18">
                  <c:v>37803</c:v>
                </c:pt>
                <c:pt idx="19">
                  <c:v>37834</c:v>
                </c:pt>
                <c:pt idx="20">
                  <c:v>37865</c:v>
                </c:pt>
                <c:pt idx="21">
                  <c:v>37895</c:v>
                </c:pt>
                <c:pt idx="22">
                  <c:v>37926</c:v>
                </c:pt>
                <c:pt idx="23">
                  <c:v>37956</c:v>
                </c:pt>
                <c:pt idx="24">
                  <c:v>37987</c:v>
                </c:pt>
                <c:pt idx="25">
                  <c:v>38018</c:v>
                </c:pt>
                <c:pt idx="26">
                  <c:v>38047</c:v>
                </c:pt>
                <c:pt idx="27">
                  <c:v>38078</c:v>
                </c:pt>
                <c:pt idx="28">
                  <c:v>38108</c:v>
                </c:pt>
                <c:pt idx="29">
                  <c:v>38139</c:v>
                </c:pt>
                <c:pt idx="30">
                  <c:v>38169</c:v>
                </c:pt>
                <c:pt idx="31">
                  <c:v>38200</c:v>
                </c:pt>
                <c:pt idx="32">
                  <c:v>38231</c:v>
                </c:pt>
                <c:pt idx="33">
                  <c:v>38261</c:v>
                </c:pt>
                <c:pt idx="34">
                  <c:v>38292</c:v>
                </c:pt>
                <c:pt idx="35">
                  <c:v>38322</c:v>
                </c:pt>
                <c:pt idx="36">
                  <c:v>38353</c:v>
                </c:pt>
                <c:pt idx="37">
                  <c:v>38384</c:v>
                </c:pt>
                <c:pt idx="38">
                  <c:v>38412</c:v>
                </c:pt>
                <c:pt idx="39">
                  <c:v>38443</c:v>
                </c:pt>
                <c:pt idx="40">
                  <c:v>38473</c:v>
                </c:pt>
                <c:pt idx="41">
                  <c:v>38504</c:v>
                </c:pt>
                <c:pt idx="42">
                  <c:v>38534</c:v>
                </c:pt>
                <c:pt idx="43">
                  <c:v>38565</c:v>
                </c:pt>
                <c:pt idx="44">
                  <c:v>38596</c:v>
                </c:pt>
                <c:pt idx="45">
                  <c:v>38626</c:v>
                </c:pt>
                <c:pt idx="46">
                  <c:v>38657</c:v>
                </c:pt>
                <c:pt idx="47">
                  <c:v>38687</c:v>
                </c:pt>
                <c:pt idx="48">
                  <c:v>38718</c:v>
                </c:pt>
                <c:pt idx="49">
                  <c:v>38749</c:v>
                </c:pt>
                <c:pt idx="50">
                  <c:v>38777</c:v>
                </c:pt>
                <c:pt idx="51">
                  <c:v>38808</c:v>
                </c:pt>
                <c:pt idx="52">
                  <c:v>38838</c:v>
                </c:pt>
                <c:pt idx="53">
                  <c:v>38869</c:v>
                </c:pt>
                <c:pt idx="54">
                  <c:v>38899</c:v>
                </c:pt>
                <c:pt idx="55">
                  <c:v>38930</c:v>
                </c:pt>
                <c:pt idx="56">
                  <c:v>38961</c:v>
                </c:pt>
                <c:pt idx="57">
                  <c:v>38991</c:v>
                </c:pt>
                <c:pt idx="58">
                  <c:v>39022</c:v>
                </c:pt>
                <c:pt idx="59">
                  <c:v>39052</c:v>
                </c:pt>
                <c:pt idx="60">
                  <c:v>39083</c:v>
                </c:pt>
                <c:pt idx="61">
                  <c:v>39114</c:v>
                </c:pt>
                <c:pt idx="62">
                  <c:v>39142</c:v>
                </c:pt>
                <c:pt idx="63">
                  <c:v>39173</c:v>
                </c:pt>
                <c:pt idx="64">
                  <c:v>39203</c:v>
                </c:pt>
                <c:pt idx="65">
                  <c:v>39234</c:v>
                </c:pt>
                <c:pt idx="66">
                  <c:v>39264</c:v>
                </c:pt>
                <c:pt idx="67">
                  <c:v>39295</c:v>
                </c:pt>
                <c:pt idx="68">
                  <c:v>39326</c:v>
                </c:pt>
                <c:pt idx="69">
                  <c:v>39356</c:v>
                </c:pt>
                <c:pt idx="70">
                  <c:v>39387</c:v>
                </c:pt>
                <c:pt idx="71">
                  <c:v>39417</c:v>
                </c:pt>
                <c:pt idx="72">
                  <c:v>39448</c:v>
                </c:pt>
                <c:pt idx="73">
                  <c:v>39479</c:v>
                </c:pt>
                <c:pt idx="74">
                  <c:v>39508</c:v>
                </c:pt>
                <c:pt idx="75">
                  <c:v>39539</c:v>
                </c:pt>
                <c:pt idx="76">
                  <c:v>39569</c:v>
                </c:pt>
                <c:pt idx="77">
                  <c:v>39600</c:v>
                </c:pt>
                <c:pt idx="78">
                  <c:v>39630</c:v>
                </c:pt>
                <c:pt idx="79">
                  <c:v>39661</c:v>
                </c:pt>
                <c:pt idx="80">
                  <c:v>39692</c:v>
                </c:pt>
                <c:pt idx="81">
                  <c:v>39722</c:v>
                </c:pt>
                <c:pt idx="82">
                  <c:v>39753</c:v>
                </c:pt>
                <c:pt idx="83">
                  <c:v>39783</c:v>
                </c:pt>
                <c:pt idx="84">
                  <c:v>39814</c:v>
                </c:pt>
                <c:pt idx="85">
                  <c:v>39845</c:v>
                </c:pt>
                <c:pt idx="86">
                  <c:v>39873</c:v>
                </c:pt>
                <c:pt idx="87">
                  <c:v>39904</c:v>
                </c:pt>
                <c:pt idx="88">
                  <c:v>39934</c:v>
                </c:pt>
                <c:pt idx="89">
                  <c:v>39965</c:v>
                </c:pt>
                <c:pt idx="90">
                  <c:v>39995</c:v>
                </c:pt>
                <c:pt idx="91">
                  <c:v>40026</c:v>
                </c:pt>
                <c:pt idx="92">
                  <c:v>40057</c:v>
                </c:pt>
                <c:pt idx="93">
                  <c:v>40087</c:v>
                </c:pt>
                <c:pt idx="94">
                  <c:v>40118</c:v>
                </c:pt>
                <c:pt idx="95">
                  <c:v>40148</c:v>
                </c:pt>
                <c:pt idx="96">
                  <c:v>40179</c:v>
                </c:pt>
                <c:pt idx="97">
                  <c:v>40210</c:v>
                </c:pt>
                <c:pt idx="98">
                  <c:v>40238</c:v>
                </c:pt>
                <c:pt idx="99">
                  <c:v>40269</c:v>
                </c:pt>
                <c:pt idx="100">
                  <c:v>40299</c:v>
                </c:pt>
                <c:pt idx="101">
                  <c:v>40330</c:v>
                </c:pt>
                <c:pt idx="102">
                  <c:v>40360</c:v>
                </c:pt>
                <c:pt idx="103">
                  <c:v>40391</c:v>
                </c:pt>
                <c:pt idx="104">
                  <c:v>40422</c:v>
                </c:pt>
                <c:pt idx="105">
                  <c:v>40452</c:v>
                </c:pt>
                <c:pt idx="106">
                  <c:v>40483</c:v>
                </c:pt>
                <c:pt idx="107">
                  <c:v>40513</c:v>
                </c:pt>
                <c:pt idx="108">
                  <c:v>40544</c:v>
                </c:pt>
                <c:pt idx="109">
                  <c:v>40575</c:v>
                </c:pt>
                <c:pt idx="110">
                  <c:v>40603</c:v>
                </c:pt>
                <c:pt idx="111">
                  <c:v>40634</c:v>
                </c:pt>
                <c:pt idx="112">
                  <c:v>40664</c:v>
                </c:pt>
                <c:pt idx="113">
                  <c:v>40695</c:v>
                </c:pt>
                <c:pt idx="114">
                  <c:v>40725</c:v>
                </c:pt>
                <c:pt idx="115">
                  <c:v>40756</c:v>
                </c:pt>
                <c:pt idx="116">
                  <c:v>40787</c:v>
                </c:pt>
                <c:pt idx="117">
                  <c:v>40817</c:v>
                </c:pt>
                <c:pt idx="118">
                  <c:v>40848</c:v>
                </c:pt>
                <c:pt idx="119">
                  <c:v>40878</c:v>
                </c:pt>
                <c:pt idx="120">
                  <c:v>40909</c:v>
                </c:pt>
                <c:pt idx="121">
                  <c:v>40940</c:v>
                </c:pt>
                <c:pt idx="122">
                  <c:v>40969</c:v>
                </c:pt>
                <c:pt idx="123">
                  <c:v>41000</c:v>
                </c:pt>
                <c:pt idx="124">
                  <c:v>41030</c:v>
                </c:pt>
                <c:pt idx="125">
                  <c:v>41061</c:v>
                </c:pt>
                <c:pt idx="126">
                  <c:v>41091</c:v>
                </c:pt>
                <c:pt idx="127">
                  <c:v>41122</c:v>
                </c:pt>
                <c:pt idx="128">
                  <c:v>41153</c:v>
                </c:pt>
                <c:pt idx="129">
                  <c:v>41183</c:v>
                </c:pt>
                <c:pt idx="130">
                  <c:v>41214</c:v>
                </c:pt>
                <c:pt idx="131">
                  <c:v>41244</c:v>
                </c:pt>
                <c:pt idx="132">
                  <c:v>41275</c:v>
                </c:pt>
                <c:pt idx="133">
                  <c:v>41306</c:v>
                </c:pt>
                <c:pt idx="134">
                  <c:v>41334</c:v>
                </c:pt>
                <c:pt idx="135">
                  <c:v>41365</c:v>
                </c:pt>
                <c:pt idx="136">
                  <c:v>41395</c:v>
                </c:pt>
                <c:pt idx="137">
                  <c:v>41426</c:v>
                </c:pt>
                <c:pt idx="138">
                  <c:v>41456</c:v>
                </c:pt>
                <c:pt idx="139">
                  <c:v>41487</c:v>
                </c:pt>
                <c:pt idx="140">
                  <c:v>41518</c:v>
                </c:pt>
                <c:pt idx="141">
                  <c:v>41548</c:v>
                </c:pt>
                <c:pt idx="142">
                  <c:v>41579</c:v>
                </c:pt>
                <c:pt idx="143">
                  <c:v>41609</c:v>
                </c:pt>
                <c:pt idx="144">
                  <c:v>41640</c:v>
                </c:pt>
                <c:pt idx="145">
                  <c:v>41671</c:v>
                </c:pt>
                <c:pt idx="146">
                  <c:v>41699</c:v>
                </c:pt>
                <c:pt idx="147">
                  <c:v>41730</c:v>
                </c:pt>
                <c:pt idx="148">
                  <c:v>41760</c:v>
                </c:pt>
                <c:pt idx="149">
                  <c:v>41791</c:v>
                </c:pt>
                <c:pt idx="150">
                  <c:v>41821</c:v>
                </c:pt>
                <c:pt idx="151">
                  <c:v>41852</c:v>
                </c:pt>
                <c:pt idx="152">
                  <c:v>41883</c:v>
                </c:pt>
                <c:pt idx="153">
                  <c:v>41913</c:v>
                </c:pt>
                <c:pt idx="154">
                  <c:v>41944</c:v>
                </c:pt>
                <c:pt idx="155">
                  <c:v>41974</c:v>
                </c:pt>
                <c:pt idx="156">
                  <c:v>42005</c:v>
                </c:pt>
                <c:pt idx="157">
                  <c:v>42036</c:v>
                </c:pt>
                <c:pt idx="158">
                  <c:v>42064</c:v>
                </c:pt>
                <c:pt idx="159">
                  <c:v>42095</c:v>
                </c:pt>
                <c:pt idx="160">
                  <c:v>42125</c:v>
                </c:pt>
                <c:pt idx="161">
                  <c:v>42156</c:v>
                </c:pt>
                <c:pt idx="162">
                  <c:v>42186</c:v>
                </c:pt>
                <c:pt idx="163">
                  <c:v>42217</c:v>
                </c:pt>
                <c:pt idx="164">
                  <c:v>42248</c:v>
                </c:pt>
                <c:pt idx="165">
                  <c:v>42278</c:v>
                </c:pt>
                <c:pt idx="166">
                  <c:v>42309</c:v>
                </c:pt>
                <c:pt idx="167">
                  <c:v>42339</c:v>
                </c:pt>
                <c:pt idx="168">
                  <c:v>42370</c:v>
                </c:pt>
                <c:pt idx="169">
                  <c:v>42401</c:v>
                </c:pt>
                <c:pt idx="170">
                  <c:v>42430</c:v>
                </c:pt>
                <c:pt idx="171">
                  <c:v>42461</c:v>
                </c:pt>
                <c:pt idx="172">
                  <c:v>42491</c:v>
                </c:pt>
                <c:pt idx="173">
                  <c:v>42522</c:v>
                </c:pt>
                <c:pt idx="174">
                  <c:v>42552</c:v>
                </c:pt>
                <c:pt idx="175">
                  <c:v>42583</c:v>
                </c:pt>
                <c:pt idx="176">
                  <c:v>42614</c:v>
                </c:pt>
                <c:pt idx="177">
                  <c:v>42644</c:v>
                </c:pt>
                <c:pt idx="178">
                  <c:v>42675</c:v>
                </c:pt>
                <c:pt idx="179">
                  <c:v>42705</c:v>
                </c:pt>
                <c:pt idx="180">
                  <c:v>42736</c:v>
                </c:pt>
                <c:pt idx="181">
                  <c:v>42767</c:v>
                </c:pt>
                <c:pt idx="182">
                  <c:v>42795</c:v>
                </c:pt>
                <c:pt idx="183">
                  <c:v>42826</c:v>
                </c:pt>
                <c:pt idx="184">
                  <c:v>42856</c:v>
                </c:pt>
                <c:pt idx="185">
                  <c:v>42887</c:v>
                </c:pt>
                <c:pt idx="186">
                  <c:v>42917</c:v>
                </c:pt>
                <c:pt idx="187">
                  <c:v>42948</c:v>
                </c:pt>
                <c:pt idx="188">
                  <c:v>42979</c:v>
                </c:pt>
                <c:pt idx="189">
                  <c:v>43009</c:v>
                </c:pt>
                <c:pt idx="190">
                  <c:v>43040</c:v>
                </c:pt>
                <c:pt idx="191">
                  <c:v>43070</c:v>
                </c:pt>
                <c:pt idx="192">
                  <c:v>43101</c:v>
                </c:pt>
                <c:pt idx="193">
                  <c:v>43132</c:v>
                </c:pt>
                <c:pt idx="194">
                  <c:v>43160</c:v>
                </c:pt>
                <c:pt idx="195">
                  <c:v>43191</c:v>
                </c:pt>
                <c:pt idx="196">
                  <c:v>43221</c:v>
                </c:pt>
                <c:pt idx="197">
                  <c:v>43252</c:v>
                </c:pt>
                <c:pt idx="198">
                  <c:v>43282</c:v>
                </c:pt>
                <c:pt idx="199">
                  <c:v>43313</c:v>
                </c:pt>
                <c:pt idx="200">
                  <c:v>43344</c:v>
                </c:pt>
                <c:pt idx="201">
                  <c:v>43374</c:v>
                </c:pt>
                <c:pt idx="202">
                  <c:v>43405</c:v>
                </c:pt>
                <c:pt idx="203">
                  <c:v>43435</c:v>
                </c:pt>
                <c:pt idx="204">
                  <c:v>43466</c:v>
                </c:pt>
                <c:pt idx="205">
                  <c:v>43497</c:v>
                </c:pt>
                <c:pt idx="206">
                  <c:v>43525</c:v>
                </c:pt>
                <c:pt idx="207">
                  <c:v>43556</c:v>
                </c:pt>
                <c:pt idx="208">
                  <c:v>43586</c:v>
                </c:pt>
                <c:pt idx="209">
                  <c:v>43617</c:v>
                </c:pt>
                <c:pt idx="210">
                  <c:v>43647</c:v>
                </c:pt>
                <c:pt idx="211">
                  <c:v>43678</c:v>
                </c:pt>
                <c:pt idx="212">
                  <c:v>43709</c:v>
                </c:pt>
                <c:pt idx="213">
                  <c:v>43739</c:v>
                </c:pt>
                <c:pt idx="214">
                  <c:v>43770</c:v>
                </c:pt>
                <c:pt idx="215">
                  <c:v>43800</c:v>
                </c:pt>
                <c:pt idx="216">
                  <c:v>43831</c:v>
                </c:pt>
                <c:pt idx="217">
                  <c:v>43862</c:v>
                </c:pt>
                <c:pt idx="218">
                  <c:v>43891</c:v>
                </c:pt>
                <c:pt idx="219">
                  <c:v>43922</c:v>
                </c:pt>
                <c:pt idx="220">
                  <c:v>43952</c:v>
                </c:pt>
                <c:pt idx="221">
                  <c:v>43983</c:v>
                </c:pt>
                <c:pt idx="222">
                  <c:v>44013</c:v>
                </c:pt>
                <c:pt idx="223">
                  <c:v>44044</c:v>
                </c:pt>
                <c:pt idx="224">
                  <c:v>44075</c:v>
                </c:pt>
                <c:pt idx="225">
                  <c:v>44105</c:v>
                </c:pt>
                <c:pt idx="226">
                  <c:v>44136</c:v>
                </c:pt>
                <c:pt idx="227">
                  <c:v>44166</c:v>
                </c:pt>
                <c:pt idx="228">
                  <c:v>44197</c:v>
                </c:pt>
                <c:pt idx="229">
                  <c:v>44228</c:v>
                </c:pt>
                <c:pt idx="230">
                  <c:v>44256</c:v>
                </c:pt>
                <c:pt idx="231">
                  <c:v>44287</c:v>
                </c:pt>
                <c:pt idx="232">
                  <c:v>44317</c:v>
                </c:pt>
                <c:pt idx="233">
                  <c:v>44348</c:v>
                </c:pt>
                <c:pt idx="234">
                  <c:v>44378</c:v>
                </c:pt>
                <c:pt idx="235">
                  <c:v>44409</c:v>
                </c:pt>
                <c:pt idx="236">
                  <c:v>44440</c:v>
                </c:pt>
                <c:pt idx="237">
                  <c:v>44470</c:v>
                </c:pt>
                <c:pt idx="238">
                  <c:v>44501</c:v>
                </c:pt>
                <c:pt idx="239">
                  <c:v>44531</c:v>
                </c:pt>
                <c:pt idx="240">
                  <c:v>44562</c:v>
                </c:pt>
                <c:pt idx="241">
                  <c:v>44593</c:v>
                </c:pt>
                <c:pt idx="242">
                  <c:v>44621</c:v>
                </c:pt>
                <c:pt idx="243">
                  <c:v>44652</c:v>
                </c:pt>
                <c:pt idx="244">
                  <c:v>44682</c:v>
                </c:pt>
                <c:pt idx="245">
                  <c:v>44713</c:v>
                </c:pt>
                <c:pt idx="246">
                  <c:v>44743</c:v>
                </c:pt>
                <c:pt idx="247">
                  <c:v>44774</c:v>
                </c:pt>
                <c:pt idx="248">
                  <c:v>44805</c:v>
                </c:pt>
                <c:pt idx="249">
                  <c:v>44835</c:v>
                </c:pt>
                <c:pt idx="250">
                  <c:v>44866</c:v>
                </c:pt>
                <c:pt idx="251">
                  <c:v>44896</c:v>
                </c:pt>
                <c:pt idx="252">
                  <c:v>44927</c:v>
                </c:pt>
                <c:pt idx="253">
                  <c:v>44958</c:v>
                </c:pt>
                <c:pt idx="254">
                  <c:v>44986</c:v>
                </c:pt>
              </c:numCache>
            </c:numRef>
          </c:cat>
          <c:val>
            <c:numRef>
              <c:f>Sheet1!$B$2:$B$256</c:f>
              <c:numCache>
                <c:formatCode>0.00%</c:formatCode>
                <c:ptCount val="255"/>
                <c:pt idx="0">
                  <c:v>5.04E-2</c:v>
                </c:pt>
                <c:pt idx="1">
                  <c:v>4.9100000000000005E-2</c:v>
                </c:pt>
                <c:pt idx="2">
                  <c:v>5.28E-2</c:v>
                </c:pt>
                <c:pt idx="3">
                  <c:v>5.21E-2</c:v>
                </c:pt>
                <c:pt idx="4">
                  <c:v>5.16E-2</c:v>
                </c:pt>
                <c:pt idx="5">
                  <c:v>4.9299999999999997E-2</c:v>
                </c:pt>
                <c:pt idx="6">
                  <c:v>4.6500000000000007E-2</c:v>
                </c:pt>
                <c:pt idx="7">
                  <c:v>4.2599999999999999E-2</c:v>
                </c:pt>
                <c:pt idx="8">
                  <c:v>3.8699999999999998E-2</c:v>
                </c:pt>
                <c:pt idx="9">
                  <c:v>3.9399999999999998E-2</c:v>
                </c:pt>
                <c:pt idx="10">
                  <c:v>4.0500000000000001E-2</c:v>
                </c:pt>
                <c:pt idx="11">
                  <c:v>4.0300000000000002E-2</c:v>
                </c:pt>
                <c:pt idx="12">
                  <c:v>4.0500000000000001E-2</c:v>
                </c:pt>
                <c:pt idx="13">
                  <c:v>3.9E-2</c:v>
                </c:pt>
                <c:pt idx="14">
                  <c:v>3.8100000000000002E-2</c:v>
                </c:pt>
                <c:pt idx="15">
                  <c:v>3.9599999999999996E-2</c:v>
                </c:pt>
                <c:pt idx="16">
                  <c:v>3.5699999999999996E-2</c:v>
                </c:pt>
                <c:pt idx="17">
                  <c:v>3.3300000000000003E-2</c:v>
                </c:pt>
                <c:pt idx="18">
                  <c:v>3.9800000000000002E-2</c:v>
                </c:pt>
                <c:pt idx="19">
                  <c:v>4.4500000000000005E-2</c:v>
                </c:pt>
                <c:pt idx="20">
                  <c:v>4.2699999999999995E-2</c:v>
                </c:pt>
                <c:pt idx="21">
                  <c:v>4.2900000000000001E-2</c:v>
                </c:pt>
                <c:pt idx="22">
                  <c:v>4.2999999999999997E-2</c:v>
                </c:pt>
                <c:pt idx="23">
                  <c:v>4.2699999999999995E-2</c:v>
                </c:pt>
                <c:pt idx="24">
                  <c:v>4.1500000000000002E-2</c:v>
                </c:pt>
                <c:pt idx="25">
                  <c:v>4.0800000000000003E-2</c:v>
                </c:pt>
                <c:pt idx="26">
                  <c:v>3.8300000000000001E-2</c:v>
                </c:pt>
                <c:pt idx="27">
                  <c:v>4.3499999999999997E-2</c:v>
                </c:pt>
                <c:pt idx="28">
                  <c:v>4.7199999999999999E-2</c:v>
                </c:pt>
                <c:pt idx="29">
                  <c:v>4.7300000000000002E-2</c:v>
                </c:pt>
                <c:pt idx="30">
                  <c:v>4.4999999999999998E-2</c:v>
                </c:pt>
                <c:pt idx="31">
                  <c:v>4.2800000000000005E-2</c:v>
                </c:pt>
                <c:pt idx="32">
                  <c:v>4.1299999999999996E-2</c:v>
                </c:pt>
                <c:pt idx="33">
                  <c:v>4.0999999999999995E-2</c:v>
                </c:pt>
                <c:pt idx="34">
                  <c:v>4.1900000000000007E-2</c:v>
                </c:pt>
                <c:pt idx="35">
                  <c:v>4.2300000000000004E-2</c:v>
                </c:pt>
                <c:pt idx="36">
                  <c:v>4.2199999999999994E-2</c:v>
                </c:pt>
                <c:pt idx="37">
                  <c:v>4.1700000000000001E-2</c:v>
                </c:pt>
                <c:pt idx="38">
                  <c:v>4.4999999999999998E-2</c:v>
                </c:pt>
                <c:pt idx="39">
                  <c:v>4.3400000000000001E-2</c:v>
                </c:pt>
                <c:pt idx="40">
                  <c:v>4.1399999999999999E-2</c:v>
                </c:pt>
                <c:pt idx="41">
                  <c:v>0.04</c:v>
                </c:pt>
                <c:pt idx="42">
                  <c:v>4.1799999999999997E-2</c:v>
                </c:pt>
                <c:pt idx="43">
                  <c:v>4.2599999999999999E-2</c:v>
                </c:pt>
                <c:pt idx="44">
                  <c:v>4.2000000000000003E-2</c:v>
                </c:pt>
                <c:pt idx="45">
                  <c:v>4.4600000000000001E-2</c:v>
                </c:pt>
                <c:pt idx="46">
                  <c:v>4.5400000000000003E-2</c:v>
                </c:pt>
                <c:pt idx="47">
                  <c:v>4.4699999999999997E-2</c:v>
                </c:pt>
                <c:pt idx="48">
                  <c:v>4.4199999999999996E-2</c:v>
                </c:pt>
                <c:pt idx="49">
                  <c:v>4.5700000000000005E-2</c:v>
                </c:pt>
                <c:pt idx="50">
                  <c:v>4.7199999999999999E-2</c:v>
                </c:pt>
                <c:pt idx="51">
                  <c:v>4.99E-2</c:v>
                </c:pt>
                <c:pt idx="52">
                  <c:v>5.1100000000000007E-2</c:v>
                </c:pt>
                <c:pt idx="53">
                  <c:v>5.1100000000000007E-2</c:v>
                </c:pt>
                <c:pt idx="54">
                  <c:v>5.0900000000000001E-2</c:v>
                </c:pt>
                <c:pt idx="55">
                  <c:v>4.8799999999999996E-2</c:v>
                </c:pt>
                <c:pt idx="56">
                  <c:v>4.7199999999999999E-2</c:v>
                </c:pt>
                <c:pt idx="57">
                  <c:v>4.7300000000000002E-2</c:v>
                </c:pt>
                <c:pt idx="58">
                  <c:v>4.5999999999999999E-2</c:v>
                </c:pt>
                <c:pt idx="59">
                  <c:v>4.5599999999999995E-2</c:v>
                </c:pt>
                <c:pt idx="60">
                  <c:v>4.7599999999999996E-2</c:v>
                </c:pt>
                <c:pt idx="61">
                  <c:v>4.7199999999999999E-2</c:v>
                </c:pt>
                <c:pt idx="62">
                  <c:v>4.5599999999999995E-2</c:v>
                </c:pt>
                <c:pt idx="63">
                  <c:v>4.6900000000000004E-2</c:v>
                </c:pt>
                <c:pt idx="64">
                  <c:v>4.7500000000000001E-2</c:v>
                </c:pt>
                <c:pt idx="65">
                  <c:v>5.0999999999999997E-2</c:v>
                </c:pt>
                <c:pt idx="66">
                  <c:v>0.05</c:v>
                </c:pt>
                <c:pt idx="67">
                  <c:v>4.6699999999999998E-2</c:v>
                </c:pt>
                <c:pt idx="68">
                  <c:v>4.5199999999999997E-2</c:v>
                </c:pt>
                <c:pt idx="69">
                  <c:v>4.53E-2</c:v>
                </c:pt>
                <c:pt idx="70">
                  <c:v>4.1500000000000002E-2</c:v>
                </c:pt>
                <c:pt idx="71">
                  <c:v>4.0999999999999995E-2</c:v>
                </c:pt>
                <c:pt idx="72">
                  <c:v>3.7400000000000003E-2</c:v>
                </c:pt>
                <c:pt idx="73">
                  <c:v>3.7400000000000003E-2</c:v>
                </c:pt>
                <c:pt idx="74">
                  <c:v>3.5099999999999999E-2</c:v>
                </c:pt>
                <c:pt idx="75">
                  <c:v>3.6799999999999999E-2</c:v>
                </c:pt>
                <c:pt idx="76">
                  <c:v>3.8800000000000001E-2</c:v>
                </c:pt>
                <c:pt idx="77">
                  <c:v>4.0999999999999995E-2</c:v>
                </c:pt>
                <c:pt idx="78">
                  <c:v>4.0099999999999997E-2</c:v>
                </c:pt>
                <c:pt idx="79">
                  <c:v>3.8900000000000004E-2</c:v>
                </c:pt>
                <c:pt idx="80">
                  <c:v>3.6900000000000002E-2</c:v>
                </c:pt>
                <c:pt idx="81">
                  <c:v>3.8100000000000002E-2</c:v>
                </c:pt>
                <c:pt idx="82">
                  <c:v>3.5299999999999998E-2</c:v>
                </c:pt>
                <c:pt idx="83">
                  <c:v>2.4199999999999999E-2</c:v>
                </c:pt>
                <c:pt idx="84">
                  <c:v>2.52E-2</c:v>
                </c:pt>
                <c:pt idx="85">
                  <c:v>2.87E-2</c:v>
                </c:pt>
                <c:pt idx="86">
                  <c:v>2.8199999999999999E-2</c:v>
                </c:pt>
                <c:pt idx="87">
                  <c:v>2.9300000000000003E-2</c:v>
                </c:pt>
                <c:pt idx="88">
                  <c:v>3.2899999999999999E-2</c:v>
                </c:pt>
                <c:pt idx="89">
                  <c:v>3.7200000000000004E-2</c:v>
                </c:pt>
                <c:pt idx="90">
                  <c:v>3.56E-2</c:v>
                </c:pt>
                <c:pt idx="91">
                  <c:v>3.5900000000000001E-2</c:v>
                </c:pt>
                <c:pt idx="92">
                  <c:v>3.4000000000000002E-2</c:v>
                </c:pt>
                <c:pt idx="93">
                  <c:v>3.39E-2</c:v>
                </c:pt>
                <c:pt idx="94">
                  <c:v>3.4000000000000002E-2</c:v>
                </c:pt>
                <c:pt idx="95">
                  <c:v>3.5900000000000001E-2</c:v>
                </c:pt>
                <c:pt idx="96">
                  <c:v>3.73E-2</c:v>
                </c:pt>
                <c:pt idx="97">
                  <c:v>3.6900000000000002E-2</c:v>
                </c:pt>
                <c:pt idx="98">
                  <c:v>3.73E-2</c:v>
                </c:pt>
                <c:pt idx="99">
                  <c:v>3.85E-2</c:v>
                </c:pt>
                <c:pt idx="100">
                  <c:v>3.4200000000000001E-2</c:v>
                </c:pt>
                <c:pt idx="101">
                  <c:v>3.2000000000000001E-2</c:v>
                </c:pt>
                <c:pt idx="102">
                  <c:v>3.0099999999999998E-2</c:v>
                </c:pt>
                <c:pt idx="103">
                  <c:v>2.7000000000000003E-2</c:v>
                </c:pt>
                <c:pt idx="104">
                  <c:v>2.6499999999999999E-2</c:v>
                </c:pt>
                <c:pt idx="105">
                  <c:v>2.5399999999999999E-2</c:v>
                </c:pt>
                <c:pt idx="106">
                  <c:v>2.76E-2</c:v>
                </c:pt>
                <c:pt idx="107">
                  <c:v>3.2899999999999999E-2</c:v>
                </c:pt>
                <c:pt idx="108">
                  <c:v>3.39E-2</c:v>
                </c:pt>
                <c:pt idx="109">
                  <c:v>3.5799999999999998E-2</c:v>
                </c:pt>
                <c:pt idx="110">
                  <c:v>3.4099999999999998E-2</c:v>
                </c:pt>
                <c:pt idx="111">
                  <c:v>3.4599999999999999E-2</c:v>
                </c:pt>
                <c:pt idx="112">
                  <c:v>3.1699999999999999E-2</c:v>
                </c:pt>
                <c:pt idx="113">
                  <c:v>0.03</c:v>
                </c:pt>
                <c:pt idx="114">
                  <c:v>0.03</c:v>
                </c:pt>
                <c:pt idx="115">
                  <c:v>2.3E-2</c:v>
                </c:pt>
                <c:pt idx="116">
                  <c:v>1.9799999999999998E-2</c:v>
                </c:pt>
                <c:pt idx="117">
                  <c:v>2.1499999999999998E-2</c:v>
                </c:pt>
                <c:pt idx="118">
                  <c:v>2.0099999999999996E-2</c:v>
                </c:pt>
                <c:pt idx="119">
                  <c:v>1.9799999999999998E-2</c:v>
                </c:pt>
                <c:pt idx="120">
                  <c:v>1.9699999999999999E-2</c:v>
                </c:pt>
                <c:pt idx="121">
                  <c:v>1.9699999999999999E-2</c:v>
                </c:pt>
                <c:pt idx="122">
                  <c:v>2.1700000000000001E-2</c:v>
                </c:pt>
                <c:pt idx="123">
                  <c:v>2.0499999999999997E-2</c:v>
                </c:pt>
                <c:pt idx="124">
                  <c:v>1.8000000000000002E-2</c:v>
                </c:pt>
                <c:pt idx="125">
                  <c:v>1.6200000000000003E-2</c:v>
                </c:pt>
                <c:pt idx="126">
                  <c:v>1.5300000000000001E-2</c:v>
                </c:pt>
                <c:pt idx="127">
                  <c:v>1.6799999999999999E-2</c:v>
                </c:pt>
                <c:pt idx="128">
                  <c:v>1.72E-2</c:v>
                </c:pt>
                <c:pt idx="129">
                  <c:v>1.7500000000000002E-2</c:v>
                </c:pt>
                <c:pt idx="130">
                  <c:v>1.6500000000000001E-2</c:v>
                </c:pt>
                <c:pt idx="131">
                  <c:v>1.72E-2</c:v>
                </c:pt>
                <c:pt idx="132">
                  <c:v>1.9099999999999999E-2</c:v>
                </c:pt>
                <c:pt idx="133">
                  <c:v>1.9799999999999998E-2</c:v>
                </c:pt>
                <c:pt idx="134">
                  <c:v>1.9599999999999999E-2</c:v>
                </c:pt>
                <c:pt idx="135">
                  <c:v>1.7600000000000001E-2</c:v>
                </c:pt>
                <c:pt idx="136">
                  <c:v>1.9299999999999998E-2</c:v>
                </c:pt>
                <c:pt idx="137">
                  <c:v>2.3E-2</c:v>
                </c:pt>
                <c:pt idx="138">
                  <c:v>2.58E-2</c:v>
                </c:pt>
                <c:pt idx="139">
                  <c:v>2.7400000000000001E-2</c:v>
                </c:pt>
                <c:pt idx="140">
                  <c:v>2.81E-2</c:v>
                </c:pt>
                <c:pt idx="141">
                  <c:v>2.6200000000000001E-2</c:v>
                </c:pt>
                <c:pt idx="142">
                  <c:v>2.7200000000000002E-2</c:v>
                </c:pt>
                <c:pt idx="143">
                  <c:v>2.8999999999999998E-2</c:v>
                </c:pt>
                <c:pt idx="144">
                  <c:v>2.86E-2</c:v>
                </c:pt>
                <c:pt idx="145">
                  <c:v>2.7099999999999999E-2</c:v>
                </c:pt>
                <c:pt idx="146">
                  <c:v>2.7200000000000002E-2</c:v>
                </c:pt>
                <c:pt idx="147">
                  <c:v>2.7099999999999999E-2</c:v>
                </c:pt>
                <c:pt idx="148">
                  <c:v>2.5600000000000001E-2</c:v>
                </c:pt>
                <c:pt idx="149">
                  <c:v>2.6000000000000002E-2</c:v>
                </c:pt>
                <c:pt idx="150">
                  <c:v>2.5399999999999999E-2</c:v>
                </c:pt>
                <c:pt idx="151">
                  <c:v>2.4199999999999999E-2</c:v>
                </c:pt>
                <c:pt idx="152">
                  <c:v>2.53E-2</c:v>
                </c:pt>
                <c:pt idx="153">
                  <c:v>2.3E-2</c:v>
                </c:pt>
                <c:pt idx="154">
                  <c:v>2.3300000000000001E-2</c:v>
                </c:pt>
                <c:pt idx="155">
                  <c:v>2.2099999999999998E-2</c:v>
                </c:pt>
                <c:pt idx="156">
                  <c:v>1.8799999999999997E-2</c:v>
                </c:pt>
                <c:pt idx="157">
                  <c:v>1.9799999999999998E-2</c:v>
                </c:pt>
                <c:pt idx="158">
                  <c:v>2.0400000000000001E-2</c:v>
                </c:pt>
                <c:pt idx="159">
                  <c:v>1.9400000000000001E-2</c:v>
                </c:pt>
                <c:pt idx="160">
                  <c:v>2.2000000000000002E-2</c:v>
                </c:pt>
                <c:pt idx="161">
                  <c:v>2.3599999999999999E-2</c:v>
                </c:pt>
                <c:pt idx="162">
                  <c:v>2.3199999999999998E-2</c:v>
                </c:pt>
                <c:pt idx="163">
                  <c:v>2.1700000000000001E-2</c:v>
                </c:pt>
                <c:pt idx="164">
                  <c:v>2.1700000000000001E-2</c:v>
                </c:pt>
                <c:pt idx="165">
                  <c:v>2.07E-2</c:v>
                </c:pt>
                <c:pt idx="166">
                  <c:v>2.2599999999999999E-2</c:v>
                </c:pt>
                <c:pt idx="167">
                  <c:v>2.2400000000000003E-2</c:v>
                </c:pt>
                <c:pt idx="168">
                  <c:v>2.0899999999999998E-2</c:v>
                </c:pt>
                <c:pt idx="169">
                  <c:v>1.78E-2</c:v>
                </c:pt>
                <c:pt idx="170">
                  <c:v>1.89E-2</c:v>
                </c:pt>
                <c:pt idx="171">
                  <c:v>1.8100000000000002E-2</c:v>
                </c:pt>
                <c:pt idx="172">
                  <c:v>1.8100000000000002E-2</c:v>
                </c:pt>
                <c:pt idx="173">
                  <c:v>1.6399999999999998E-2</c:v>
                </c:pt>
                <c:pt idx="174">
                  <c:v>1.4999999999999999E-2</c:v>
                </c:pt>
                <c:pt idx="175">
                  <c:v>1.5600000000000001E-2</c:v>
                </c:pt>
                <c:pt idx="176">
                  <c:v>1.6299999999999999E-2</c:v>
                </c:pt>
                <c:pt idx="177">
                  <c:v>1.7600000000000001E-2</c:v>
                </c:pt>
                <c:pt idx="178">
                  <c:v>2.1400000000000002E-2</c:v>
                </c:pt>
                <c:pt idx="179">
                  <c:v>2.4900000000000002E-2</c:v>
                </c:pt>
                <c:pt idx="180">
                  <c:v>2.4300000000000002E-2</c:v>
                </c:pt>
                <c:pt idx="181">
                  <c:v>2.4199999999999999E-2</c:v>
                </c:pt>
                <c:pt idx="182">
                  <c:v>2.4799999999999999E-2</c:v>
                </c:pt>
                <c:pt idx="183">
                  <c:v>2.3E-2</c:v>
                </c:pt>
                <c:pt idx="184">
                  <c:v>2.3E-2</c:v>
                </c:pt>
                <c:pt idx="185">
                  <c:v>2.1899999999999999E-2</c:v>
                </c:pt>
                <c:pt idx="186">
                  <c:v>2.3199999999999998E-2</c:v>
                </c:pt>
                <c:pt idx="187">
                  <c:v>2.2099999999999998E-2</c:v>
                </c:pt>
                <c:pt idx="188">
                  <c:v>2.2000000000000002E-2</c:v>
                </c:pt>
                <c:pt idx="189">
                  <c:v>2.3599999999999999E-2</c:v>
                </c:pt>
                <c:pt idx="190">
                  <c:v>2.35E-2</c:v>
                </c:pt>
                <c:pt idx="191">
                  <c:v>2.4E-2</c:v>
                </c:pt>
                <c:pt idx="192">
                  <c:v>2.58E-2</c:v>
                </c:pt>
                <c:pt idx="193">
                  <c:v>2.86E-2</c:v>
                </c:pt>
                <c:pt idx="194">
                  <c:v>2.8399999999999998E-2</c:v>
                </c:pt>
                <c:pt idx="195">
                  <c:v>2.87E-2</c:v>
                </c:pt>
                <c:pt idx="196">
                  <c:v>2.98E-2</c:v>
                </c:pt>
                <c:pt idx="197">
                  <c:v>2.9100000000000001E-2</c:v>
                </c:pt>
                <c:pt idx="198">
                  <c:v>2.8900000000000002E-2</c:v>
                </c:pt>
                <c:pt idx="199">
                  <c:v>2.8900000000000002E-2</c:v>
                </c:pt>
                <c:pt idx="200">
                  <c:v>0.03</c:v>
                </c:pt>
                <c:pt idx="201">
                  <c:v>3.15E-2</c:v>
                </c:pt>
                <c:pt idx="202">
                  <c:v>3.1200000000000002E-2</c:v>
                </c:pt>
                <c:pt idx="203">
                  <c:v>2.8300000000000002E-2</c:v>
                </c:pt>
                <c:pt idx="204">
                  <c:v>2.7099999999999999E-2</c:v>
                </c:pt>
                <c:pt idx="205">
                  <c:v>2.6800000000000001E-2</c:v>
                </c:pt>
                <c:pt idx="206">
                  <c:v>2.5699999999999997E-2</c:v>
                </c:pt>
                <c:pt idx="207">
                  <c:v>2.53E-2</c:v>
                </c:pt>
                <c:pt idx="208">
                  <c:v>2.4E-2</c:v>
                </c:pt>
                <c:pt idx="209">
                  <c:v>2.07E-2</c:v>
                </c:pt>
                <c:pt idx="210">
                  <c:v>2.06E-2</c:v>
                </c:pt>
                <c:pt idx="211">
                  <c:v>1.6299999999999999E-2</c:v>
                </c:pt>
                <c:pt idx="212">
                  <c:v>1.7000000000000001E-2</c:v>
                </c:pt>
                <c:pt idx="213">
                  <c:v>1.7100000000000001E-2</c:v>
                </c:pt>
                <c:pt idx="214">
                  <c:v>1.8100000000000002E-2</c:v>
                </c:pt>
                <c:pt idx="215">
                  <c:v>1.8600000000000002E-2</c:v>
                </c:pt>
                <c:pt idx="216">
                  <c:v>1.7600000000000001E-2</c:v>
                </c:pt>
                <c:pt idx="217">
                  <c:v>1.4999999999999999E-2</c:v>
                </c:pt>
                <c:pt idx="218">
                  <c:v>8.6999999999999994E-3</c:v>
                </c:pt>
                <c:pt idx="219">
                  <c:v>6.6E-3</c:v>
                </c:pt>
                <c:pt idx="220">
                  <c:v>6.7000000000000002E-3</c:v>
                </c:pt>
                <c:pt idx="221">
                  <c:v>7.3000000000000001E-3</c:v>
                </c:pt>
                <c:pt idx="222">
                  <c:v>6.1999999999999998E-3</c:v>
                </c:pt>
                <c:pt idx="223">
                  <c:v>6.5000000000000006E-3</c:v>
                </c:pt>
                <c:pt idx="224">
                  <c:v>6.8000000000000005E-3</c:v>
                </c:pt>
                <c:pt idx="225">
                  <c:v>7.9000000000000008E-3</c:v>
                </c:pt>
                <c:pt idx="226">
                  <c:v>8.6999999999999994E-3</c:v>
                </c:pt>
                <c:pt idx="227">
                  <c:v>9.300000000000001E-3</c:v>
                </c:pt>
                <c:pt idx="228">
                  <c:v>1.0800000000000001E-2</c:v>
                </c:pt>
                <c:pt idx="229">
                  <c:v>1.26E-2</c:v>
                </c:pt>
                <c:pt idx="230">
                  <c:v>1.61E-2</c:v>
                </c:pt>
                <c:pt idx="231">
                  <c:v>1.6399999999999998E-2</c:v>
                </c:pt>
                <c:pt idx="232">
                  <c:v>1.6200000000000003E-2</c:v>
                </c:pt>
                <c:pt idx="233">
                  <c:v>1.52E-2</c:v>
                </c:pt>
                <c:pt idx="234">
                  <c:v>1.32E-2</c:v>
                </c:pt>
                <c:pt idx="235">
                  <c:v>1.2800000000000001E-2</c:v>
                </c:pt>
                <c:pt idx="236">
                  <c:v>1.37E-2</c:v>
                </c:pt>
                <c:pt idx="237">
                  <c:v>1.5800000000000002E-2</c:v>
                </c:pt>
                <c:pt idx="238">
                  <c:v>1.5600000000000001E-2</c:v>
                </c:pt>
                <c:pt idx="239">
                  <c:v>1.47E-2</c:v>
                </c:pt>
                <c:pt idx="240">
                  <c:v>1.7600000000000001E-2</c:v>
                </c:pt>
                <c:pt idx="241">
                  <c:v>1.9299999999999998E-2</c:v>
                </c:pt>
                <c:pt idx="242">
                  <c:v>2.1299999999999999E-2</c:v>
                </c:pt>
                <c:pt idx="243">
                  <c:v>2.75E-2</c:v>
                </c:pt>
                <c:pt idx="244">
                  <c:v>2.8999999999999998E-2</c:v>
                </c:pt>
                <c:pt idx="245">
                  <c:v>3.1400000000000004E-2</c:v>
                </c:pt>
                <c:pt idx="246">
                  <c:v>2.8999999999999998E-2</c:v>
                </c:pt>
                <c:pt idx="247">
                  <c:v>2.8999999999999998E-2</c:v>
                </c:pt>
                <c:pt idx="248">
                  <c:v>3.5200000000000002E-2</c:v>
                </c:pt>
                <c:pt idx="249">
                  <c:v>3.9800000000000002E-2</c:v>
                </c:pt>
                <c:pt idx="250">
                  <c:v>3.8900000000000004E-2</c:v>
                </c:pt>
                <c:pt idx="251">
                  <c:v>3.6200000000000003E-2</c:v>
                </c:pt>
                <c:pt idx="252">
                  <c:v>3.5299999999999998E-2</c:v>
                </c:pt>
                <c:pt idx="253">
                  <c:v>3.7499999999999999E-2</c:v>
                </c:pt>
                <c:pt idx="254">
                  <c:v>3.7499999999999999E-2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B7-C34A-96DD-B39888327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8545664"/>
        <c:axId val="1369947952"/>
      </c:lineChart>
      <c:dateAx>
        <c:axId val="136854566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947952"/>
        <c:crosses val="autoZero"/>
        <c:auto val="1"/>
        <c:lblOffset val="100"/>
        <c:baseTimeUnit val="months"/>
      </c:dateAx>
      <c:valAx>
        <c:axId val="13699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566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B7-C34A-96DD-B398883279F8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B7-C34A-96DD-B398883279F8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2022</c:v>
                </c:pt>
                <c:pt idx="1">
                  <c:v>2013</c:v>
                </c:pt>
                <c:pt idx="2">
                  <c:v>2021</c:v>
                </c:pt>
                <c:pt idx="3">
                  <c:v>2015</c:v>
                </c:pt>
                <c:pt idx="4">
                  <c:v>2018</c:v>
                </c:pt>
                <c:pt idx="5">
                  <c:v>2003</c:v>
                </c:pt>
                <c:pt idx="6">
                  <c:v>2005</c:v>
                </c:pt>
                <c:pt idx="7">
                  <c:v>2016</c:v>
                </c:pt>
                <c:pt idx="8">
                  <c:v>2017</c:v>
                </c:pt>
                <c:pt idx="9">
                  <c:v>2009</c:v>
                </c:pt>
                <c:pt idx="10">
                  <c:v>2006</c:v>
                </c:pt>
                <c:pt idx="11">
                  <c:v>2012</c:v>
                </c:pt>
                <c:pt idx="12">
                  <c:v>2004</c:v>
                </c:pt>
                <c:pt idx="13">
                  <c:v>2014</c:v>
                </c:pt>
                <c:pt idx="14">
                  <c:v>2010</c:v>
                </c:pt>
                <c:pt idx="15">
                  <c:v>2007</c:v>
                </c:pt>
                <c:pt idx="16">
                  <c:v>2020</c:v>
                </c:pt>
                <c:pt idx="17">
                  <c:v>2008</c:v>
                </c:pt>
                <c:pt idx="18">
                  <c:v>2011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0.0%</c:formatCode>
                <c:ptCount val="20"/>
                <c:pt idx="0">
                  <c:v>-0.124228377</c:v>
                </c:pt>
                <c:pt idx="1">
                  <c:v>-1.8628403000000002E-2</c:v>
                </c:pt>
                <c:pt idx="2">
                  <c:v>-1.6412237E-2</c:v>
                </c:pt>
                <c:pt idx="3">
                  <c:v>1.9871120000000001E-3</c:v>
                </c:pt>
                <c:pt idx="4">
                  <c:v>4.8781349999999996E-3</c:v>
                </c:pt>
                <c:pt idx="5">
                  <c:v>8.9057830000000004E-3</c:v>
                </c:pt>
                <c:pt idx="6">
                  <c:v>2.2645642000000001E-2</c:v>
                </c:pt>
                <c:pt idx="7">
                  <c:v>2.4517308000000002E-2</c:v>
                </c:pt>
                <c:pt idx="8">
                  <c:v>3.4474234999999999E-2</c:v>
                </c:pt>
                <c:pt idx="9">
                  <c:v>3.6156582999999999E-2</c:v>
                </c:pt>
                <c:pt idx="10">
                  <c:v>3.8448958999999998E-2</c:v>
                </c:pt>
                <c:pt idx="11">
                  <c:v>3.9623318999999997E-2</c:v>
                </c:pt>
                <c:pt idx="12">
                  <c:v>4.3760461E-2</c:v>
                </c:pt>
                <c:pt idx="13">
                  <c:v>5.9289546999999998E-2</c:v>
                </c:pt>
                <c:pt idx="14">
                  <c:v>6.2386400000000002E-2</c:v>
                </c:pt>
                <c:pt idx="15">
                  <c:v>6.3707360000000005E-2</c:v>
                </c:pt>
                <c:pt idx="16">
                  <c:v>7.1803801E-2</c:v>
                </c:pt>
                <c:pt idx="17">
                  <c:v>7.3905391000000001E-2</c:v>
                </c:pt>
                <c:pt idx="18">
                  <c:v>7.8190982000000006E-2</c:v>
                </c:pt>
                <c:pt idx="19">
                  <c:v>8.3742567000000004E-2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B7-C34A-96DD-B39888327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368545664"/>
        <c:axId val="1369947952"/>
      </c:barChart>
      <c:catAx>
        <c:axId val="1368545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9947952"/>
        <c:crosses val="autoZero"/>
        <c:auto val="1"/>
        <c:lblAlgn val="ctr"/>
        <c:lblOffset val="100"/>
        <c:noMultiLvlLbl val="0"/>
      </c:catAx>
      <c:valAx>
        <c:axId val="13699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545664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0.19879</cdr:x>
      <cdr:y>0.68031</cdr:y>
    </cdr:from>
    <cdr:to>
      <cdr:x>0.3414</cdr:x>
      <cdr:y>0.74216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5735EF9E-C103-18B8-C760-40E940EEE1B2}"/>
            </a:ext>
          </a:extLst>
        </cdr:cNvPr>
        <cdr:cNvSpPr txBox="1"/>
      </cdr:nvSpPr>
      <cdr:spPr>
        <a:xfrm xmlns:a="http://schemas.openxmlformats.org/drawingml/2006/main">
          <a:off x="1085807" y="3724072"/>
          <a:ext cx="77893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solidFill>
                <a:schemeClr val="accent4"/>
              </a:solidFill>
            </a:rPr>
            <a:t>-18.6%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C237-C897-D6CA-B983-E397912D0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68908-73B2-F14A-4076-8BA313F50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7E9C-D267-AFC2-BD8D-D8EB4FBC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C01E-CA92-E071-073B-8F1A3AE5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492C-518B-9673-FB2F-53F24207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2204-17EB-E957-1CC9-B1FF5D04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F4338-067B-8E0F-93B1-FD818E65E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8D24-BC24-6C5A-D834-69BE1AF1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9E46-F8A3-307C-63F0-18F8A750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238E-5E53-A130-D083-ADF69219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7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5B44B-0B2E-D33E-1696-994AA060B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7328-5CB3-D9E4-2F20-050B149A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7AFF-3822-750D-9F47-4994D013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7723-194A-8648-DC32-F5BEEF6D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7C06-7A50-81BE-F35C-32E90586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AC08-5B5C-89C3-F52F-818B626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1AA6-09C3-3D11-77DA-2E147E1F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89A2-87CD-B79C-CB4A-679EFF4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A6CB6-1F78-0801-5DA7-10A9D91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ECF53-F98F-0331-592C-34E08F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5398-368D-6AB9-1E8F-AD7E7F73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8859-F519-8781-F42C-38BA8B53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F66B-EFFB-ECA9-CDD8-2174C651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60DE-C2D7-6AD7-8C04-A271C4F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B1AB-C11B-63DD-2537-A4E57322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758-D6C1-0046-F140-8072B776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BDEF-2DB9-FB68-C7DE-034D40657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60AC0-0143-0969-2F41-2F1B1BBA7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7AB0A-6752-DF84-B698-5DE390E8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BA44C-C23C-45F4-77F0-CA4CE973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1286F-E5EF-6327-F3AB-300F7420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1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4D1E-0AD5-54FC-F03D-E2F6B34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07BF2-249C-EFB8-9A6E-D7F5FED8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E6AAD-AAB1-8A3F-6092-68C4B96F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B4EAD-DF14-6D09-D904-31433A80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D20A-5A8E-A93C-9006-02B61559A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B09CC-B203-84C0-BC78-4B04EFD0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93CB5-0303-F993-4CCA-8D4265A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E9C8F-7D48-7C7D-18E1-E4FB2C70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0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703C-62C1-74D3-5450-AF25C1EE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73269-D214-2D30-926D-73694799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4473F-47D3-9316-1308-FB10EDF3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2C16-9EF5-FADA-06B2-FC3FA741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7D863-2330-C656-E33B-95CC5DB1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CD11C-5420-88BF-7080-DF0964E6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DCB44-3CCC-6376-1DCC-156F0E16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41F9-184D-AEF8-6B21-D6B6C832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2F26-AAD3-968E-A471-C24FA8AE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8830-6A28-0A6B-8D97-8B277DE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9EBB8-3C1A-CEF4-6329-35FB9B02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B044-D4C3-1C35-07EB-71C5D345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077FA-8784-0AD1-4F0C-E1A094FA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B53E-8165-EDC3-C743-0056170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6FF25-A133-69A5-6BA8-4C8AA7E0E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2438-78E5-63F3-87D2-960C8CDFE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A4CE-4DD7-6533-6608-F66C9A0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CE9F0-8DA0-7440-9F9F-97C242B3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575A3-0225-C92E-5DCE-4F89E606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AB41A-769C-D3D3-B45F-89D2266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203B5-E9EB-5BAE-908D-FFE36DCD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44AF-B868-415C-2216-74CD75E3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6D79-D875-6346-B8C1-87F00EC4779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AE0C-4A7F-258B-0FC0-BD152DEAF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5C87-A7A7-30A4-F716-290941A42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F215-4E1C-D547-9DFC-F3C22DD96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hares.com/us/products/239458/ishares-core-total-us-bond-market-et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hares.com/us/products/239458/ishares-core-total-us-bond-market-et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hares.com/us/products/239458/ishares-core-total-us-bond-market-et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4277" y="1"/>
            <a:ext cx="12187723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E9FAA-E76F-3523-7C6E-DB33A82D9E53}"/>
              </a:ext>
            </a:extLst>
          </p:cNvPr>
          <p:cNvSpPr txBox="1"/>
          <p:nvPr/>
        </p:nvSpPr>
        <p:spPr>
          <a:xfrm rot="1838240">
            <a:off x="5953543" y="2832724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30F45-7956-F23A-4E6C-F7F21296044B}"/>
              </a:ext>
            </a:extLst>
          </p:cNvPr>
          <p:cNvSpPr txBox="1"/>
          <p:nvPr/>
        </p:nvSpPr>
        <p:spPr>
          <a:xfrm rot="375492">
            <a:off x="3856566" y="1896532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017CA0-1A59-7151-E2FC-7D8CD823D034}"/>
              </a:ext>
            </a:extLst>
          </p:cNvPr>
          <p:cNvSpPr txBox="1"/>
          <p:nvPr/>
        </p:nvSpPr>
        <p:spPr>
          <a:xfrm rot="603342">
            <a:off x="3101410" y="2631093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4F8B4-259A-726A-D2F5-B76C828423F8}"/>
              </a:ext>
            </a:extLst>
          </p:cNvPr>
          <p:cNvSpPr txBox="1"/>
          <p:nvPr/>
        </p:nvSpPr>
        <p:spPr>
          <a:xfrm>
            <a:off x="4883854" y="2325740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C869C-ACAC-AD49-BC54-FF46DC2A76C3}"/>
              </a:ext>
            </a:extLst>
          </p:cNvPr>
          <p:cNvSpPr txBox="1"/>
          <p:nvPr/>
        </p:nvSpPr>
        <p:spPr>
          <a:xfrm rot="21067919">
            <a:off x="2029882" y="1944187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D4439-0D05-59EB-DA5D-9887BCDED797}"/>
              </a:ext>
            </a:extLst>
          </p:cNvPr>
          <p:cNvSpPr txBox="1"/>
          <p:nvPr/>
        </p:nvSpPr>
        <p:spPr>
          <a:xfrm rot="20123250">
            <a:off x="7853066" y="3596600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A1ED3-4F40-B6A2-C187-98F302CFB40E}"/>
              </a:ext>
            </a:extLst>
          </p:cNvPr>
          <p:cNvSpPr txBox="1"/>
          <p:nvPr/>
        </p:nvSpPr>
        <p:spPr>
          <a:xfrm>
            <a:off x="7118707" y="3339708"/>
            <a:ext cx="591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794E3-B6AF-13CD-74DB-B8E3E37EF63D}"/>
              </a:ext>
            </a:extLst>
          </p:cNvPr>
          <p:cNvSpPr txBox="1"/>
          <p:nvPr/>
        </p:nvSpPr>
        <p:spPr>
          <a:xfrm rot="1082856">
            <a:off x="8939248" y="4062983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91DCA7-DE22-C8ED-8762-4FFF8AD8954E}"/>
              </a:ext>
            </a:extLst>
          </p:cNvPr>
          <p:cNvSpPr txBox="1"/>
          <p:nvPr/>
        </p:nvSpPr>
        <p:spPr>
          <a:xfrm rot="21067919">
            <a:off x="2182282" y="2096587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496AD-1D23-2980-46E0-392853ED2653}"/>
              </a:ext>
            </a:extLst>
          </p:cNvPr>
          <p:cNvSpPr txBox="1"/>
          <p:nvPr/>
        </p:nvSpPr>
        <p:spPr>
          <a:xfrm rot="1082856">
            <a:off x="9091648" y="4215383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E9F333-206E-8CD6-7340-094ADFFF6C13}"/>
              </a:ext>
            </a:extLst>
          </p:cNvPr>
          <p:cNvSpPr txBox="1"/>
          <p:nvPr/>
        </p:nvSpPr>
        <p:spPr>
          <a:xfrm rot="603342">
            <a:off x="3253810" y="2783493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EBA2B-5E34-4D0E-8774-B06914D10C1B}"/>
              </a:ext>
            </a:extLst>
          </p:cNvPr>
          <p:cNvSpPr txBox="1"/>
          <p:nvPr/>
        </p:nvSpPr>
        <p:spPr>
          <a:xfrm rot="375492">
            <a:off x="4008966" y="2048932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F6B903-2DFE-7EC9-8045-7F6C0D728F2A}"/>
              </a:ext>
            </a:extLst>
          </p:cNvPr>
          <p:cNvSpPr txBox="1"/>
          <p:nvPr/>
        </p:nvSpPr>
        <p:spPr>
          <a:xfrm>
            <a:off x="5036254" y="2478140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CB9AF6-6E43-2C28-1711-A05E4E4E56BF}"/>
              </a:ext>
            </a:extLst>
          </p:cNvPr>
          <p:cNvSpPr txBox="1"/>
          <p:nvPr/>
        </p:nvSpPr>
        <p:spPr>
          <a:xfrm rot="1838240">
            <a:off x="6105943" y="2985124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166AA-6239-E277-79FD-89923071C613}"/>
              </a:ext>
            </a:extLst>
          </p:cNvPr>
          <p:cNvSpPr txBox="1"/>
          <p:nvPr/>
        </p:nvSpPr>
        <p:spPr>
          <a:xfrm>
            <a:off x="7271107" y="3492108"/>
            <a:ext cx="591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A4E1D4-37FE-2933-9478-375DBEB65779}"/>
              </a:ext>
            </a:extLst>
          </p:cNvPr>
          <p:cNvSpPr txBox="1"/>
          <p:nvPr/>
        </p:nvSpPr>
        <p:spPr>
          <a:xfrm rot="20123250">
            <a:off x="8005466" y="3749000"/>
            <a:ext cx="98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CC2C74-4FBF-DCB0-8D2B-1DF8C4A2B838}"/>
              </a:ext>
            </a:extLst>
          </p:cNvPr>
          <p:cNvSpPr txBox="1"/>
          <p:nvPr/>
        </p:nvSpPr>
        <p:spPr>
          <a:xfrm>
            <a:off x="9930215" y="4351340"/>
            <a:ext cx="608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D632A8-38B9-52F6-4306-25B310EA1160}"/>
              </a:ext>
            </a:extLst>
          </p:cNvPr>
          <p:cNvSpPr txBox="1"/>
          <p:nvPr/>
        </p:nvSpPr>
        <p:spPr>
          <a:xfrm>
            <a:off x="10082615" y="4503740"/>
            <a:ext cx="608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5EB21B-E4AA-1BFA-8B8A-224078A6992C}"/>
              </a:ext>
            </a:extLst>
          </p:cNvPr>
          <p:cNvSpPr txBox="1"/>
          <p:nvPr/>
        </p:nvSpPr>
        <p:spPr>
          <a:xfrm>
            <a:off x="119179" y="6296483"/>
            <a:ext cx="726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Managing your sensitivity to interest rate changes </a:t>
            </a:r>
          </a:p>
        </p:txBody>
      </p:sp>
    </p:spTree>
    <p:extLst>
      <p:ext uri="{BB962C8B-B14F-4D97-AF65-F5344CB8AC3E}">
        <p14:creationId xmlns:p14="http://schemas.microsoft.com/office/powerpoint/2010/main" val="26895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do I know the duration of a fund?  Look it up!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>
            <a:normAutofit/>
          </a:bodyPr>
          <a:lstStyle/>
          <a:p>
            <a:r>
              <a:rPr lang="en-US" dirty="0"/>
              <a:t>The bond fund displayed in this note: </a:t>
            </a:r>
            <a:r>
              <a:rPr lang="en-US" sz="2800" dirty="0"/>
              <a:t>iShares Core U.S. Aggregate Bond ETF (AGG) can be found via a simple web search:</a:t>
            </a:r>
          </a:p>
          <a:p>
            <a:pPr marL="0" indent="0" algn="ctr">
              <a:buNone/>
            </a:pPr>
            <a:r>
              <a:rPr lang="en-US" sz="1800" dirty="0">
                <a:hlinkClick r:id="rId3"/>
              </a:rPr>
              <a:t>https://www.ishares.com/us/products/239458/ishares-core-total-us-bond-market-etf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Fund Facts -&gt; Portfolio Characteristics: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saw, interest rates increased ~2% in 2022.  </a:t>
            </a:r>
          </a:p>
          <a:p>
            <a:r>
              <a:rPr lang="en-US" dirty="0"/>
              <a:t>Back of the envelope: Use the duration formula -&gt; interest rates went up 2%, so AGG price performance was -2*duration, or -2*6.35   -12.7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943EB-4076-C15B-641F-498054DA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47" y="3330310"/>
            <a:ext cx="6007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8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do I know the duration of a fund?  Look it up!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>
            <a:normAutofit/>
          </a:bodyPr>
          <a:lstStyle/>
          <a:p>
            <a:r>
              <a:rPr lang="en-US" dirty="0"/>
              <a:t>The bond fund displayed in this note: </a:t>
            </a:r>
            <a:r>
              <a:rPr lang="en-US" sz="2800" dirty="0"/>
              <a:t>iShares Core U.S. Aggregate Bond ETF (AGG) can be found via a simple web search:</a:t>
            </a:r>
          </a:p>
          <a:p>
            <a:pPr marL="0" indent="0" algn="ctr">
              <a:buNone/>
            </a:pPr>
            <a:r>
              <a:rPr lang="en-US" sz="1800" dirty="0">
                <a:hlinkClick r:id="rId3"/>
              </a:rPr>
              <a:t>https://www.ishares.com/us/products/239458/ishares-core-total-us-bond-market-etf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Fund Facts -&gt; Portfolio Characteristics: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saw, interest rates increased ~2% in 2022.  </a:t>
            </a:r>
          </a:p>
          <a:p>
            <a:r>
              <a:rPr lang="en-US" dirty="0"/>
              <a:t>Back of the envelope: Use the duration formula -&gt; interest rates went up 2%, so AGG price performance was -2*duration, or -2*6.35   -12.7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943EB-4076-C15B-641F-498054DA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47" y="3330310"/>
            <a:ext cx="6007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>
            <a:normAutofit/>
          </a:bodyPr>
          <a:lstStyle/>
          <a:p>
            <a:r>
              <a:rPr lang="en-US" dirty="0"/>
              <a:t>The bond fund displayed in this note: </a:t>
            </a:r>
            <a:r>
              <a:rPr lang="en-US" sz="2800" dirty="0"/>
              <a:t>iShares Core U.S. Aggregate Bond ETF (AGG) can be found via a simple web search:</a:t>
            </a:r>
          </a:p>
          <a:p>
            <a:pPr marL="0" indent="0" algn="ctr">
              <a:buNone/>
            </a:pPr>
            <a:r>
              <a:rPr lang="en-US" sz="1800" dirty="0">
                <a:hlinkClick r:id="rId3"/>
              </a:rPr>
              <a:t>https://www.ishares.com/us/products/239458/ishares-core-total-us-bond-market-etf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Fund Facts -&gt; Portfolio Characteristics: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saw, interest rates increased ~2% in 2022.  </a:t>
            </a:r>
          </a:p>
          <a:p>
            <a:r>
              <a:rPr lang="en-US" dirty="0"/>
              <a:t>Back of the envelope: Use the duration formula -&gt; interest rates went up 2%, so AGG price performance was -2*duration, or -2*6.35   -12.7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943EB-4076-C15B-641F-498054DA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47" y="3330310"/>
            <a:ext cx="6007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 slept though this in school... why talk about this now?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>
            <a:normAutofit/>
          </a:bodyPr>
          <a:lstStyle/>
          <a:p>
            <a:r>
              <a:rPr lang="en-US" dirty="0"/>
              <a:t>Silicon Valley Bank  - trigger for the collapse:</a:t>
            </a:r>
          </a:p>
          <a:p>
            <a:pPr lvl="1"/>
            <a:r>
              <a:rPr lang="en-US" dirty="0"/>
              <a:t>“held long dated treasuries and the interest rate went up”… </a:t>
            </a:r>
            <a:r>
              <a:rPr lang="en-US" dirty="0">
                <a:solidFill>
                  <a:schemeClr val="accent5"/>
                </a:solidFill>
              </a:rPr>
              <a:t>Hmm okay. </a:t>
            </a:r>
          </a:p>
          <a:p>
            <a:pPr lvl="1"/>
            <a:r>
              <a:rPr lang="en-US" dirty="0"/>
              <a:t>“should not have been long duration”… </a:t>
            </a:r>
            <a:r>
              <a:rPr lang="en-US" dirty="0">
                <a:solidFill>
                  <a:schemeClr val="accent5"/>
                </a:solidFill>
              </a:rPr>
              <a:t>What?</a:t>
            </a:r>
          </a:p>
          <a:p>
            <a:pPr lvl="1"/>
            <a:endParaRPr lang="en-US" dirty="0"/>
          </a:p>
          <a:p>
            <a:r>
              <a:rPr lang="en-US" dirty="0"/>
              <a:t>Your retirement portfolio in 2022 was disappointing, in particular:</a:t>
            </a:r>
          </a:p>
          <a:p>
            <a:pPr lvl="1"/>
            <a:r>
              <a:rPr lang="en-US" dirty="0"/>
              <a:t>Inflation, increased interest rates, and growth concerns drove stocks down.</a:t>
            </a:r>
          </a:p>
          <a:p>
            <a:pPr lvl="1"/>
            <a:r>
              <a:rPr lang="en-US" dirty="0"/>
              <a:t>Diversifying your portfolio with bond funds did not work as expected.  </a:t>
            </a:r>
            <a:r>
              <a:rPr lang="en-US" dirty="0">
                <a:solidFill>
                  <a:schemeClr val="accent5"/>
                </a:solidFill>
              </a:rPr>
              <a:t>Ouch.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I’m giving you a five-minute break from reading about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5959917" y="-6178"/>
            <a:ext cx="6227806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F862F6-A7D1-05C2-8F9A-504D9F8C8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188410"/>
              </p:ext>
            </p:extLst>
          </p:nvPr>
        </p:nvGraphicFramePr>
        <p:xfrm>
          <a:off x="6342820" y="1037968"/>
          <a:ext cx="5462001" cy="547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95" y="150417"/>
            <a:ext cx="5721864" cy="5474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start with a look at the broad U.S. stock market in 2022… </a:t>
            </a:r>
            <a:r>
              <a:rPr lang="en-US" dirty="0">
                <a:solidFill>
                  <a:schemeClr val="accent5"/>
                </a:solidFill>
              </a:rPr>
              <a:t>not fun.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chart shows the last 20 years of  sorted total returns for U.S. Large Cap stocks, S&amp;P 500.</a:t>
            </a:r>
          </a:p>
          <a:p>
            <a:endParaRPr lang="en-US" sz="2400" dirty="0"/>
          </a:p>
          <a:p>
            <a:r>
              <a:rPr lang="en-US" sz="2400" dirty="0"/>
              <a:t>In the great financial crisis of 2008 investors lost -36.2%.</a:t>
            </a:r>
          </a:p>
          <a:p>
            <a:endParaRPr lang="en-US" sz="2400" dirty="0"/>
          </a:p>
          <a:p>
            <a:r>
              <a:rPr lang="en-US" sz="2400" dirty="0"/>
              <a:t>In 2022, inflation, rate increases, and growth concerns led to the second largest loss in two decades at -18.6%.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CC828-8BA8-CF95-7B53-02852941F694}"/>
              </a:ext>
            </a:extLst>
          </p:cNvPr>
          <p:cNvSpPr txBox="1"/>
          <p:nvPr/>
        </p:nvSpPr>
        <p:spPr>
          <a:xfrm>
            <a:off x="10274752" y="6388900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Source: Yahoo! Finance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FE795-9DED-39AF-984E-52B21E786C3B}"/>
              </a:ext>
            </a:extLst>
          </p:cNvPr>
          <p:cNvSpPr txBox="1"/>
          <p:nvPr/>
        </p:nvSpPr>
        <p:spPr>
          <a:xfrm>
            <a:off x="6342820" y="222878"/>
            <a:ext cx="419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Returns for </a:t>
            </a:r>
            <a:r>
              <a:rPr lang="en-US" sz="1800" dirty="0">
                <a:solidFill>
                  <a:schemeClr val="bg1"/>
                </a:solidFill>
              </a:rPr>
              <a:t>SPDR S&amp;P 500 ETF (SPY)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83BC9-67D2-BB43-5716-75CA5A49E632}"/>
              </a:ext>
            </a:extLst>
          </p:cNvPr>
          <p:cNvSpPr txBox="1"/>
          <p:nvPr/>
        </p:nvSpPr>
        <p:spPr>
          <a:xfrm rot="16200000">
            <a:off x="6908797" y="3253543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BE983-FE13-1310-AAE4-F85147C8552A}"/>
              </a:ext>
            </a:extLst>
          </p:cNvPr>
          <p:cNvSpPr txBox="1"/>
          <p:nvPr/>
        </p:nvSpPr>
        <p:spPr>
          <a:xfrm rot="16200000">
            <a:off x="6671521" y="3253544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2008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8914E-A282-FD76-4869-73216052FD7E}"/>
              </a:ext>
            </a:extLst>
          </p:cNvPr>
          <p:cNvSpPr txBox="1"/>
          <p:nvPr/>
        </p:nvSpPr>
        <p:spPr>
          <a:xfrm>
            <a:off x="6891711" y="6388899"/>
            <a:ext cx="2610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Total returns for SPDR S&amp;P 500 ETF Trust (SPY)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5EF9E-C103-18B8-C760-40E940EEE1B2}"/>
              </a:ext>
            </a:extLst>
          </p:cNvPr>
          <p:cNvSpPr txBox="1"/>
          <p:nvPr/>
        </p:nvSpPr>
        <p:spPr>
          <a:xfrm>
            <a:off x="7117475" y="5863837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-36.2%</a:t>
            </a:r>
          </a:p>
        </p:txBody>
      </p:sp>
    </p:spTree>
    <p:extLst>
      <p:ext uri="{BB962C8B-B14F-4D97-AF65-F5344CB8AC3E}">
        <p14:creationId xmlns:p14="http://schemas.microsoft.com/office/powerpoint/2010/main" val="13493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5959917" y="-6178"/>
            <a:ext cx="6227806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F862F6-A7D1-05C2-8F9A-504D9F8C8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086929"/>
              </p:ext>
            </p:extLst>
          </p:nvPr>
        </p:nvGraphicFramePr>
        <p:xfrm>
          <a:off x="6342820" y="1037968"/>
          <a:ext cx="5462001" cy="547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95" y="172995"/>
            <a:ext cx="5721864" cy="5474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Fortunately, you diversified your 401k with bond funds…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chart shows the last 20 years of  sorted total returns for a portfolio of 60% stocks and 40% bonds.</a:t>
            </a:r>
          </a:p>
          <a:p>
            <a:endParaRPr lang="en-US" sz="2400" dirty="0"/>
          </a:p>
          <a:p>
            <a:r>
              <a:rPr lang="en-US" sz="2400" dirty="0"/>
              <a:t>Bond funds in 2008 helped decrease total portfolio loss by </a:t>
            </a:r>
            <a:r>
              <a:rPr lang="en-US" sz="2400" b="1" dirty="0"/>
              <a:t>17.4%  </a:t>
            </a:r>
            <a:r>
              <a:rPr lang="en-US" sz="2400" dirty="0"/>
              <a:t>(from -36.2% to      -18.8%)  </a:t>
            </a:r>
            <a:r>
              <a:rPr lang="en-US" sz="2400" dirty="0">
                <a:solidFill>
                  <a:schemeClr val="accent5"/>
                </a:solidFill>
              </a:rPr>
              <a:t>Ahh … diversification.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/>
              <a:t>Bond funds in 2022 helped offset total portfolio loss by </a:t>
            </a:r>
            <a:r>
              <a:rPr lang="en-US" sz="2400" b="1" dirty="0"/>
              <a:t>only 2.6% </a:t>
            </a:r>
            <a:r>
              <a:rPr lang="en-US" sz="2400" dirty="0"/>
              <a:t>(from -18.8% to -16.2%) </a:t>
            </a:r>
            <a:r>
              <a:rPr lang="en-US" sz="2400" dirty="0">
                <a:solidFill>
                  <a:schemeClr val="accent5"/>
                </a:solidFill>
              </a:rPr>
              <a:t>Why not more…?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CC828-8BA8-CF95-7B53-02852941F694}"/>
              </a:ext>
            </a:extLst>
          </p:cNvPr>
          <p:cNvSpPr txBox="1"/>
          <p:nvPr/>
        </p:nvSpPr>
        <p:spPr>
          <a:xfrm>
            <a:off x="10274752" y="6388900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Source: Yahoo! Finance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FE795-9DED-39AF-984E-52B21E786C3B}"/>
              </a:ext>
            </a:extLst>
          </p:cNvPr>
          <p:cNvSpPr txBox="1"/>
          <p:nvPr/>
        </p:nvSpPr>
        <p:spPr>
          <a:xfrm>
            <a:off x="6342820" y="222878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Returns for 60/40 U.S. Portfolio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1DD10-12C6-2D90-F822-EFD79B436B35}"/>
              </a:ext>
            </a:extLst>
          </p:cNvPr>
          <p:cNvSpPr txBox="1"/>
          <p:nvPr/>
        </p:nvSpPr>
        <p:spPr>
          <a:xfrm rot="16200000">
            <a:off x="6908797" y="3242254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79FE-4D6F-385D-C521-A93C7AF30980}"/>
              </a:ext>
            </a:extLst>
          </p:cNvPr>
          <p:cNvSpPr txBox="1"/>
          <p:nvPr/>
        </p:nvSpPr>
        <p:spPr>
          <a:xfrm rot="16200000">
            <a:off x="6671521" y="3242255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2008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34FE6-04AF-1671-17D5-B68FBBA76C77}"/>
              </a:ext>
            </a:extLst>
          </p:cNvPr>
          <p:cNvSpPr txBox="1"/>
          <p:nvPr/>
        </p:nvSpPr>
        <p:spPr>
          <a:xfrm>
            <a:off x="6891711" y="6376543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60% Total returns for SPDR S&amp;P 500 ETF Trust (SPY) +</a:t>
            </a:r>
          </a:p>
          <a:p>
            <a:r>
              <a:rPr lang="en-US" sz="1000" dirty="0">
                <a:solidFill>
                  <a:schemeClr val="bg1"/>
                </a:solidFill>
              </a:rPr>
              <a:t>40% Total Returns iShares Core U.S. Aggregate Bond ETF (AGG)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A306E9F-DFEB-4CBC-9859-39B22F9042E0}"/>
              </a:ext>
            </a:extLst>
          </p:cNvPr>
          <p:cNvSpPr txBox="1"/>
          <p:nvPr/>
        </p:nvSpPr>
        <p:spPr>
          <a:xfrm>
            <a:off x="7298264" y="5346639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4"/>
                </a:solidFill>
              </a:rPr>
              <a:t>-16.2%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AE64C1CA-0156-BF96-C942-08B866FF93A7}"/>
              </a:ext>
            </a:extLst>
          </p:cNvPr>
          <p:cNvSpPr txBox="1"/>
          <p:nvPr/>
        </p:nvSpPr>
        <p:spPr>
          <a:xfrm>
            <a:off x="6908797" y="5785093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</a:rPr>
              <a:t>-18.8%</a:t>
            </a:r>
          </a:p>
        </p:txBody>
      </p:sp>
    </p:spTree>
    <p:extLst>
      <p:ext uri="{BB962C8B-B14F-4D97-AF65-F5344CB8AC3E}">
        <p14:creationId xmlns:p14="http://schemas.microsoft.com/office/powerpoint/2010/main" val="158113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Bond 101:  </a:t>
            </a:r>
            <a:r>
              <a:rPr lang="en-US" sz="4000" dirty="0">
                <a:solidFill>
                  <a:schemeClr val="accent5"/>
                </a:solidFill>
              </a:rPr>
              <a:t>zzz... </a:t>
            </a:r>
            <a:r>
              <a:rPr lang="en-US" sz="4000" dirty="0">
                <a:solidFill>
                  <a:schemeClr val="bg1"/>
                </a:solidFill>
              </a:rPr>
              <a:t>Stay with me this is quick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Silicon Valley Bank </a:t>
            </a:r>
          </a:p>
          <a:p>
            <a:r>
              <a:rPr lang="en-US" dirty="0" err="1"/>
              <a:t>Sadf</a:t>
            </a:r>
            <a:endParaRPr lang="en-US" dirty="0"/>
          </a:p>
          <a:p>
            <a:r>
              <a:rPr lang="en-US" dirty="0"/>
              <a:t>Sf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And it will give you a five-minute break from reading about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Jargon Slide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/>
              <a:t>Duration:</a:t>
            </a:r>
            <a:r>
              <a:rPr lang="en-US" dirty="0"/>
              <a:t> the percentage that a bond’s price will decrease (increase) given a 1% increase (decrease) in rates.</a:t>
            </a:r>
          </a:p>
          <a:p>
            <a:r>
              <a:rPr lang="en-US" dirty="0"/>
              <a:t>Silicon Valley Bank </a:t>
            </a:r>
          </a:p>
          <a:p>
            <a:r>
              <a:rPr lang="en-US" dirty="0" err="1"/>
              <a:t>Sadf</a:t>
            </a:r>
            <a:endParaRPr lang="en-US" dirty="0"/>
          </a:p>
          <a:p>
            <a:r>
              <a:rPr lang="en-US" dirty="0"/>
              <a:t>Sf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And it will give you a five-minute break from reading about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1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5959917" y="-6178"/>
            <a:ext cx="6227806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F862F6-A7D1-05C2-8F9A-504D9F8C8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00985"/>
              </p:ext>
            </p:extLst>
          </p:nvPr>
        </p:nvGraphicFramePr>
        <p:xfrm>
          <a:off x="6342820" y="1037968"/>
          <a:ext cx="5701585" cy="547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95" y="172995"/>
            <a:ext cx="5721864" cy="54749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chart shows the last 20 years of  sorted total returns for a portfolio of 60% stocks and 40% bonds.</a:t>
            </a:r>
          </a:p>
          <a:p>
            <a:r>
              <a:rPr lang="en-US" sz="2800" dirty="0"/>
              <a:t>Bond funds in 2008 helped move total portfolio loss from -36.2% to -18.8%... </a:t>
            </a:r>
            <a:r>
              <a:rPr lang="en-US" sz="2800" dirty="0">
                <a:solidFill>
                  <a:schemeClr val="accent5"/>
                </a:solidFill>
              </a:rPr>
              <a:t>Great, I was diversified.</a:t>
            </a:r>
          </a:p>
          <a:p>
            <a:r>
              <a:rPr lang="en-US" sz="2800" dirty="0"/>
              <a:t>Bond funds in 2022 helped move total portfolio loss from -18.8% to -16.2%... </a:t>
            </a:r>
            <a:r>
              <a:rPr lang="en-US" sz="2800" dirty="0">
                <a:solidFill>
                  <a:schemeClr val="accent5"/>
                </a:solidFill>
              </a:rPr>
              <a:t>What…?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CC828-8BA8-CF95-7B53-02852941F694}"/>
              </a:ext>
            </a:extLst>
          </p:cNvPr>
          <p:cNvSpPr txBox="1"/>
          <p:nvPr/>
        </p:nvSpPr>
        <p:spPr>
          <a:xfrm>
            <a:off x="10495966" y="651033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Source: St. Louis Fed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1E25EE-2879-8651-2267-49958CF42CA8}"/>
              </a:ext>
            </a:extLst>
          </p:cNvPr>
          <p:cNvSpPr/>
          <p:nvPr/>
        </p:nvSpPr>
        <p:spPr>
          <a:xfrm>
            <a:off x="11588051" y="2499343"/>
            <a:ext cx="276574" cy="2428261"/>
          </a:xfrm>
          <a:prstGeom prst="ellipse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09B57-5D72-2C17-7309-19FE646D976A}"/>
              </a:ext>
            </a:extLst>
          </p:cNvPr>
          <p:cNvSpPr txBox="1"/>
          <p:nvPr/>
        </p:nvSpPr>
        <p:spPr>
          <a:xfrm>
            <a:off x="6342820" y="222878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Year Treasury Rates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09634-7F65-D9A5-DF5B-0747A866401F}"/>
              </a:ext>
            </a:extLst>
          </p:cNvPr>
          <p:cNvSpPr/>
          <p:nvPr/>
        </p:nvSpPr>
        <p:spPr>
          <a:xfrm>
            <a:off x="8297335" y="2121163"/>
            <a:ext cx="276574" cy="2428261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043C8-BAFD-FD74-B8D8-BCA03C67CC69}"/>
              </a:ext>
            </a:extLst>
          </p:cNvPr>
          <p:cNvSpPr txBox="1"/>
          <p:nvPr/>
        </p:nvSpPr>
        <p:spPr>
          <a:xfrm rot="16200000">
            <a:off x="11063101" y="2966957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4D8D0-D4CA-9346-AC5E-EF0D4BCD55A7}"/>
              </a:ext>
            </a:extLst>
          </p:cNvPr>
          <p:cNvSpPr txBox="1"/>
          <p:nvPr/>
        </p:nvSpPr>
        <p:spPr>
          <a:xfrm rot="16200000">
            <a:off x="7764550" y="3699416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2008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4D380-A6CD-4F32-0B42-26AD0CFBD15F}"/>
              </a:ext>
            </a:extLst>
          </p:cNvPr>
          <p:cNvSpPr txBox="1"/>
          <p:nvPr/>
        </p:nvSpPr>
        <p:spPr>
          <a:xfrm>
            <a:off x="6672587" y="6453197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Market Yield on U.S. Treasury Securities at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10-Year Constant Maturity</a:t>
            </a:r>
          </a:p>
        </p:txBody>
      </p:sp>
    </p:spTree>
    <p:extLst>
      <p:ext uri="{BB962C8B-B14F-4D97-AF65-F5344CB8AC3E}">
        <p14:creationId xmlns:p14="http://schemas.microsoft.com/office/powerpoint/2010/main" val="96882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908736-B4D6-BCDD-D2AF-18575C313B80}"/>
              </a:ext>
            </a:extLst>
          </p:cNvPr>
          <p:cNvSpPr/>
          <p:nvPr/>
        </p:nvSpPr>
        <p:spPr>
          <a:xfrm>
            <a:off x="5959917" y="-6178"/>
            <a:ext cx="6227806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F862F6-A7D1-05C2-8F9A-504D9F8C8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516650"/>
              </p:ext>
            </p:extLst>
          </p:nvPr>
        </p:nvGraphicFramePr>
        <p:xfrm>
          <a:off x="6342820" y="1037968"/>
          <a:ext cx="5462001" cy="547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95" y="172995"/>
            <a:ext cx="5721864" cy="54749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DurationTest</a:t>
            </a:r>
            <a:endParaRPr lang="en-US" dirty="0"/>
          </a:p>
          <a:p>
            <a:r>
              <a:rPr lang="en-US" dirty="0"/>
              <a:t>Ts</a:t>
            </a:r>
          </a:p>
          <a:p>
            <a:r>
              <a:rPr lang="en-US" dirty="0"/>
              <a:t>A</a:t>
            </a:r>
          </a:p>
          <a:p>
            <a:r>
              <a:rPr lang="en-US" dirty="0" err="1"/>
              <a:t>Sadf</a:t>
            </a:r>
            <a:endParaRPr lang="en-US" dirty="0"/>
          </a:p>
          <a:p>
            <a:r>
              <a:rPr lang="en-US" dirty="0"/>
              <a:t>Sf</a:t>
            </a:r>
          </a:p>
          <a:p>
            <a:r>
              <a:rPr lang="en-US" dirty="0"/>
              <a:t>S</a:t>
            </a:r>
          </a:p>
          <a:p>
            <a:r>
              <a:rPr lang="en-US" dirty="0" err="1"/>
              <a:t>Fsa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CC828-8BA8-CF95-7B53-02852941F694}"/>
              </a:ext>
            </a:extLst>
          </p:cNvPr>
          <p:cNvSpPr txBox="1"/>
          <p:nvPr/>
        </p:nvSpPr>
        <p:spPr>
          <a:xfrm>
            <a:off x="10274752" y="6388900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Source: Yahoo! Finance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FE795-9DED-39AF-984E-52B21E786C3B}"/>
              </a:ext>
            </a:extLst>
          </p:cNvPr>
          <p:cNvSpPr txBox="1"/>
          <p:nvPr/>
        </p:nvSpPr>
        <p:spPr>
          <a:xfrm>
            <a:off x="6342820" y="222878"/>
            <a:ext cx="557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Returns for iShares Core U.S. Aggregate Bond ETF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96699-0E28-140D-A1BE-FDB6C550D0D7}"/>
              </a:ext>
            </a:extLst>
          </p:cNvPr>
          <p:cNvSpPr txBox="1"/>
          <p:nvPr/>
        </p:nvSpPr>
        <p:spPr>
          <a:xfrm rot="16200000">
            <a:off x="6683021" y="2741179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BF53-F62A-491F-E951-4E439E92AD6C}"/>
              </a:ext>
            </a:extLst>
          </p:cNvPr>
          <p:cNvSpPr txBox="1"/>
          <p:nvPr/>
        </p:nvSpPr>
        <p:spPr>
          <a:xfrm rot="16200000">
            <a:off x="10679079" y="3261309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2008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86CCB-3272-05E1-EDF5-73379B7654C1}"/>
              </a:ext>
            </a:extLst>
          </p:cNvPr>
          <p:cNvSpPr txBox="1"/>
          <p:nvPr/>
        </p:nvSpPr>
        <p:spPr>
          <a:xfrm>
            <a:off x="6891711" y="6376543"/>
            <a:ext cx="3296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Total Returns iShares Core U.S. Aggregate Bond ETF (AGG)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AECAF63-10CB-2B63-F1B5-5E241A7A85F8}"/>
              </a:ext>
            </a:extLst>
          </p:cNvPr>
          <p:cNvSpPr txBox="1"/>
          <p:nvPr/>
        </p:nvSpPr>
        <p:spPr>
          <a:xfrm>
            <a:off x="7228941" y="5571123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4"/>
                </a:solidFill>
              </a:rPr>
              <a:t>-12.4%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1587448-68D6-5E59-47F8-50E54B0090FD}"/>
              </a:ext>
            </a:extLst>
          </p:cNvPr>
          <p:cNvSpPr txBox="1"/>
          <p:nvPr/>
        </p:nvSpPr>
        <p:spPr>
          <a:xfrm>
            <a:off x="10786379" y="1350466"/>
            <a:ext cx="65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</a:rPr>
              <a:t>7.4%</a:t>
            </a:r>
          </a:p>
        </p:txBody>
      </p:sp>
    </p:spTree>
    <p:extLst>
      <p:ext uri="{BB962C8B-B14F-4D97-AF65-F5344CB8AC3E}">
        <p14:creationId xmlns:p14="http://schemas.microsoft.com/office/powerpoint/2010/main" val="269629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8A94AB-37A8-76F4-0D61-EE95D1F87559}"/>
              </a:ext>
            </a:extLst>
          </p:cNvPr>
          <p:cNvSpPr/>
          <p:nvPr/>
        </p:nvSpPr>
        <p:spPr>
          <a:xfrm>
            <a:off x="0" y="-6178"/>
            <a:ext cx="12187723" cy="1369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493-E708-02EB-663F-18577BAA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" y="5740400"/>
            <a:ext cx="1244600" cy="111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4C03F-BBED-D50A-E6E6-1B5A8B8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5" y="37744"/>
            <a:ext cx="1194280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Convincing… how do I use this information?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263DBB-CAD1-6E1D-9E1D-89E5ECC89F4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10902244" cy="4879445"/>
          </a:xfrm>
        </p:spPr>
        <p:txBody>
          <a:bodyPr/>
          <a:lstStyle/>
          <a:p>
            <a:r>
              <a:rPr lang="en-US" dirty="0"/>
              <a:t>From a pure risk management prospective:</a:t>
            </a:r>
          </a:p>
          <a:p>
            <a:pPr lvl="1"/>
            <a:r>
              <a:rPr lang="en-US" dirty="0"/>
              <a:t>When interest rates decrease your bond portfolio increases, interest rate risk is working for you.</a:t>
            </a:r>
          </a:p>
          <a:p>
            <a:pPr lvl="1"/>
            <a:r>
              <a:rPr lang="en-US" dirty="0"/>
              <a:t>When interest rates increase your bond portfolio decreases in proportion to its duration, if you want less interest rate risk you should pick a fund with </a:t>
            </a:r>
            <a:r>
              <a:rPr lang="en-US" b="1" dirty="0"/>
              <a:t>lower</a:t>
            </a:r>
            <a:r>
              <a:rPr lang="en-US" dirty="0"/>
              <a:t> duration.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3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8749</TotalTime>
  <Words>965</Words>
  <Application>Microsoft Macintosh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 slept though this in school... why talk about this now?</vt:lpstr>
      <vt:lpstr>PowerPoint Presentation</vt:lpstr>
      <vt:lpstr>PowerPoint Presentation</vt:lpstr>
      <vt:lpstr>Bond 101:  zzz... Stay with me this is quick</vt:lpstr>
      <vt:lpstr>The Jargon Slide</vt:lpstr>
      <vt:lpstr>PowerPoint Presentation</vt:lpstr>
      <vt:lpstr>PowerPoint Presentation</vt:lpstr>
      <vt:lpstr>Convincing… how do I use this information?</vt:lpstr>
      <vt:lpstr>How do I know the duration of a fund?  Look it up!</vt:lpstr>
      <vt:lpstr>How do I know the duration of a fund?  Look it up!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Payseur, Scott</dc:creator>
  <cp:lastModifiedBy>Payseur, Scott</cp:lastModifiedBy>
  <cp:revision>15</cp:revision>
  <dcterms:created xsi:type="dcterms:W3CDTF">2023-03-21T23:44:00Z</dcterms:created>
  <dcterms:modified xsi:type="dcterms:W3CDTF">2023-03-28T23:15:57Z</dcterms:modified>
</cp:coreProperties>
</file>