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5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78" d="100"/>
          <a:sy n="78" d="100"/>
        </p:scale>
        <p:origin x="82"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9841B9-AA27-4094-AE4C-5800B485829E}"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C5FDD1C-C633-4DFF-B0CC-5F11D269EF32}">
      <dgm:prSet/>
      <dgm:spPr/>
      <dgm:t>
        <a:bodyPr/>
        <a:lstStyle/>
        <a:p>
          <a:r>
            <a:rPr lang="en-US"/>
            <a:t>Using this development methodology customers and developers need to agree on specifications early in the process(Lotz).</a:t>
          </a:r>
        </a:p>
      </dgm:t>
    </dgm:pt>
    <dgm:pt modelId="{4C6625EE-5F58-4970-AA59-D2BF165D893F}" type="parTrans" cxnId="{E68F1E4A-76D4-4B26-A909-078332B80FE5}">
      <dgm:prSet/>
      <dgm:spPr/>
      <dgm:t>
        <a:bodyPr/>
        <a:lstStyle/>
        <a:p>
          <a:endParaRPr lang="en-US"/>
        </a:p>
      </dgm:t>
    </dgm:pt>
    <dgm:pt modelId="{879CC42E-6F18-41BB-9480-5DEE8C999E31}" type="sibTrans" cxnId="{E68F1E4A-76D4-4B26-A909-078332B80FE5}">
      <dgm:prSet/>
      <dgm:spPr/>
      <dgm:t>
        <a:bodyPr/>
        <a:lstStyle/>
        <a:p>
          <a:endParaRPr lang="en-US"/>
        </a:p>
      </dgm:t>
    </dgm:pt>
    <dgm:pt modelId="{AA9AEA06-DEF7-42F7-802C-55734742ECF0}">
      <dgm:prSet/>
      <dgm:spPr/>
      <dgm:t>
        <a:bodyPr/>
        <a:lstStyle/>
        <a:p>
          <a:r>
            <a:rPr lang="en-US"/>
            <a:t>A customer may not see the product until it is finished and may be dissatisfied with the product(Lotz). </a:t>
          </a:r>
        </a:p>
      </dgm:t>
    </dgm:pt>
    <dgm:pt modelId="{F07F04E6-11F5-4E91-A112-01E49D08B36D}" type="parTrans" cxnId="{EEACA0AF-117C-4FB8-8FD5-E2F557B21E1C}">
      <dgm:prSet/>
      <dgm:spPr/>
      <dgm:t>
        <a:bodyPr/>
        <a:lstStyle/>
        <a:p>
          <a:endParaRPr lang="en-US"/>
        </a:p>
      </dgm:t>
    </dgm:pt>
    <dgm:pt modelId="{8D24F80F-58F2-4969-87B9-F99565079A64}" type="sibTrans" cxnId="{EEACA0AF-117C-4FB8-8FD5-E2F557B21E1C}">
      <dgm:prSet/>
      <dgm:spPr/>
      <dgm:t>
        <a:bodyPr/>
        <a:lstStyle/>
        <a:p>
          <a:endParaRPr lang="en-US"/>
        </a:p>
      </dgm:t>
    </dgm:pt>
    <dgm:pt modelId="{8F14C156-B544-450E-AA37-F17B3CB28972}">
      <dgm:prSet/>
      <dgm:spPr/>
      <dgm:t>
        <a:bodyPr/>
        <a:lstStyle/>
        <a:p>
          <a:r>
            <a:rPr lang="en-US"/>
            <a:t>A more straightforward way of creating the SNHU Travel project which will be understood as a whole given that the design phase is so early(Lotz).</a:t>
          </a:r>
        </a:p>
      </dgm:t>
    </dgm:pt>
    <dgm:pt modelId="{DC2234C3-032E-4147-9F82-93257A1F2863}" type="parTrans" cxnId="{95CF0658-DBC6-49C1-A88E-EC373CA54D63}">
      <dgm:prSet/>
      <dgm:spPr/>
      <dgm:t>
        <a:bodyPr/>
        <a:lstStyle/>
        <a:p>
          <a:endParaRPr lang="en-US"/>
        </a:p>
      </dgm:t>
    </dgm:pt>
    <dgm:pt modelId="{3F98EA26-EFD5-42CF-A088-27911554AA24}" type="sibTrans" cxnId="{95CF0658-DBC6-49C1-A88E-EC373CA54D63}">
      <dgm:prSet/>
      <dgm:spPr/>
      <dgm:t>
        <a:bodyPr/>
        <a:lstStyle/>
        <a:p>
          <a:endParaRPr lang="en-US"/>
        </a:p>
      </dgm:t>
    </dgm:pt>
    <dgm:pt modelId="{A5ADA9A3-6443-43E1-870D-26A5D384DAC6}" type="pres">
      <dgm:prSet presAssocID="{659841B9-AA27-4094-AE4C-5800B485829E}" presName="root" presStyleCnt="0">
        <dgm:presLayoutVars>
          <dgm:dir/>
          <dgm:resizeHandles val="exact"/>
        </dgm:presLayoutVars>
      </dgm:prSet>
      <dgm:spPr/>
    </dgm:pt>
    <dgm:pt modelId="{C199400E-562F-4A51-BFBA-FB9FB60F7EA8}" type="pres">
      <dgm:prSet presAssocID="{659841B9-AA27-4094-AE4C-5800B485829E}" presName="container" presStyleCnt="0">
        <dgm:presLayoutVars>
          <dgm:dir/>
          <dgm:resizeHandles val="exact"/>
        </dgm:presLayoutVars>
      </dgm:prSet>
      <dgm:spPr/>
    </dgm:pt>
    <dgm:pt modelId="{1EB36536-808A-47DF-B2DF-64B335B55962}" type="pres">
      <dgm:prSet presAssocID="{9C5FDD1C-C633-4DFF-B0CC-5F11D269EF32}" presName="compNode" presStyleCnt="0"/>
      <dgm:spPr/>
    </dgm:pt>
    <dgm:pt modelId="{D9411697-5C0C-49FC-9E04-5F5EC352DCD1}" type="pres">
      <dgm:prSet presAssocID="{9C5FDD1C-C633-4DFF-B0CC-5F11D269EF32}" presName="iconBgRect" presStyleLbl="bgShp" presStyleIdx="0" presStyleCnt="3"/>
      <dgm:spPr/>
    </dgm:pt>
    <dgm:pt modelId="{E2333635-F833-4D41-AB4E-63EE3EFEC675}" type="pres">
      <dgm:prSet presAssocID="{9C5FDD1C-C633-4DFF-B0CC-5F11D269EF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ximize"/>
        </a:ext>
      </dgm:extLst>
    </dgm:pt>
    <dgm:pt modelId="{594AFB57-B54E-4A88-9078-1B4C69D291F0}" type="pres">
      <dgm:prSet presAssocID="{9C5FDD1C-C633-4DFF-B0CC-5F11D269EF32}" presName="spaceRect" presStyleCnt="0"/>
      <dgm:spPr/>
    </dgm:pt>
    <dgm:pt modelId="{15CE545A-6163-47B8-87D7-8B496BD10343}" type="pres">
      <dgm:prSet presAssocID="{9C5FDD1C-C633-4DFF-B0CC-5F11D269EF32}" presName="textRect" presStyleLbl="revTx" presStyleIdx="0" presStyleCnt="3">
        <dgm:presLayoutVars>
          <dgm:chMax val="1"/>
          <dgm:chPref val="1"/>
        </dgm:presLayoutVars>
      </dgm:prSet>
      <dgm:spPr/>
    </dgm:pt>
    <dgm:pt modelId="{86325514-E138-4FAA-B7FD-AF87AA1A4751}" type="pres">
      <dgm:prSet presAssocID="{879CC42E-6F18-41BB-9480-5DEE8C999E31}" presName="sibTrans" presStyleLbl="sibTrans2D1" presStyleIdx="0" presStyleCnt="0"/>
      <dgm:spPr/>
    </dgm:pt>
    <dgm:pt modelId="{B7DD0D56-5F5D-464C-B1B1-36A90414CC8B}" type="pres">
      <dgm:prSet presAssocID="{AA9AEA06-DEF7-42F7-802C-55734742ECF0}" presName="compNode" presStyleCnt="0"/>
      <dgm:spPr/>
    </dgm:pt>
    <dgm:pt modelId="{9E07F61F-C7D3-469D-A2AD-6B7149CF896E}" type="pres">
      <dgm:prSet presAssocID="{AA9AEA06-DEF7-42F7-802C-55734742ECF0}" presName="iconBgRect" presStyleLbl="bgShp" presStyleIdx="1" presStyleCnt="3"/>
      <dgm:spPr/>
    </dgm:pt>
    <dgm:pt modelId="{FEDE67EB-B8E5-4FF8-B0A5-C06348E3068D}" type="pres">
      <dgm:prSet presAssocID="{AA9AEA06-DEF7-42F7-802C-55734742ECF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fused Face with No Fill"/>
        </a:ext>
      </dgm:extLst>
    </dgm:pt>
    <dgm:pt modelId="{7169B6FB-3F5A-4CE0-92D2-9382496C669E}" type="pres">
      <dgm:prSet presAssocID="{AA9AEA06-DEF7-42F7-802C-55734742ECF0}" presName="spaceRect" presStyleCnt="0"/>
      <dgm:spPr/>
    </dgm:pt>
    <dgm:pt modelId="{4D03E83E-6FE8-4931-BD14-5DA5E045293F}" type="pres">
      <dgm:prSet presAssocID="{AA9AEA06-DEF7-42F7-802C-55734742ECF0}" presName="textRect" presStyleLbl="revTx" presStyleIdx="1" presStyleCnt="3">
        <dgm:presLayoutVars>
          <dgm:chMax val="1"/>
          <dgm:chPref val="1"/>
        </dgm:presLayoutVars>
      </dgm:prSet>
      <dgm:spPr/>
    </dgm:pt>
    <dgm:pt modelId="{8D547367-BBD8-4F55-8521-590FAE2362D1}" type="pres">
      <dgm:prSet presAssocID="{8D24F80F-58F2-4969-87B9-F99565079A64}" presName="sibTrans" presStyleLbl="sibTrans2D1" presStyleIdx="0" presStyleCnt="0"/>
      <dgm:spPr/>
    </dgm:pt>
    <dgm:pt modelId="{29634F7C-2C2C-4F75-8279-9C9A21A91CA8}" type="pres">
      <dgm:prSet presAssocID="{8F14C156-B544-450E-AA37-F17B3CB28972}" presName="compNode" presStyleCnt="0"/>
      <dgm:spPr/>
    </dgm:pt>
    <dgm:pt modelId="{6A81A6E9-F2BD-4ABC-BF6E-24E63364E923}" type="pres">
      <dgm:prSet presAssocID="{8F14C156-B544-450E-AA37-F17B3CB28972}" presName="iconBgRect" presStyleLbl="bgShp" presStyleIdx="2" presStyleCnt="3"/>
      <dgm:spPr/>
    </dgm:pt>
    <dgm:pt modelId="{28F2CE20-7B9B-47A0-933B-B7A16BBFF7F0}" type="pres">
      <dgm:prSet presAssocID="{8F14C156-B544-450E-AA37-F17B3CB2897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94C0EF80-C7B3-4DFB-AC54-E777CDB61CB8}" type="pres">
      <dgm:prSet presAssocID="{8F14C156-B544-450E-AA37-F17B3CB28972}" presName="spaceRect" presStyleCnt="0"/>
      <dgm:spPr/>
    </dgm:pt>
    <dgm:pt modelId="{AC24A03E-2D94-4AA0-9AE6-3B246152CCA9}" type="pres">
      <dgm:prSet presAssocID="{8F14C156-B544-450E-AA37-F17B3CB28972}" presName="textRect" presStyleLbl="revTx" presStyleIdx="2" presStyleCnt="3">
        <dgm:presLayoutVars>
          <dgm:chMax val="1"/>
          <dgm:chPref val="1"/>
        </dgm:presLayoutVars>
      </dgm:prSet>
      <dgm:spPr/>
    </dgm:pt>
  </dgm:ptLst>
  <dgm:cxnLst>
    <dgm:cxn modelId="{E68F1E4A-76D4-4B26-A909-078332B80FE5}" srcId="{659841B9-AA27-4094-AE4C-5800B485829E}" destId="{9C5FDD1C-C633-4DFF-B0CC-5F11D269EF32}" srcOrd="0" destOrd="0" parTransId="{4C6625EE-5F58-4970-AA59-D2BF165D893F}" sibTransId="{879CC42E-6F18-41BB-9480-5DEE8C999E31}"/>
    <dgm:cxn modelId="{7AF8126D-58E8-49F4-9A7C-77655C714052}" type="presOf" srcId="{9C5FDD1C-C633-4DFF-B0CC-5F11D269EF32}" destId="{15CE545A-6163-47B8-87D7-8B496BD10343}" srcOrd="0" destOrd="0" presId="urn:microsoft.com/office/officeart/2018/2/layout/IconCircleList"/>
    <dgm:cxn modelId="{95CF0658-DBC6-49C1-A88E-EC373CA54D63}" srcId="{659841B9-AA27-4094-AE4C-5800B485829E}" destId="{8F14C156-B544-450E-AA37-F17B3CB28972}" srcOrd="2" destOrd="0" parTransId="{DC2234C3-032E-4147-9F82-93257A1F2863}" sibTransId="{3F98EA26-EFD5-42CF-A088-27911554AA24}"/>
    <dgm:cxn modelId="{7C696281-79F0-4AC3-A6F2-4C9F471D9A90}" type="presOf" srcId="{8F14C156-B544-450E-AA37-F17B3CB28972}" destId="{AC24A03E-2D94-4AA0-9AE6-3B246152CCA9}" srcOrd="0" destOrd="0" presId="urn:microsoft.com/office/officeart/2018/2/layout/IconCircleList"/>
    <dgm:cxn modelId="{0768A78A-6B4B-4832-AC1B-72E5CBC6B6C0}" type="presOf" srcId="{8D24F80F-58F2-4969-87B9-F99565079A64}" destId="{8D547367-BBD8-4F55-8521-590FAE2362D1}" srcOrd="0" destOrd="0" presId="urn:microsoft.com/office/officeart/2018/2/layout/IconCircleList"/>
    <dgm:cxn modelId="{EE1FF498-9E5D-4FF2-9781-8A6801B121CB}" type="presOf" srcId="{AA9AEA06-DEF7-42F7-802C-55734742ECF0}" destId="{4D03E83E-6FE8-4931-BD14-5DA5E045293F}" srcOrd="0" destOrd="0" presId="urn:microsoft.com/office/officeart/2018/2/layout/IconCircleList"/>
    <dgm:cxn modelId="{EEACA0AF-117C-4FB8-8FD5-E2F557B21E1C}" srcId="{659841B9-AA27-4094-AE4C-5800B485829E}" destId="{AA9AEA06-DEF7-42F7-802C-55734742ECF0}" srcOrd="1" destOrd="0" parTransId="{F07F04E6-11F5-4E91-A112-01E49D08B36D}" sibTransId="{8D24F80F-58F2-4969-87B9-F99565079A64}"/>
    <dgm:cxn modelId="{BFFDE0B1-026B-4008-A248-3088BAAB7398}" type="presOf" srcId="{879CC42E-6F18-41BB-9480-5DEE8C999E31}" destId="{86325514-E138-4FAA-B7FD-AF87AA1A4751}" srcOrd="0" destOrd="0" presId="urn:microsoft.com/office/officeart/2018/2/layout/IconCircleList"/>
    <dgm:cxn modelId="{F4F427B8-F82F-4787-A39E-B634C55D7694}" type="presOf" srcId="{659841B9-AA27-4094-AE4C-5800B485829E}" destId="{A5ADA9A3-6443-43E1-870D-26A5D384DAC6}" srcOrd="0" destOrd="0" presId="urn:microsoft.com/office/officeart/2018/2/layout/IconCircleList"/>
    <dgm:cxn modelId="{369841EB-C252-4E38-9176-3A5439047C48}" type="presParOf" srcId="{A5ADA9A3-6443-43E1-870D-26A5D384DAC6}" destId="{C199400E-562F-4A51-BFBA-FB9FB60F7EA8}" srcOrd="0" destOrd="0" presId="urn:microsoft.com/office/officeart/2018/2/layout/IconCircleList"/>
    <dgm:cxn modelId="{43C45074-8783-4724-8E03-64D413DBF865}" type="presParOf" srcId="{C199400E-562F-4A51-BFBA-FB9FB60F7EA8}" destId="{1EB36536-808A-47DF-B2DF-64B335B55962}" srcOrd="0" destOrd="0" presId="urn:microsoft.com/office/officeart/2018/2/layout/IconCircleList"/>
    <dgm:cxn modelId="{4D30812F-FB2B-4551-9795-55A54F571DD6}" type="presParOf" srcId="{1EB36536-808A-47DF-B2DF-64B335B55962}" destId="{D9411697-5C0C-49FC-9E04-5F5EC352DCD1}" srcOrd="0" destOrd="0" presId="urn:microsoft.com/office/officeart/2018/2/layout/IconCircleList"/>
    <dgm:cxn modelId="{28C1B922-0974-4399-B8FF-6E40EA422559}" type="presParOf" srcId="{1EB36536-808A-47DF-B2DF-64B335B55962}" destId="{E2333635-F833-4D41-AB4E-63EE3EFEC675}" srcOrd="1" destOrd="0" presId="urn:microsoft.com/office/officeart/2018/2/layout/IconCircleList"/>
    <dgm:cxn modelId="{A56E9125-6C27-4F8A-BE4F-E266B6BC59F9}" type="presParOf" srcId="{1EB36536-808A-47DF-B2DF-64B335B55962}" destId="{594AFB57-B54E-4A88-9078-1B4C69D291F0}" srcOrd="2" destOrd="0" presId="urn:microsoft.com/office/officeart/2018/2/layout/IconCircleList"/>
    <dgm:cxn modelId="{2DF06CB9-8488-479B-AAB7-26B7BDB3D20E}" type="presParOf" srcId="{1EB36536-808A-47DF-B2DF-64B335B55962}" destId="{15CE545A-6163-47B8-87D7-8B496BD10343}" srcOrd="3" destOrd="0" presId="urn:microsoft.com/office/officeart/2018/2/layout/IconCircleList"/>
    <dgm:cxn modelId="{02126C04-AA4B-4030-82E0-663640D1E074}" type="presParOf" srcId="{C199400E-562F-4A51-BFBA-FB9FB60F7EA8}" destId="{86325514-E138-4FAA-B7FD-AF87AA1A4751}" srcOrd="1" destOrd="0" presId="urn:microsoft.com/office/officeart/2018/2/layout/IconCircleList"/>
    <dgm:cxn modelId="{35A8FF25-B740-444A-9353-36FFEFDB40AD}" type="presParOf" srcId="{C199400E-562F-4A51-BFBA-FB9FB60F7EA8}" destId="{B7DD0D56-5F5D-464C-B1B1-36A90414CC8B}" srcOrd="2" destOrd="0" presId="urn:microsoft.com/office/officeart/2018/2/layout/IconCircleList"/>
    <dgm:cxn modelId="{AD99CFAB-0F7C-4D25-A927-74E354C75ECB}" type="presParOf" srcId="{B7DD0D56-5F5D-464C-B1B1-36A90414CC8B}" destId="{9E07F61F-C7D3-469D-A2AD-6B7149CF896E}" srcOrd="0" destOrd="0" presId="urn:microsoft.com/office/officeart/2018/2/layout/IconCircleList"/>
    <dgm:cxn modelId="{94610A61-3B5A-481F-84CC-BDF3E1F432CE}" type="presParOf" srcId="{B7DD0D56-5F5D-464C-B1B1-36A90414CC8B}" destId="{FEDE67EB-B8E5-4FF8-B0A5-C06348E3068D}" srcOrd="1" destOrd="0" presId="urn:microsoft.com/office/officeart/2018/2/layout/IconCircleList"/>
    <dgm:cxn modelId="{190730A8-5B6E-46F0-94C2-863E3745C333}" type="presParOf" srcId="{B7DD0D56-5F5D-464C-B1B1-36A90414CC8B}" destId="{7169B6FB-3F5A-4CE0-92D2-9382496C669E}" srcOrd="2" destOrd="0" presId="urn:microsoft.com/office/officeart/2018/2/layout/IconCircleList"/>
    <dgm:cxn modelId="{18455152-0F51-403C-8B4D-981AC3BEAF26}" type="presParOf" srcId="{B7DD0D56-5F5D-464C-B1B1-36A90414CC8B}" destId="{4D03E83E-6FE8-4931-BD14-5DA5E045293F}" srcOrd="3" destOrd="0" presId="urn:microsoft.com/office/officeart/2018/2/layout/IconCircleList"/>
    <dgm:cxn modelId="{3C99E79C-8CCD-4871-8302-9037328AAF36}" type="presParOf" srcId="{C199400E-562F-4A51-BFBA-FB9FB60F7EA8}" destId="{8D547367-BBD8-4F55-8521-590FAE2362D1}" srcOrd="3" destOrd="0" presId="urn:microsoft.com/office/officeart/2018/2/layout/IconCircleList"/>
    <dgm:cxn modelId="{95647C27-E65D-462F-BB58-F20CBF1E2BEA}" type="presParOf" srcId="{C199400E-562F-4A51-BFBA-FB9FB60F7EA8}" destId="{29634F7C-2C2C-4F75-8279-9C9A21A91CA8}" srcOrd="4" destOrd="0" presId="urn:microsoft.com/office/officeart/2018/2/layout/IconCircleList"/>
    <dgm:cxn modelId="{A286CAC2-3387-4B41-9C30-5EF0298D96F0}" type="presParOf" srcId="{29634F7C-2C2C-4F75-8279-9C9A21A91CA8}" destId="{6A81A6E9-F2BD-4ABC-BF6E-24E63364E923}" srcOrd="0" destOrd="0" presId="urn:microsoft.com/office/officeart/2018/2/layout/IconCircleList"/>
    <dgm:cxn modelId="{EEE5F58A-02FE-4FF1-964C-A70E9D6697BA}" type="presParOf" srcId="{29634F7C-2C2C-4F75-8279-9C9A21A91CA8}" destId="{28F2CE20-7B9B-47A0-933B-B7A16BBFF7F0}" srcOrd="1" destOrd="0" presId="urn:microsoft.com/office/officeart/2018/2/layout/IconCircleList"/>
    <dgm:cxn modelId="{5EDACE01-218B-4530-AEA1-F921CCD950A9}" type="presParOf" srcId="{29634F7C-2C2C-4F75-8279-9C9A21A91CA8}" destId="{94C0EF80-C7B3-4DFB-AC54-E777CDB61CB8}" srcOrd="2" destOrd="0" presId="urn:microsoft.com/office/officeart/2018/2/layout/IconCircleList"/>
    <dgm:cxn modelId="{61F88843-576D-414C-98B1-F7902A8DE9CA}" type="presParOf" srcId="{29634F7C-2C2C-4F75-8279-9C9A21A91CA8}" destId="{AC24A03E-2D94-4AA0-9AE6-3B246152CCA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11697-5C0C-49FC-9E04-5F5EC352DCD1}">
      <dsp:nvSpPr>
        <dsp:cNvPr id="0" name=""/>
        <dsp:cNvSpPr/>
      </dsp:nvSpPr>
      <dsp:spPr>
        <a:xfrm>
          <a:off x="195832" y="1246869"/>
          <a:ext cx="910537" cy="91053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333635-F833-4D41-AB4E-63EE3EFEC675}">
      <dsp:nvSpPr>
        <dsp:cNvPr id="0" name=""/>
        <dsp:cNvSpPr/>
      </dsp:nvSpPr>
      <dsp:spPr>
        <a:xfrm>
          <a:off x="387045" y="1438082"/>
          <a:ext cx="528112" cy="5281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5CE545A-6163-47B8-87D7-8B496BD10343}">
      <dsp:nvSpPr>
        <dsp:cNvPr id="0" name=""/>
        <dsp:cNvSpPr/>
      </dsp:nvSpPr>
      <dsp:spPr>
        <a:xfrm>
          <a:off x="1301485" y="1246869"/>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Using this development methodology customers and developers need to agree on specifications early in the process(Lotz).</a:t>
          </a:r>
        </a:p>
      </dsp:txBody>
      <dsp:txXfrm>
        <a:off x="1301485" y="1246869"/>
        <a:ext cx="2146268" cy="910537"/>
      </dsp:txXfrm>
    </dsp:sp>
    <dsp:sp modelId="{9E07F61F-C7D3-469D-A2AD-6B7149CF896E}">
      <dsp:nvSpPr>
        <dsp:cNvPr id="0" name=""/>
        <dsp:cNvSpPr/>
      </dsp:nvSpPr>
      <dsp:spPr>
        <a:xfrm>
          <a:off x="3821724" y="1246869"/>
          <a:ext cx="910537" cy="91053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DE67EB-B8E5-4FF8-B0A5-C06348E3068D}">
      <dsp:nvSpPr>
        <dsp:cNvPr id="0" name=""/>
        <dsp:cNvSpPr/>
      </dsp:nvSpPr>
      <dsp:spPr>
        <a:xfrm>
          <a:off x="4012937" y="1438082"/>
          <a:ext cx="528112" cy="5281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03E83E-6FE8-4931-BD14-5DA5E045293F}">
      <dsp:nvSpPr>
        <dsp:cNvPr id="0" name=""/>
        <dsp:cNvSpPr/>
      </dsp:nvSpPr>
      <dsp:spPr>
        <a:xfrm>
          <a:off x="4927377" y="1246869"/>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A customer may not see the product until it is finished and may be dissatisfied with the product(Lotz). </a:t>
          </a:r>
        </a:p>
      </dsp:txBody>
      <dsp:txXfrm>
        <a:off x="4927377" y="1246869"/>
        <a:ext cx="2146268" cy="910537"/>
      </dsp:txXfrm>
    </dsp:sp>
    <dsp:sp modelId="{6A81A6E9-F2BD-4ABC-BF6E-24E63364E923}">
      <dsp:nvSpPr>
        <dsp:cNvPr id="0" name=""/>
        <dsp:cNvSpPr/>
      </dsp:nvSpPr>
      <dsp:spPr>
        <a:xfrm>
          <a:off x="7447616" y="1246869"/>
          <a:ext cx="910537" cy="91053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F2CE20-7B9B-47A0-933B-B7A16BBFF7F0}">
      <dsp:nvSpPr>
        <dsp:cNvPr id="0" name=""/>
        <dsp:cNvSpPr/>
      </dsp:nvSpPr>
      <dsp:spPr>
        <a:xfrm>
          <a:off x="7638829" y="1438082"/>
          <a:ext cx="528112" cy="5281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24A03E-2D94-4AA0-9AE6-3B246152CCA9}">
      <dsp:nvSpPr>
        <dsp:cNvPr id="0" name=""/>
        <dsp:cNvSpPr/>
      </dsp:nvSpPr>
      <dsp:spPr>
        <a:xfrm>
          <a:off x="8553269" y="1246869"/>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A more straightforward way of creating the SNHU Travel project which will be understood as a whole given that the design phase is so early(Lotz).</a:t>
          </a:r>
        </a:p>
      </dsp:txBody>
      <dsp:txXfrm>
        <a:off x="8553269" y="1246869"/>
        <a:ext cx="2146268" cy="91053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434BCD-740D-4068-9874-FB1D39214FA4}"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83285-7226-4A56-BDF4-45CC7C3C5255}" type="slidenum">
              <a:rPr lang="en-US" smtClean="0"/>
              <a:t>‹#›</a:t>
            </a:fld>
            <a:endParaRPr lang="en-US"/>
          </a:p>
        </p:txBody>
      </p:sp>
    </p:spTree>
    <p:extLst>
      <p:ext uri="{BB962C8B-B14F-4D97-AF65-F5344CB8AC3E}">
        <p14:creationId xmlns:p14="http://schemas.microsoft.com/office/powerpoint/2010/main" val="328806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434BCD-740D-4068-9874-FB1D39214FA4}"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83285-7226-4A56-BDF4-45CC7C3C5255}" type="slidenum">
              <a:rPr lang="en-US" smtClean="0"/>
              <a:t>‹#›</a:t>
            </a:fld>
            <a:endParaRPr lang="en-US"/>
          </a:p>
        </p:txBody>
      </p:sp>
    </p:spTree>
    <p:extLst>
      <p:ext uri="{BB962C8B-B14F-4D97-AF65-F5344CB8AC3E}">
        <p14:creationId xmlns:p14="http://schemas.microsoft.com/office/powerpoint/2010/main" val="581954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434BCD-740D-4068-9874-FB1D39214FA4}"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83285-7226-4A56-BDF4-45CC7C3C5255}" type="slidenum">
              <a:rPr lang="en-US" smtClean="0"/>
              <a:t>‹#›</a:t>
            </a:fld>
            <a:endParaRPr lang="en-US"/>
          </a:p>
        </p:txBody>
      </p:sp>
    </p:spTree>
    <p:extLst>
      <p:ext uri="{BB962C8B-B14F-4D97-AF65-F5344CB8AC3E}">
        <p14:creationId xmlns:p14="http://schemas.microsoft.com/office/powerpoint/2010/main" val="1017898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434BCD-740D-4068-9874-FB1D39214FA4}"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83285-7226-4A56-BDF4-45CC7C3C525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50219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34BCD-740D-4068-9874-FB1D39214FA4}"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83285-7226-4A56-BDF4-45CC7C3C5255}" type="slidenum">
              <a:rPr lang="en-US" smtClean="0"/>
              <a:t>‹#›</a:t>
            </a:fld>
            <a:endParaRPr lang="en-US"/>
          </a:p>
        </p:txBody>
      </p:sp>
    </p:spTree>
    <p:extLst>
      <p:ext uri="{BB962C8B-B14F-4D97-AF65-F5344CB8AC3E}">
        <p14:creationId xmlns:p14="http://schemas.microsoft.com/office/powerpoint/2010/main" val="1630314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434BCD-740D-4068-9874-FB1D39214FA4}" type="datetimeFigureOut">
              <a:rPr lang="en-US" smtClean="0"/>
              <a:t>12/13/2020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83285-7226-4A56-BDF4-45CC7C3C5255}" type="slidenum">
              <a:rPr lang="en-US" smtClean="0"/>
              <a:t>‹#›</a:t>
            </a:fld>
            <a:endParaRPr lang="en-US"/>
          </a:p>
        </p:txBody>
      </p:sp>
    </p:spTree>
    <p:extLst>
      <p:ext uri="{BB962C8B-B14F-4D97-AF65-F5344CB8AC3E}">
        <p14:creationId xmlns:p14="http://schemas.microsoft.com/office/powerpoint/2010/main" val="2109745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434BCD-740D-4068-9874-FB1D39214FA4}" type="datetimeFigureOut">
              <a:rPr lang="en-US" smtClean="0"/>
              <a:t>12/13/2020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83285-7226-4A56-BDF4-45CC7C3C5255}" type="slidenum">
              <a:rPr lang="en-US" smtClean="0"/>
              <a:t>‹#›</a:t>
            </a:fld>
            <a:endParaRPr lang="en-US"/>
          </a:p>
        </p:txBody>
      </p:sp>
    </p:spTree>
    <p:extLst>
      <p:ext uri="{BB962C8B-B14F-4D97-AF65-F5344CB8AC3E}">
        <p14:creationId xmlns:p14="http://schemas.microsoft.com/office/powerpoint/2010/main" val="1419968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434BCD-740D-4068-9874-FB1D39214FA4}"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83285-7226-4A56-BDF4-45CC7C3C5255}" type="slidenum">
              <a:rPr lang="en-US" smtClean="0"/>
              <a:t>‹#›</a:t>
            </a:fld>
            <a:endParaRPr lang="en-US"/>
          </a:p>
        </p:txBody>
      </p:sp>
    </p:spTree>
    <p:extLst>
      <p:ext uri="{BB962C8B-B14F-4D97-AF65-F5344CB8AC3E}">
        <p14:creationId xmlns:p14="http://schemas.microsoft.com/office/powerpoint/2010/main" val="170277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434BCD-740D-4068-9874-FB1D39214FA4}"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83285-7226-4A56-BDF4-45CC7C3C5255}" type="slidenum">
              <a:rPr lang="en-US" smtClean="0"/>
              <a:t>‹#›</a:t>
            </a:fld>
            <a:endParaRPr lang="en-US"/>
          </a:p>
        </p:txBody>
      </p:sp>
    </p:spTree>
    <p:extLst>
      <p:ext uri="{BB962C8B-B14F-4D97-AF65-F5344CB8AC3E}">
        <p14:creationId xmlns:p14="http://schemas.microsoft.com/office/powerpoint/2010/main" val="2482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5434BCD-740D-4068-9874-FB1D39214FA4}"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83285-7226-4A56-BDF4-45CC7C3C5255}" type="slidenum">
              <a:rPr lang="en-US" smtClean="0"/>
              <a:t>‹#›</a:t>
            </a:fld>
            <a:endParaRPr lang="en-US"/>
          </a:p>
        </p:txBody>
      </p:sp>
    </p:spTree>
    <p:extLst>
      <p:ext uri="{BB962C8B-B14F-4D97-AF65-F5344CB8AC3E}">
        <p14:creationId xmlns:p14="http://schemas.microsoft.com/office/powerpoint/2010/main" val="2797687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34BCD-740D-4068-9874-FB1D39214FA4}"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83285-7226-4A56-BDF4-45CC7C3C5255}" type="slidenum">
              <a:rPr lang="en-US" smtClean="0"/>
              <a:t>‹#›</a:t>
            </a:fld>
            <a:endParaRPr lang="en-US"/>
          </a:p>
        </p:txBody>
      </p:sp>
    </p:spTree>
    <p:extLst>
      <p:ext uri="{BB962C8B-B14F-4D97-AF65-F5344CB8AC3E}">
        <p14:creationId xmlns:p14="http://schemas.microsoft.com/office/powerpoint/2010/main" val="2123096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434BCD-740D-4068-9874-FB1D39214FA4}"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83285-7226-4A56-BDF4-45CC7C3C5255}" type="slidenum">
              <a:rPr lang="en-US" smtClean="0"/>
              <a:t>‹#›</a:t>
            </a:fld>
            <a:endParaRPr lang="en-US"/>
          </a:p>
        </p:txBody>
      </p:sp>
    </p:spTree>
    <p:extLst>
      <p:ext uri="{BB962C8B-B14F-4D97-AF65-F5344CB8AC3E}">
        <p14:creationId xmlns:p14="http://schemas.microsoft.com/office/powerpoint/2010/main" val="2327934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434BCD-740D-4068-9874-FB1D39214FA4}" type="datetimeFigureOut">
              <a:rPr lang="en-US" smtClean="0"/>
              <a:t>12/13/2020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783285-7226-4A56-BDF4-45CC7C3C5255}" type="slidenum">
              <a:rPr lang="en-US" smtClean="0"/>
              <a:t>‹#›</a:t>
            </a:fld>
            <a:endParaRPr lang="en-US"/>
          </a:p>
        </p:txBody>
      </p:sp>
    </p:spTree>
    <p:extLst>
      <p:ext uri="{BB962C8B-B14F-4D97-AF65-F5344CB8AC3E}">
        <p14:creationId xmlns:p14="http://schemas.microsoft.com/office/powerpoint/2010/main" val="285747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5434BCD-740D-4068-9874-FB1D39214FA4}" type="datetimeFigureOut">
              <a:rPr lang="en-US" smtClean="0"/>
              <a:t>12/13/2020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1783285-7226-4A56-BDF4-45CC7C3C5255}" type="slidenum">
              <a:rPr lang="en-US" smtClean="0"/>
              <a:t>‹#›</a:t>
            </a:fld>
            <a:endParaRPr lang="en-US"/>
          </a:p>
        </p:txBody>
      </p:sp>
    </p:spTree>
    <p:extLst>
      <p:ext uri="{BB962C8B-B14F-4D97-AF65-F5344CB8AC3E}">
        <p14:creationId xmlns:p14="http://schemas.microsoft.com/office/powerpoint/2010/main" val="3248595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5434BCD-740D-4068-9874-FB1D39214FA4}" type="datetimeFigureOut">
              <a:rPr lang="en-US" smtClean="0"/>
              <a:t>12/13/2020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1783285-7226-4A56-BDF4-45CC7C3C5255}" type="slidenum">
              <a:rPr lang="en-US" smtClean="0"/>
              <a:t>‹#›</a:t>
            </a:fld>
            <a:endParaRPr lang="en-US"/>
          </a:p>
        </p:txBody>
      </p:sp>
    </p:spTree>
    <p:extLst>
      <p:ext uri="{BB962C8B-B14F-4D97-AF65-F5344CB8AC3E}">
        <p14:creationId xmlns:p14="http://schemas.microsoft.com/office/powerpoint/2010/main" val="2098660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5434BCD-740D-4068-9874-FB1D39214FA4}" type="datetimeFigureOut">
              <a:rPr lang="en-US" smtClean="0"/>
              <a:t>12/13/2020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1783285-7226-4A56-BDF4-45CC7C3C5255}" type="slidenum">
              <a:rPr lang="en-US" smtClean="0"/>
              <a:t>‹#›</a:t>
            </a:fld>
            <a:endParaRPr lang="en-US"/>
          </a:p>
        </p:txBody>
      </p:sp>
    </p:spTree>
    <p:extLst>
      <p:ext uri="{BB962C8B-B14F-4D97-AF65-F5344CB8AC3E}">
        <p14:creationId xmlns:p14="http://schemas.microsoft.com/office/powerpoint/2010/main" val="317627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434BCD-740D-4068-9874-FB1D39214FA4}"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83285-7226-4A56-BDF4-45CC7C3C5255}" type="slidenum">
              <a:rPr lang="en-US" smtClean="0"/>
              <a:t>‹#›</a:t>
            </a:fld>
            <a:endParaRPr lang="en-US"/>
          </a:p>
        </p:txBody>
      </p:sp>
    </p:spTree>
    <p:extLst>
      <p:ext uri="{BB962C8B-B14F-4D97-AF65-F5344CB8AC3E}">
        <p14:creationId xmlns:p14="http://schemas.microsoft.com/office/powerpoint/2010/main" val="3464856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5434BCD-740D-4068-9874-FB1D39214FA4}" type="datetimeFigureOut">
              <a:rPr lang="en-US" smtClean="0"/>
              <a:t>12/13/2020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783285-7226-4A56-BDF4-45CC7C3C5255}" type="slidenum">
              <a:rPr lang="en-US" smtClean="0"/>
              <a:t>‹#›</a:t>
            </a:fld>
            <a:endParaRPr lang="en-US"/>
          </a:p>
        </p:txBody>
      </p:sp>
    </p:spTree>
    <p:extLst>
      <p:ext uri="{BB962C8B-B14F-4D97-AF65-F5344CB8AC3E}">
        <p14:creationId xmlns:p14="http://schemas.microsoft.com/office/powerpoint/2010/main" val="42158523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sdlc/sdlc_agile_model.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1D37-97BE-4EB5-A7D7-8D40A161B4B0}"/>
              </a:ext>
            </a:extLst>
          </p:cNvPr>
          <p:cNvSpPr>
            <a:spLocks noGrp="1"/>
          </p:cNvSpPr>
          <p:nvPr>
            <p:ph type="ctrTitle"/>
          </p:nvPr>
        </p:nvSpPr>
        <p:spPr/>
        <p:txBody>
          <a:bodyPr/>
          <a:lstStyle/>
          <a:p>
            <a:r>
              <a:rPr lang="en-US" dirty="0"/>
              <a:t>Agile</a:t>
            </a:r>
          </a:p>
        </p:txBody>
      </p:sp>
      <p:sp>
        <p:nvSpPr>
          <p:cNvPr id="3" name="Subtitle 2">
            <a:extLst>
              <a:ext uri="{FF2B5EF4-FFF2-40B4-BE49-F238E27FC236}">
                <a16:creationId xmlns:a16="http://schemas.microsoft.com/office/drawing/2014/main" id="{8A780C75-F504-4769-B4B6-563E5A695300}"/>
              </a:ext>
            </a:extLst>
          </p:cNvPr>
          <p:cNvSpPr>
            <a:spLocks noGrp="1"/>
          </p:cNvSpPr>
          <p:nvPr>
            <p:ph type="subTitle" idx="1"/>
          </p:nvPr>
        </p:nvSpPr>
        <p:spPr/>
        <p:txBody>
          <a:bodyPr/>
          <a:lstStyle/>
          <a:p>
            <a:r>
              <a:rPr lang="en-US" dirty="0"/>
              <a:t>By:</a:t>
            </a:r>
          </a:p>
          <a:p>
            <a:r>
              <a:rPr lang="en-US" dirty="0"/>
              <a:t>Payton Mitchell</a:t>
            </a:r>
          </a:p>
        </p:txBody>
      </p:sp>
    </p:spTree>
    <p:extLst>
      <p:ext uri="{BB962C8B-B14F-4D97-AF65-F5344CB8AC3E}">
        <p14:creationId xmlns:p14="http://schemas.microsoft.com/office/powerpoint/2010/main" val="1219876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D1D048FD-17B8-4842-B1EE-1A79E5D50F05}"/>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Roles</a:t>
            </a:r>
          </a:p>
        </p:txBody>
      </p:sp>
      <p:sp>
        <p:nvSpPr>
          <p:cNvPr id="3" name="Content Placeholder 2">
            <a:extLst>
              <a:ext uri="{FF2B5EF4-FFF2-40B4-BE49-F238E27FC236}">
                <a16:creationId xmlns:a16="http://schemas.microsoft.com/office/drawing/2014/main" id="{A5813CC4-0BC4-4816-99B3-32718FC993F8}"/>
              </a:ext>
            </a:extLst>
          </p:cNvPr>
          <p:cNvSpPr>
            <a:spLocks noGrp="1"/>
          </p:cNvSpPr>
          <p:nvPr>
            <p:ph idx="1"/>
          </p:nvPr>
        </p:nvSpPr>
        <p:spPr>
          <a:xfrm>
            <a:off x="1103312" y="2763520"/>
            <a:ext cx="8946541" cy="3484879"/>
          </a:xfrm>
        </p:spPr>
        <p:txBody>
          <a:bodyPr>
            <a:normAutofit/>
          </a:bodyPr>
          <a:lstStyle/>
          <a:p>
            <a:pPr>
              <a:lnSpc>
                <a:spcPct val="90000"/>
              </a:lnSpc>
            </a:pPr>
            <a:r>
              <a:rPr lang="en-US" sz="1900"/>
              <a:t>Developer: This is the role that is responsible to actually execute in the creation of the software. The daily roles of a developer include creating plans for the sprit, creating backlog tasks that can be taken care of at a later date and mentoring junior level programmers(Scrum Guide). </a:t>
            </a:r>
          </a:p>
          <a:p>
            <a:pPr>
              <a:lnSpc>
                <a:spcPct val="90000"/>
              </a:lnSpc>
            </a:pPr>
            <a:r>
              <a:rPr lang="en-US" sz="1900"/>
              <a:t>Product Owner: Responsible for maximizing the value of the product that we are getting as a result of the developers. Just like the developers, this role is also responsible for helping plan the backlog items(Scrum Guide).</a:t>
            </a:r>
          </a:p>
          <a:p>
            <a:pPr>
              <a:lnSpc>
                <a:spcPct val="90000"/>
              </a:lnSpc>
            </a:pPr>
            <a:r>
              <a:rPr lang="en-US" sz="1900"/>
              <a:t>Scrum Master: This role is entrusted with the effectiveness of the Scrum team. They help plan the backlog just as the other roles I have mentioned, facilitate stakeholder engagement of needed and coach the organization on Scrum Adoption(Scrum Guide). </a:t>
            </a:r>
          </a:p>
          <a:p>
            <a:pPr>
              <a:lnSpc>
                <a:spcPct val="90000"/>
              </a:lnSpc>
            </a:pPr>
            <a:endParaRPr lang="en-US" sz="1900"/>
          </a:p>
        </p:txBody>
      </p:sp>
    </p:spTree>
    <p:extLst>
      <p:ext uri="{BB962C8B-B14F-4D97-AF65-F5344CB8AC3E}">
        <p14:creationId xmlns:p14="http://schemas.microsoft.com/office/powerpoint/2010/main" val="233659422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12A97F4-2230-4577-A882-94C7CAFCDBD4}"/>
              </a:ext>
            </a:extLst>
          </p:cNvPr>
          <p:cNvSpPr>
            <a:spLocks noGrp="1"/>
          </p:cNvSpPr>
          <p:nvPr>
            <p:ph type="title"/>
          </p:nvPr>
        </p:nvSpPr>
        <p:spPr>
          <a:xfrm>
            <a:off x="806195" y="804672"/>
            <a:ext cx="3521359" cy="5248656"/>
          </a:xfrm>
        </p:spPr>
        <p:txBody>
          <a:bodyPr anchor="ctr">
            <a:normAutofit/>
          </a:bodyPr>
          <a:lstStyle/>
          <a:p>
            <a:pPr algn="ctr"/>
            <a:r>
              <a:rPr lang="en-US" dirty="0"/>
              <a:t>Agile Steps</a:t>
            </a:r>
            <a:endParaRPr lang="en-US"/>
          </a:p>
        </p:txBody>
      </p:sp>
      <p:sp>
        <p:nvSpPr>
          <p:cNvPr id="3" name="Content Placeholder 2">
            <a:extLst>
              <a:ext uri="{FF2B5EF4-FFF2-40B4-BE49-F238E27FC236}">
                <a16:creationId xmlns:a16="http://schemas.microsoft.com/office/drawing/2014/main" id="{A487F150-FE18-4815-A7EE-D447A073B49D}"/>
              </a:ext>
            </a:extLst>
          </p:cNvPr>
          <p:cNvSpPr>
            <a:spLocks noGrp="1"/>
          </p:cNvSpPr>
          <p:nvPr>
            <p:ph idx="1"/>
          </p:nvPr>
        </p:nvSpPr>
        <p:spPr>
          <a:xfrm>
            <a:off x="4975861" y="804671"/>
            <a:ext cx="6399930" cy="5248657"/>
          </a:xfrm>
        </p:spPr>
        <p:txBody>
          <a:bodyPr anchor="ctr">
            <a:normAutofit/>
          </a:bodyPr>
          <a:lstStyle/>
          <a:p>
            <a:pPr>
              <a:lnSpc>
                <a:spcPct val="90000"/>
              </a:lnSpc>
            </a:pPr>
            <a:r>
              <a:rPr lang="en-US" sz="1700"/>
              <a:t>Planning: During this first phase in the agile process the objectives, scope, budgets are identified (SDLC).</a:t>
            </a:r>
          </a:p>
          <a:p>
            <a:pPr>
              <a:lnSpc>
                <a:spcPct val="90000"/>
              </a:lnSpc>
            </a:pPr>
            <a:r>
              <a:rPr lang="en-US" sz="1700"/>
              <a:t>Requirement Analysis: During this phase of the agile process the user’s expectations are analyzed (SDLC).</a:t>
            </a:r>
          </a:p>
          <a:p>
            <a:pPr>
              <a:lnSpc>
                <a:spcPct val="90000"/>
              </a:lnSpc>
            </a:pPr>
            <a:r>
              <a:rPr lang="en-US" sz="1700"/>
              <a:t>Design: During this phase engineers design the front and back end of the software. This can include making prototypes, flow charts and UML schemas (SDLC).</a:t>
            </a:r>
          </a:p>
          <a:p>
            <a:pPr>
              <a:lnSpc>
                <a:spcPct val="90000"/>
              </a:lnSpc>
            </a:pPr>
            <a:r>
              <a:rPr lang="en-US" sz="1700"/>
              <a:t>Coding: This is the part where the engineers actually develop the software using whatever language best suits the program’s needs. In the case of the SNHU Travel Project perhaps Java (SDLC).</a:t>
            </a:r>
          </a:p>
          <a:p>
            <a:pPr>
              <a:lnSpc>
                <a:spcPct val="90000"/>
              </a:lnSpc>
            </a:pPr>
            <a:r>
              <a:rPr lang="en-US" sz="1700"/>
              <a:t>Testing: This is the stage where engineers test for the quality of the code. This can include ensuring certain values have been set to making the correct HTTP request is returned (SDLC). </a:t>
            </a:r>
          </a:p>
        </p:txBody>
      </p:sp>
    </p:spTree>
    <p:extLst>
      <p:ext uri="{BB962C8B-B14F-4D97-AF65-F5344CB8AC3E}">
        <p14:creationId xmlns:p14="http://schemas.microsoft.com/office/powerpoint/2010/main" val="1058671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6A8A851-BCB1-4094-AF88-45539227DDAB}"/>
              </a:ext>
            </a:extLst>
          </p:cNvPr>
          <p:cNvSpPr>
            <a:spLocks noGrp="1"/>
          </p:cNvSpPr>
          <p:nvPr>
            <p:ph type="title"/>
          </p:nvPr>
        </p:nvSpPr>
        <p:spPr>
          <a:xfrm>
            <a:off x="648930" y="629267"/>
            <a:ext cx="9252154" cy="1016654"/>
          </a:xfrm>
        </p:spPr>
        <p:txBody>
          <a:bodyPr>
            <a:normAutofit/>
          </a:bodyPr>
          <a:lstStyle/>
          <a:p>
            <a:r>
              <a:rPr lang="en-US">
                <a:solidFill>
                  <a:srgbClr val="EBEBEB"/>
                </a:solidFill>
              </a:rPr>
              <a:t>Waterfall</a:t>
            </a:r>
          </a:p>
        </p:txBody>
      </p:sp>
      <p:sp>
        <p:nvSpPr>
          <p:cNvPr id="13" name="Rectangle 12">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83CA3749-150F-4EA6-A972-46F70A518536}"/>
              </a:ext>
            </a:extLst>
          </p:cNvPr>
          <p:cNvGraphicFramePr>
            <a:graphicFrameLocks noGrp="1"/>
          </p:cNvGraphicFramePr>
          <p:nvPr>
            <p:ph idx="1"/>
            <p:extLst>
              <p:ext uri="{D42A27DB-BD31-4B8C-83A1-F6EECF244321}">
                <p14:modId xmlns:p14="http://schemas.microsoft.com/office/powerpoint/2010/main" val="108380787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171749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80260A-4CF0-4180-BF48-2913212FE44B}"/>
              </a:ext>
            </a:extLst>
          </p:cNvPr>
          <p:cNvSpPr>
            <a:spLocks noGrp="1"/>
          </p:cNvSpPr>
          <p:nvPr>
            <p:ph type="title"/>
          </p:nvPr>
        </p:nvSpPr>
        <p:spPr>
          <a:xfrm>
            <a:off x="648930" y="629266"/>
            <a:ext cx="6188190" cy="1622321"/>
          </a:xfrm>
        </p:spPr>
        <p:txBody>
          <a:bodyPr>
            <a:normAutofit/>
          </a:bodyPr>
          <a:lstStyle/>
          <a:p>
            <a:r>
              <a:rPr lang="en-US">
                <a:solidFill>
                  <a:srgbClr val="EBEBEB"/>
                </a:solidFill>
              </a:rPr>
              <a:t>Which is best?</a:t>
            </a:r>
          </a:p>
        </p:txBody>
      </p:sp>
      <p:sp>
        <p:nvSpPr>
          <p:cNvPr id="3" name="Content Placeholder 2">
            <a:extLst>
              <a:ext uri="{FF2B5EF4-FFF2-40B4-BE49-F238E27FC236}">
                <a16:creationId xmlns:a16="http://schemas.microsoft.com/office/drawing/2014/main" id="{74F8A688-7BF7-4040-AF23-4545D15726BB}"/>
              </a:ext>
            </a:extLst>
          </p:cNvPr>
          <p:cNvSpPr>
            <a:spLocks noGrp="1"/>
          </p:cNvSpPr>
          <p:nvPr>
            <p:ph idx="1"/>
          </p:nvPr>
        </p:nvSpPr>
        <p:spPr>
          <a:xfrm>
            <a:off x="648930" y="2438400"/>
            <a:ext cx="6188189" cy="3785419"/>
          </a:xfrm>
        </p:spPr>
        <p:txBody>
          <a:bodyPr>
            <a:normAutofit/>
          </a:bodyPr>
          <a:lstStyle/>
          <a:p>
            <a:r>
              <a:rPr lang="en-US">
                <a:solidFill>
                  <a:srgbClr val="FFFFFF"/>
                </a:solidFill>
              </a:rPr>
              <a:t>For the SNHU travel project I would say that because of the characteristics mentioned agile would be the best option </a:t>
            </a:r>
          </a:p>
          <a:p>
            <a:r>
              <a:rPr lang="en-US">
                <a:solidFill>
                  <a:srgbClr val="FFFFFF"/>
                </a:solidFill>
              </a:rPr>
              <a:t>Because of the linear fashion of the waterfall methodology, I feel that it would not create the best product</a:t>
            </a:r>
          </a:p>
          <a:p>
            <a:r>
              <a:rPr lang="en-US">
                <a:solidFill>
                  <a:srgbClr val="FFFFFF"/>
                </a:solidFill>
              </a:rPr>
              <a:t>The main thing that I feel we saw through this project was that getting feedback from the customer is very important  and the best way to do this is through the agile method</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CCC3D93C-EF4B-411F-92D6-D96701E7E79F}"/>
              </a:ext>
            </a:extLst>
          </p:cNvPr>
          <p:cNvPicPr>
            <a:picLocks noChangeAspect="1"/>
          </p:cNvPicPr>
          <p:nvPr/>
        </p:nvPicPr>
        <p:blipFill rotWithShape="1">
          <a:blip r:embed="rId3"/>
          <a:srcRect l="49875" r="5617"/>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297417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solidFill>
                <a:schemeClr val="tx1">
                  <a:alpha val="20000"/>
                </a:schemeClr>
              </a:solidFill>
            </a:endParaRPr>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29DBE45-3128-45C5-BBDE-C638FC5DB379}"/>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References</a:t>
            </a:r>
          </a:p>
        </p:txBody>
      </p:sp>
      <p:sp>
        <p:nvSpPr>
          <p:cNvPr id="3" name="Content Placeholder 2">
            <a:extLst>
              <a:ext uri="{FF2B5EF4-FFF2-40B4-BE49-F238E27FC236}">
                <a16:creationId xmlns:a16="http://schemas.microsoft.com/office/drawing/2014/main" id="{3A459B2B-9616-4DC5-A8F7-A5C80830F43A}"/>
              </a:ext>
            </a:extLst>
          </p:cNvPr>
          <p:cNvSpPr>
            <a:spLocks noGrp="1"/>
          </p:cNvSpPr>
          <p:nvPr>
            <p:ph idx="1"/>
          </p:nvPr>
        </p:nvSpPr>
        <p:spPr>
          <a:xfrm>
            <a:off x="5204109" y="1645920"/>
            <a:ext cx="5919503" cy="4470821"/>
          </a:xfrm>
        </p:spPr>
        <p:txBody>
          <a:bodyPr>
            <a:normAutofit/>
          </a:bodyPr>
          <a:lstStyle/>
          <a:p>
            <a:pPr>
              <a:lnSpc>
                <a:spcPct val="90000"/>
              </a:lnSpc>
            </a:pPr>
            <a:r>
              <a:rPr lang="en-US" sz="1900">
                <a:effectLst/>
              </a:rPr>
              <a:t>The 2020 Scrum </a:t>
            </a:r>
            <a:r>
              <a:rPr lang="en-US" sz="1900" err="1">
                <a:effectLst/>
              </a:rPr>
              <a:t>GuideTM</a:t>
            </a:r>
            <a:r>
              <a:rPr lang="en-US" sz="1900">
                <a:effectLst/>
              </a:rPr>
              <a:t>. (n.d.). Retrieved December 13, 2020, from https://scrumguides.org/scrum-guide.html</a:t>
            </a:r>
          </a:p>
          <a:p>
            <a:pPr>
              <a:lnSpc>
                <a:spcPct val="90000"/>
              </a:lnSpc>
            </a:pPr>
            <a:r>
              <a:rPr lang="en-US" sz="1900"/>
              <a:t>SDLC - Agile Model. (n.d.). Retrieved December 13, 2020, from </a:t>
            </a:r>
            <a:r>
              <a:rPr lang="en-US" sz="1900">
                <a:hlinkClick r:id="rId2"/>
              </a:rPr>
              <a:t>https://www.tutorialspoint.com/sdlc/sdlc_agile_model.htm</a:t>
            </a:r>
            <a:endParaRPr lang="en-US" sz="1900"/>
          </a:p>
          <a:p>
            <a:pPr>
              <a:lnSpc>
                <a:spcPct val="90000"/>
              </a:lnSpc>
            </a:pPr>
            <a:r>
              <a:rPr lang="en-US" sz="1900" err="1"/>
              <a:t>Lotz</a:t>
            </a:r>
            <a:r>
              <a:rPr lang="en-US" sz="1900"/>
              <a:t>, M., &amp; About the Author Mary </a:t>
            </a:r>
            <a:r>
              <a:rPr lang="en-US" sz="1900" err="1"/>
              <a:t>Lotz</a:t>
            </a:r>
            <a:r>
              <a:rPr lang="en-US" sz="1900"/>
              <a:t> is </a:t>
            </a:r>
            <a:r>
              <a:rPr lang="en-US" sz="1900" err="1"/>
              <a:t>Segue's</a:t>
            </a:r>
            <a:r>
              <a:rPr lang="en-US" sz="1900"/>
              <a:t> Director of Engineering. She is a certified project manager (PMP) and scrum master (CSM). (2018, November 20). Waterfall vs. Agile: Which Methodology is Right for Your Project? Retrieved December 14, 2020, from https://www.seguetech.com/waterfall-vs-agile-methodology/</a:t>
            </a:r>
          </a:p>
          <a:p>
            <a:pPr>
              <a:lnSpc>
                <a:spcPct val="90000"/>
              </a:lnSpc>
            </a:pPr>
            <a:endParaRPr lang="en-US" sz="1900"/>
          </a:p>
          <a:p>
            <a:pPr>
              <a:lnSpc>
                <a:spcPct val="90000"/>
              </a:lnSpc>
            </a:pPr>
            <a:endParaRPr lang="en-US" sz="1900"/>
          </a:p>
        </p:txBody>
      </p:sp>
    </p:spTree>
    <p:extLst>
      <p:ext uri="{BB962C8B-B14F-4D97-AF65-F5344CB8AC3E}">
        <p14:creationId xmlns:p14="http://schemas.microsoft.com/office/powerpoint/2010/main" val="4167672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563</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Agile</vt:lpstr>
      <vt:lpstr>Roles</vt:lpstr>
      <vt:lpstr>Agile Steps</vt:lpstr>
      <vt:lpstr>Waterfall</vt:lpstr>
      <vt:lpstr>Which is best?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dc:title>
  <dc:creator>Payton</dc:creator>
  <cp:lastModifiedBy>Payton</cp:lastModifiedBy>
  <cp:revision>1</cp:revision>
  <dcterms:created xsi:type="dcterms:W3CDTF">2020-12-14T03:56:34Z</dcterms:created>
  <dcterms:modified xsi:type="dcterms:W3CDTF">2020-12-14T03:57:14Z</dcterms:modified>
</cp:coreProperties>
</file>