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78871"/>
  </p:normalViewPr>
  <p:slideViewPr>
    <p:cSldViewPr snapToGrid="0">
      <p:cViewPr varScale="1">
        <p:scale>
          <a:sx n="72" d="100"/>
          <a:sy n="72" d="100"/>
        </p:scale>
        <p:origin x="1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09EC5-9B21-6446-9290-D3CE182A2AD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7448-3F49-B347-9605-CB0E4C9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67448-3F49-B347-9605-CB0E4C907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will start with some history of the application: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Written in Standard ML and Scala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 at _ and 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Released in 1986 but updated and improved by many institutes/individuals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version I will focus on in Isabelle/HOL, released in late 90s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version is most widely used, the HOL is higher order logic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 fact: named after _’s daughter by UK guy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67448-3F49-B347-9605-CB0E4C907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Genaric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proof assistant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Allows for math formulas to be represented in a formal language 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tools to prove these in a logical calculus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means the formalization of math proofs and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Formal verification – soft/hardware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prove props of comp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/protocols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Isar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actual proof language cool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is super human readable (and machine)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Isabelle has many tools that are used to help proofs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Classical reasoner performs long chains of reasoning steps to prove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Simplifier can reason with and about equations (think equality)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 arithmetic and various algebraic decision procedures are provided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External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first-order provers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(for first order logic)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jEdit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UI for Isabelle IDE, download on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linux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mac and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67448-3F49-B347-9605-CB0E4C907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seL4 chip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NICTA – National Info and communications tech of Australia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main theorem stated that the C code correctly implements the formal specification of the kernel, used on all parts (design, code, implementation)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bugs in early version and over 150 issues in each of design and specification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Isabelle AFP – lots of proofs, can use to prove other things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Formalize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such as those on the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67448-3F49-B347-9605-CB0E4C907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2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Run through file syntax – think header, imports, begin, then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dec (relations to functional programming and use of recursion) – then simple lemma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67448-3F49-B347-9605-CB0E4C9070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0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8524D-E86C-D0E5-076A-5BB0F180F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557" y="1218980"/>
            <a:ext cx="5273606" cy="314737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Isabelle Theorem Prover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559A2-5A12-471F-3DA6-1BBCCD582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6487" y="4503518"/>
            <a:ext cx="5267676" cy="115093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Payton Shafer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407926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A group of colorful cubes with letters&#10;&#10;Description automatically generated">
            <a:extLst>
              <a:ext uri="{FF2B5EF4-FFF2-40B4-BE49-F238E27FC236}">
                <a16:creationId xmlns:a16="http://schemas.microsoft.com/office/drawing/2014/main" id="{ED8E4410-CE93-6787-91A6-D854203C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5783" y="2117913"/>
            <a:ext cx="2919266" cy="25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635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C41F-7022-01AF-4CA3-3757CD3B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0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56FF-60E3-48F8-7CA9-AC8D7310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00" y="1762060"/>
            <a:ext cx="7662057" cy="4186993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Written in Standard ML and Scala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Initially released in 1986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Isabelle/HOL released in late 1990s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202122"/>
                </a:solidFill>
                <a:latin typeface="Arial" panose="020B0604020202020204" pitchFamily="34" charset="0"/>
              </a:rPr>
              <a:t>N</a:t>
            </a:r>
            <a:r>
              <a:rPr lang="en-US" sz="26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amed after </a:t>
            </a:r>
            <a:r>
              <a:rPr lang="en-US" sz="2600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Gérad</a:t>
            </a:r>
            <a:r>
              <a:rPr lang="en-US" sz="26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600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Huet’s</a:t>
            </a:r>
            <a:r>
              <a:rPr lang="en-US" sz="26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daughter</a:t>
            </a:r>
            <a:endParaRPr lang="en-US" sz="2600" dirty="0"/>
          </a:p>
        </p:txBody>
      </p:sp>
      <p:pic>
        <p:nvPicPr>
          <p:cNvPr id="2050" name="Picture 2" descr="[Cambridge logo]">
            <a:extLst>
              <a:ext uri="{FF2B5EF4-FFF2-40B4-BE49-F238E27FC236}">
                <a16:creationId xmlns:a16="http://schemas.microsoft.com/office/drawing/2014/main" id="{57D3DE38-605F-9F29-DF02-35415803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93" y="917454"/>
            <a:ext cx="3871307" cy="12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8761072B-5F20-6272-FECC-A4BE883DE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363" y="3284154"/>
            <a:ext cx="2124938" cy="24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1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  <a:alpha val="3995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3FE8C-ADCB-73E2-3C37-5342B261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17" y="235774"/>
            <a:ext cx="6002594" cy="2018309"/>
          </a:xfrm>
        </p:spPr>
        <p:txBody>
          <a:bodyPr>
            <a:normAutofit/>
          </a:bodyPr>
          <a:lstStyle/>
          <a:p>
            <a:r>
              <a:rPr lang="en-US" sz="6600" dirty="0"/>
              <a:t>What is Isabelle?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1E48-540E-2AA8-B873-029649B0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0" y="1705555"/>
            <a:ext cx="6460862" cy="47396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dirty="0"/>
              <a:t>F</a:t>
            </a:r>
            <a:r>
              <a:rPr lang="en-US" b="0" i="0" u="none" strike="noStrike" dirty="0">
                <a:effectLst/>
              </a:rPr>
              <a:t>ormalization of mathematical proofs and </a:t>
            </a:r>
            <a:r>
              <a:rPr lang="en-US" b="0" u="none" strike="noStrike" dirty="0">
                <a:effectLst/>
              </a:rPr>
              <a:t>formal verification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Structured Proof Language: </a:t>
            </a:r>
            <a:r>
              <a:rPr lang="en-US" i="1" dirty="0" err="1"/>
              <a:t>Isar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Uses tools such as: </a:t>
            </a:r>
            <a:r>
              <a:rPr lang="en-US" b="0" i="1" u="none" strike="noStrike" dirty="0">
                <a:effectLst/>
              </a:rPr>
              <a:t>classical reasoner</a:t>
            </a:r>
            <a:r>
              <a:rPr lang="en-US" b="0" u="none" strike="noStrike" dirty="0">
                <a:effectLst/>
              </a:rPr>
              <a:t>, </a:t>
            </a:r>
            <a:r>
              <a:rPr lang="en-US" b="0" i="1" u="none" strike="noStrike" dirty="0">
                <a:effectLst/>
              </a:rPr>
              <a:t>simplifier</a:t>
            </a:r>
            <a:r>
              <a:rPr lang="en-US" b="0" u="none" strike="noStrike" dirty="0">
                <a:effectLst/>
              </a:rPr>
              <a:t>, </a:t>
            </a:r>
            <a:r>
              <a:rPr lang="en-US" b="0" i="1" u="none" strike="noStrike" dirty="0">
                <a:effectLst/>
              </a:rPr>
              <a:t>first-order provers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Isabelle/</a:t>
            </a:r>
            <a:r>
              <a:rPr lang="en-US" dirty="0" err="1"/>
              <a:t>jEdit</a:t>
            </a:r>
            <a:r>
              <a:rPr lang="en-US" dirty="0"/>
              <a:t> UI and Prover IDE</a:t>
            </a:r>
          </a:p>
        </p:txBody>
      </p:sp>
      <p:pic>
        <p:nvPicPr>
          <p:cNvPr id="7" name="Picture 6" descr="A penguin and a computer mouse&#10;&#10;Description automatically generated with medium confidence">
            <a:extLst>
              <a:ext uri="{FF2B5EF4-FFF2-40B4-BE49-F238E27FC236}">
                <a16:creationId xmlns:a16="http://schemas.microsoft.com/office/drawing/2014/main" id="{D34BA4B5-037A-CEE6-46EA-6C2DF3DB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22" y="412801"/>
            <a:ext cx="4596461" cy="2585509"/>
          </a:xfrm>
          <a:prstGeom prst="rect">
            <a:avLst/>
          </a:prstGeom>
        </p:spPr>
      </p:pic>
      <p:pic>
        <p:nvPicPr>
          <p:cNvPr id="5" name="Picture 4" descr="A yellow logo with black background&#10;&#10;Description automatically generated">
            <a:extLst>
              <a:ext uri="{FF2B5EF4-FFF2-40B4-BE49-F238E27FC236}">
                <a16:creationId xmlns:a16="http://schemas.microsoft.com/office/drawing/2014/main" id="{6A711C38-060B-820E-3950-9E823FA29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404" y="3418253"/>
            <a:ext cx="3026946" cy="30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89B-0002-F818-1B89-956BB124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97" y="3534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Where has Isabelle been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D41B-7DDC-C51F-F291-34F5A8191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8965"/>
            <a:ext cx="5181600" cy="4351338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b="0" i="0" u="none" strike="noStrike" dirty="0">
                <a:solidFill>
                  <a:srgbClr val="29261B"/>
                </a:solidFill>
                <a:effectLst/>
              </a:rPr>
              <a:t>erification of the seL4 microkernel, created by NICTA</a:t>
            </a:r>
          </a:p>
          <a:p>
            <a:pPr lvl="1"/>
            <a:r>
              <a:rPr lang="en-US" sz="26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Isabelle/HOL</a:t>
            </a:r>
          </a:p>
          <a:p>
            <a:pPr lvl="1"/>
            <a:r>
              <a:rPr lang="en-US" sz="2600" dirty="0">
                <a:solidFill>
                  <a:srgbClr val="202122"/>
                </a:solidFill>
                <a:latin typeface="Arial" panose="020B0604020202020204" pitchFamily="34" charset="0"/>
              </a:rPr>
              <a:t>Over 200,000 lines of proof to verify 7,500 lines of C</a:t>
            </a:r>
          </a:p>
          <a:p>
            <a:pPr lvl="1"/>
            <a:r>
              <a:rPr lang="en-US" sz="2600" dirty="0">
                <a:solidFill>
                  <a:srgbClr val="202122"/>
                </a:solidFill>
                <a:latin typeface="Arial" panose="020B0604020202020204" pitchFamily="34" charset="0"/>
              </a:rPr>
              <a:t>Uncovered 144 bugs</a:t>
            </a:r>
            <a:endParaRPr lang="en-US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EA1F-A3FD-F085-B6F0-04F584372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4281" y="1678965"/>
            <a:ext cx="5181600" cy="4351338"/>
          </a:xfrm>
        </p:spPr>
        <p:txBody>
          <a:bodyPr/>
          <a:lstStyle/>
          <a:p>
            <a:r>
              <a:rPr lang="en-US" b="0" i="1" u="none" strike="noStrike" dirty="0">
                <a:solidFill>
                  <a:srgbClr val="202122"/>
                </a:solidFill>
                <a:effectLst/>
              </a:rPr>
              <a:t>Isabelle</a:t>
            </a:r>
            <a:r>
              <a:rPr lang="en-US" b="0" i="0" u="none" strike="noStrike" dirty="0">
                <a:solidFill>
                  <a:srgbClr val="202122"/>
                </a:solidFill>
                <a:effectLst/>
              </a:rPr>
              <a:t>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</a:rPr>
              <a:t>Archive of Formal Proofs</a:t>
            </a:r>
          </a:p>
          <a:p>
            <a:pPr lvl="1"/>
            <a:r>
              <a:rPr lang="en-US" sz="2600" dirty="0">
                <a:solidFill>
                  <a:srgbClr val="202122"/>
                </a:solidFill>
              </a:rPr>
              <a:t>At least</a:t>
            </a:r>
            <a:r>
              <a:rPr lang="en-US" sz="2600" b="0" i="0" u="none" strike="noStrike" dirty="0">
                <a:solidFill>
                  <a:srgbClr val="202122"/>
                </a:solidFill>
                <a:effectLst/>
              </a:rPr>
              <a:t> 500 articles with over 2 million lines of proofs</a:t>
            </a:r>
          </a:p>
          <a:p>
            <a:pPr marL="457200" lvl="1" indent="0">
              <a:buNone/>
            </a:pPr>
            <a:endParaRPr lang="en-US" b="0" i="0" strike="noStrike" dirty="0">
              <a:effectLst/>
            </a:endParaRPr>
          </a:p>
          <a:p>
            <a:r>
              <a:rPr lang="en-US" dirty="0"/>
              <a:t>Formalize theorems from Math and Computer Science</a:t>
            </a:r>
          </a:p>
          <a:p>
            <a:pPr lvl="1"/>
            <a:r>
              <a:rPr lang="en-US" sz="2600" dirty="0"/>
              <a:t>Axiom of Choice</a:t>
            </a:r>
          </a:p>
          <a:p>
            <a:pPr lvl="1"/>
            <a:r>
              <a:rPr lang="en-US" sz="2600" dirty="0"/>
              <a:t>Prime Number Theorem</a:t>
            </a:r>
          </a:p>
          <a:p>
            <a:pPr lvl="1"/>
            <a:r>
              <a:rPr lang="en-US" sz="2600" dirty="0"/>
              <a:t>Security Protocol Correctness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B91BB-C87C-6378-DF67-58804072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316" y="4346252"/>
            <a:ext cx="3306483" cy="185989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4882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3521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EF66B-F325-2C41-DB25-E90DA949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5939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you use Isabelle?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1C41E-C570-C7BD-44E6-5E25262D3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444926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Syntax          </a:t>
            </a:r>
            <a:r>
              <a:rPr lang="en-US" sz="3400" dirty="0">
                <a:sym typeface="Wingdings" pitchFamily="2" charset="2"/>
              </a:rPr>
              <a:t></a:t>
            </a:r>
            <a:endParaRPr lang="en-US" sz="3400" dirty="0"/>
          </a:p>
          <a:p>
            <a:r>
              <a:rPr lang="en-US" sz="3400" dirty="0"/>
              <a:t>Demo of Isabelle/HOL</a:t>
            </a:r>
          </a:p>
          <a:p>
            <a:pPr lvl="1"/>
            <a:r>
              <a:rPr lang="en-US" sz="3400" dirty="0"/>
              <a:t>Communitive property of Addition</a:t>
            </a:r>
          </a:p>
          <a:p>
            <a:pPr lvl="1"/>
            <a:r>
              <a:rPr lang="en-US" sz="3400" dirty="0"/>
              <a:t>Binary Trees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2D85C2D-D461-1101-0B87-0D02B7DE1B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45457" y="763384"/>
            <a:ext cx="6155141" cy="53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8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454</Words>
  <Application>Microsoft Macintosh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</vt:lpstr>
      <vt:lpstr>Aptos</vt:lpstr>
      <vt:lpstr>Aptos Display</vt:lpstr>
      <vt:lpstr>Arial</vt:lpstr>
      <vt:lpstr>Wingdings</vt:lpstr>
      <vt:lpstr>Office Theme</vt:lpstr>
      <vt:lpstr>Isabelle Theorem Prover</vt:lpstr>
      <vt:lpstr>History</vt:lpstr>
      <vt:lpstr>What is Isabelle?</vt:lpstr>
      <vt:lpstr>Where has Isabelle been used?</vt:lpstr>
      <vt:lpstr>How do you use Isabelle?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Payton R. Shafer - shaferpr</dc:creator>
  <cp:lastModifiedBy>Payton R. Shafer - shaferpr</cp:lastModifiedBy>
  <cp:revision>33</cp:revision>
  <dcterms:created xsi:type="dcterms:W3CDTF">2024-04-05T21:14:06Z</dcterms:created>
  <dcterms:modified xsi:type="dcterms:W3CDTF">2024-04-15T23:21:13Z</dcterms:modified>
</cp:coreProperties>
</file>