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6" r:id="rId4"/>
    <p:sldId id="257" r:id="rId5"/>
    <p:sldId id="260" r:id="rId6"/>
    <p:sldId id="277" r:id="rId7"/>
    <p:sldId id="259" r:id="rId8"/>
    <p:sldId id="279" r:id="rId9"/>
    <p:sldId id="261" r:id="rId10"/>
    <p:sldId id="264" r:id="rId11"/>
    <p:sldId id="262" r:id="rId12"/>
    <p:sldId id="263" r:id="rId13"/>
    <p:sldId id="265" r:id="rId14"/>
    <p:sldId id="266" r:id="rId15"/>
    <p:sldId id="267" r:id="rId16"/>
    <p:sldId id="273" r:id="rId17"/>
    <p:sldId id="270" r:id="rId18"/>
    <p:sldId id="274" r:id="rId19"/>
    <p:sldId id="268" r:id="rId20"/>
    <p:sldId id="278" r:id="rId21"/>
    <p:sldId id="271" r:id="rId22"/>
    <p:sldId id="275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5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A5943-AC6D-4A9E-92D9-AFCB5E56D92A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75CF0-3916-4C67-8C0C-B038C041FF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/>
              <a:t>、中文表头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5CF0-3916-4C67-8C0C-B038C041FF9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、热图对称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5CF0-3916-4C67-8C0C-B038C041FF9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47CC-D8E5-4CF4-AE8A-BA60A8D08162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01D4-0FFC-41DC-8778-9BAC6F9046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47CC-D8E5-4CF4-AE8A-BA60A8D08162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01D4-0FFC-41DC-8778-9BAC6F9046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47CC-D8E5-4CF4-AE8A-BA60A8D08162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01D4-0FFC-41DC-8778-9BAC6F9046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47CC-D8E5-4CF4-AE8A-BA60A8D08162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01D4-0FFC-41DC-8778-9BAC6F9046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47CC-D8E5-4CF4-AE8A-BA60A8D08162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01D4-0FFC-41DC-8778-9BAC6F9046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47CC-D8E5-4CF4-AE8A-BA60A8D08162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01D4-0FFC-41DC-8778-9BAC6F9046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47CC-D8E5-4CF4-AE8A-BA60A8D08162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01D4-0FFC-41DC-8778-9BAC6F9046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47CC-D8E5-4CF4-AE8A-BA60A8D08162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01D4-0FFC-41DC-8778-9BAC6F9046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47CC-D8E5-4CF4-AE8A-BA60A8D08162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01D4-0FFC-41DC-8778-9BAC6F9046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47CC-D8E5-4CF4-AE8A-BA60A8D08162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01D4-0FFC-41DC-8778-9BAC6F9046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47CC-D8E5-4CF4-AE8A-BA60A8D08162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01D4-0FFC-41DC-8778-9BAC6F9046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47CC-D8E5-4CF4-AE8A-BA60A8D08162}" type="datetimeFigureOut">
              <a:rPr lang="zh-CN" altLang="en-US" smtClean="0"/>
              <a:pPr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201D4-0FFC-41DC-8778-9BAC6F9046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labs.genetics.ucla.edu/horvath/CoexpressionNetwork/Rpackages/WGCN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2625328"/>
            <a:ext cx="6400800" cy="1314450"/>
          </a:xfrm>
        </p:spPr>
        <p:txBody>
          <a:bodyPr/>
          <a:lstStyle/>
          <a:p>
            <a:r>
              <a:rPr lang="en-US" altLang="zh-CN" b="1" dirty="0">
                <a:solidFill>
                  <a:srgbClr val="009900"/>
                </a:solidFill>
              </a:rPr>
              <a:t>Weighted Gene Co-Expression Network Analysis (WGCNA)</a:t>
            </a:r>
            <a:endParaRPr lang="zh-CN" altLang="en-US" b="1" dirty="0">
              <a:solidFill>
                <a:srgbClr val="0099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6E548B-5C88-4611-9286-2EBE22D2F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571486"/>
            <a:ext cx="5357850" cy="363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/>
          <p:nvPr/>
        </p:nvCxnSpPr>
        <p:spPr>
          <a:xfrm rot="10800000">
            <a:off x="5143504" y="1714494"/>
            <a:ext cx="714380" cy="64294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 flipV="1">
            <a:off x="7358082" y="2928940"/>
            <a:ext cx="785818" cy="652448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58082" y="4214824"/>
            <a:ext cx="132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Female liver</a:t>
            </a:r>
            <a:endParaRPr lang="zh-CN" altLang="en-US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71552"/>
            <a:ext cx="421481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85720" y="11429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β      R</a:t>
            </a:r>
            <a:r>
              <a:rPr lang="en-US" altLang="zh-CN" baseline="30000" dirty="0"/>
              <a:t>2</a:t>
            </a:r>
            <a:endParaRPr lang="zh-CN" altLang="en-US" sz="2400" b="1" baseline="30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00100" y="1214428"/>
            <a:ext cx="2857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baseline="30000" dirty="0">
                <a:latin typeface="楷体" pitchFamily="49" charset="-122"/>
                <a:ea typeface="楷体" pitchFamily="49" charset="-122"/>
              </a:rPr>
              <a:t>回归线斜率        连通性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52"/>
            <a:ext cx="3430730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071552"/>
            <a:ext cx="321471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2143108" y="40719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00760" y="400051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rot="10800000" flipV="1">
            <a:off x="2928926" y="642924"/>
            <a:ext cx="642089" cy="428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785918" y="1142990"/>
            <a:ext cx="1571636" cy="214314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929322" y="1142990"/>
            <a:ext cx="1357322" cy="214314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rot="10800000" flipV="1">
            <a:off x="6786578" y="642924"/>
            <a:ext cx="642089" cy="428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43834" y="4214824"/>
            <a:ext cx="6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yeast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034" y="85723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WGCNA</a:t>
            </a:r>
            <a:r>
              <a:rPr lang="zh-CN" altLang="en-US" b="1" dirty="0">
                <a:solidFill>
                  <a:srgbClr val="009900"/>
                </a:solidFill>
              </a:rPr>
              <a:t>原理（建立基因模块流程）</a:t>
            </a:r>
            <a:r>
              <a:rPr lang="en-US" altLang="zh-CN" b="1" dirty="0">
                <a:solidFill>
                  <a:srgbClr val="009900"/>
                </a:solidFill>
              </a:rPr>
              <a:t>:</a:t>
            </a:r>
          </a:p>
          <a:p>
            <a:endParaRPr lang="en-US" altLang="zh-CN" b="1" dirty="0">
              <a:solidFill>
                <a:srgbClr val="009900"/>
              </a:solidFill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4348" y="1446602"/>
            <a:ext cx="4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TOM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273856"/>
            <a:ext cx="2790825" cy="790575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4546" y="1428742"/>
            <a:ext cx="268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Topological Overlap Matrix</a:t>
            </a:r>
            <a:endParaRPr lang="zh-CN" altLang="en-US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6" y="3416864"/>
            <a:ext cx="1066800" cy="400050"/>
          </a:xfrm>
          <a:prstGeom prst="rect">
            <a:avLst/>
          </a:prstGeom>
          <a:noFill/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2345294"/>
            <a:ext cx="1647825" cy="590550"/>
          </a:xfrm>
          <a:prstGeom prst="rect">
            <a:avLst/>
          </a:prstGeom>
          <a:noFill/>
        </p:spPr>
      </p:pic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714876" y="2631046"/>
            <a:ext cx="1000132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143636" y="3131112"/>
            <a:ext cx="3000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基因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j </a:t>
            </a:r>
            <a:r>
              <a:rPr lang="zh-CN" altLang="en-US" dirty="0"/>
              <a:t>都存在连接的节点的邻接系数乘积和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6929066" y="3916524"/>
            <a:ext cx="428610" cy="7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00826" y="420268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引入第三方中间节点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4348" y="1446602"/>
            <a:ext cx="4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TOM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4546" y="1428742"/>
            <a:ext cx="268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Topological Overlap Matrix</a:t>
            </a:r>
            <a:endParaRPr lang="zh-CN" altLang="en-US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0100" y="2143122"/>
            <a:ext cx="2499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TOM-based dissimilarity</a:t>
            </a:r>
            <a:endParaRPr lang="zh-CN" altLang="en-US" b="1" dirty="0">
              <a:solidFill>
                <a:srgbClr val="009900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2714626"/>
            <a:ext cx="1400175" cy="400050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9058" y="2714626"/>
            <a:ext cx="3735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Average linkage hierarchical clustering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0034" y="85723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WGCNA</a:t>
            </a:r>
            <a:r>
              <a:rPr lang="zh-CN" altLang="en-US" b="1" dirty="0">
                <a:solidFill>
                  <a:srgbClr val="009900"/>
                </a:solidFill>
              </a:rPr>
              <a:t>原理（建立基因模块流程）</a:t>
            </a:r>
            <a:r>
              <a:rPr lang="en-US" altLang="zh-CN" b="1" dirty="0">
                <a:solidFill>
                  <a:srgbClr val="009900"/>
                </a:solidFill>
              </a:rPr>
              <a:t>:</a:t>
            </a:r>
          </a:p>
          <a:p>
            <a:endParaRPr lang="en-US" altLang="zh-CN" b="1" dirty="0">
              <a:solidFill>
                <a:srgbClr val="009900"/>
              </a:solidFill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4348" y="1446602"/>
            <a:ext cx="4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 Identifying Gene Modules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3792451" cy="274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000246"/>
            <a:ext cx="3714776" cy="259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矩形 34"/>
          <p:cNvSpPr/>
          <p:nvPr/>
        </p:nvSpPr>
        <p:spPr>
          <a:xfrm>
            <a:off x="3143240" y="4214824"/>
            <a:ext cx="1789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dynamic tree cut</a:t>
            </a:r>
            <a:endParaRPr lang="zh-CN" altLang="en-US" b="1" dirty="0">
              <a:solidFill>
                <a:srgbClr val="0099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58082" y="4572014"/>
            <a:ext cx="132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Female liver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0034" y="85723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WGCNA</a:t>
            </a:r>
            <a:r>
              <a:rPr lang="zh-CN" altLang="en-US" b="1" dirty="0">
                <a:solidFill>
                  <a:srgbClr val="009900"/>
                </a:solidFill>
              </a:rPr>
              <a:t>原理（建立基因模块流程）</a:t>
            </a:r>
            <a:r>
              <a:rPr lang="en-US" altLang="zh-CN" b="1" dirty="0">
                <a:solidFill>
                  <a:srgbClr val="009900"/>
                </a:solidFill>
              </a:rPr>
              <a:t>:</a:t>
            </a:r>
          </a:p>
          <a:p>
            <a:endParaRPr lang="en-US" altLang="zh-CN" b="1" dirty="0">
              <a:solidFill>
                <a:srgbClr val="009900"/>
              </a:solidFill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4348" y="1446602"/>
            <a:ext cx="4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 Identifying Gene Modules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785932"/>
            <a:ext cx="4184364" cy="282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00246"/>
            <a:ext cx="3714776" cy="284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3929058" y="4429138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Merge</a:t>
            </a:r>
            <a:endParaRPr lang="zh-CN" altLang="en-US" b="1" dirty="0">
              <a:solidFill>
                <a:srgbClr val="0099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86380" y="1071552"/>
            <a:ext cx="20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</a:rPr>
              <a:t>a height cut of 0.25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86578" y="1500180"/>
            <a:ext cx="191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</a:rPr>
              <a:t>correlation of 0.75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58082" y="4643452"/>
            <a:ext cx="132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Female liver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0034" y="85723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WGCNA</a:t>
            </a:r>
            <a:r>
              <a:rPr lang="zh-CN" altLang="en-US" b="1" dirty="0">
                <a:solidFill>
                  <a:srgbClr val="009900"/>
                </a:solidFill>
              </a:rPr>
              <a:t>原理（建立基因模块流程）</a:t>
            </a:r>
            <a:r>
              <a:rPr lang="en-US" altLang="zh-CN" b="1" dirty="0">
                <a:solidFill>
                  <a:srgbClr val="009900"/>
                </a:solidFill>
              </a:rPr>
              <a:t>:</a:t>
            </a:r>
          </a:p>
          <a:p>
            <a:endParaRPr lang="en-US" altLang="zh-CN" b="1" dirty="0">
              <a:solidFill>
                <a:srgbClr val="009900"/>
              </a:solidFill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034" y="857238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09900"/>
              </a:solidFill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34"/>
            <a:ext cx="8715436" cy="459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7358082" y="4643452"/>
            <a:ext cx="132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Female liver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928662" y="1571618"/>
            <a:ext cx="785818" cy="35719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428728" y="4214824"/>
            <a:ext cx="500066" cy="14287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034" y="857238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09900"/>
              </a:solidFill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5720" y="987972"/>
            <a:ext cx="2190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Gene </a:t>
            </a:r>
            <a:r>
              <a:rPr lang="en-US" altLang="zh-CN" b="1" dirty="0" err="1">
                <a:solidFill>
                  <a:srgbClr val="009900"/>
                </a:solidFill>
              </a:rPr>
              <a:t>Signicance</a:t>
            </a:r>
            <a:r>
              <a:rPr lang="en-US" altLang="zh-CN" b="1" dirty="0">
                <a:solidFill>
                  <a:srgbClr val="009900"/>
                </a:solidFill>
              </a:rPr>
              <a:t> (GS)</a:t>
            </a:r>
            <a:endParaRPr lang="zh-CN" altLang="en-US" b="1" dirty="0">
              <a:solidFill>
                <a:srgbClr val="0099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43240" y="1714494"/>
            <a:ext cx="461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correlation between the gene and the trait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143240" y="1000114"/>
            <a:ext cx="5072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Quantify associations of individual genes with our trait of interest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143240" y="2500312"/>
            <a:ext cx="6858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each module, define a quantitative measure of </a:t>
            </a:r>
            <a:r>
              <a:rPr lang="en-US" altLang="zh-CN" b="1" dirty="0">
                <a:solidFill>
                  <a:srgbClr val="009900"/>
                </a:solidFill>
              </a:rPr>
              <a:t>module membership MM</a:t>
            </a:r>
            <a:endParaRPr lang="zh-CN" altLang="en-US" b="1" dirty="0">
              <a:solidFill>
                <a:srgbClr val="0099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14678" y="3357568"/>
            <a:ext cx="5357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As the correlation of the module </a:t>
            </a:r>
            <a:r>
              <a:rPr lang="en-US" altLang="zh-CN" dirty="0" err="1"/>
              <a:t>eigengenes</a:t>
            </a:r>
            <a:r>
              <a:rPr lang="en-US" altLang="zh-CN" dirty="0"/>
              <a:t> and the gene expression profile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5720" y="2500312"/>
            <a:ext cx="2799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Module Membership (MM)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034" y="857238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09900"/>
              </a:solidFill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5720" y="1785932"/>
            <a:ext cx="3071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GS </a:t>
            </a:r>
            <a:r>
              <a:rPr lang="en-US" altLang="zh-CN" b="1" dirty="0" err="1">
                <a:solidFill>
                  <a:srgbClr val="009900"/>
                </a:solidFill>
              </a:rPr>
              <a:t>vs</a:t>
            </a:r>
            <a:r>
              <a:rPr lang="en-US" altLang="zh-CN" b="1" dirty="0">
                <a:solidFill>
                  <a:srgbClr val="009900"/>
                </a:solidFill>
              </a:rPr>
              <a:t> MM</a:t>
            </a:r>
            <a:endParaRPr lang="zh-CN" altLang="en-US" b="1" dirty="0">
              <a:solidFill>
                <a:srgbClr val="0099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5053" y="928676"/>
            <a:ext cx="3624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 the brown module      trait: weight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714362"/>
            <a:ext cx="4582295" cy="399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矩形 26"/>
          <p:cNvSpPr/>
          <p:nvPr/>
        </p:nvSpPr>
        <p:spPr>
          <a:xfrm>
            <a:off x="285720" y="2500312"/>
            <a:ext cx="4143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GS and MM are highly correlated.</a:t>
            </a:r>
          </a:p>
          <a:p>
            <a:endParaRPr lang="en-US" altLang="zh-CN" sz="1600" dirty="0"/>
          </a:p>
          <a:p>
            <a:r>
              <a:rPr lang="en-US" altLang="zh-CN" sz="1600" dirty="0"/>
              <a:t>Genes highly </a:t>
            </a:r>
            <a:r>
              <a:rPr lang="en-US" altLang="zh-CN" sz="1600" dirty="0" err="1"/>
              <a:t>signicantly</a:t>
            </a:r>
            <a:r>
              <a:rPr lang="en-US" altLang="zh-CN" sz="1600" dirty="0"/>
              <a:t> associated with a trait are often also the most </a:t>
            </a:r>
            <a:r>
              <a:rPr lang="en-US" altLang="zh-CN" sz="1600" dirty="0">
                <a:solidFill>
                  <a:srgbClr val="009900"/>
                </a:solidFill>
              </a:rPr>
              <a:t>important (central) elements of modules </a:t>
            </a:r>
            <a:r>
              <a:rPr lang="en-US" altLang="zh-CN" sz="1600" dirty="0"/>
              <a:t>associated with the trait.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034" y="857238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09900"/>
              </a:solidFill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8610"/>
            <a:ext cx="514353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5572100" y="642924"/>
            <a:ext cx="3571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charset="-122"/>
              </a:rPr>
              <a:t>Hierarchical clustering </a:t>
            </a:r>
          </a:p>
          <a:p>
            <a:r>
              <a:rPr lang="en-US" altLang="zh-CN" dirty="0" err="1">
                <a:ea typeface="宋体" charset="-122"/>
              </a:rPr>
              <a:t>dendrogram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5786446" y="2071684"/>
            <a:ext cx="1731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TOM matrix</a:t>
            </a: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5857884" y="3000378"/>
            <a:ext cx="1682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Module:</a:t>
            </a:r>
          </a:p>
          <a:p>
            <a:r>
              <a:rPr lang="en-US" altLang="zh-CN" dirty="0">
                <a:ea typeface="宋体" charset="-122"/>
              </a:rPr>
              <a:t>Correspond </a:t>
            </a:r>
          </a:p>
          <a:p>
            <a:r>
              <a:rPr lang="en-US" altLang="zh-CN" dirty="0">
                <a:ea typeface="宋体" charset="-122"/>
              </a:rPr>
              <a:t>to branches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488" y="2857502"/>
            <a:ext cx="71438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034" y="857238"/>
            <a:ext cx="7858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WGCNA</a:t>
            </a:r>
            <a:r>
              <a:rPr lang="zh-CN" altLang="en-US" b="1" dirty="0">
                <a:solidFill>
                  <a:srgbClr val="009900"/>
                </a:solidFill>
              </a:rPr>
              <a:t>概念</a:t>
            </a:r>
            <a:r>
              <a:rPr lang="en-US" altLang="zh-CN" b="1" dirty="0">
                <a:solidFill>
                  <a:srgbClr val="009900"/>
                </a:solidFill>
              </a:rPr>
              <a:t>: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基因共表达网络</a:t>
            </a:r>
            <a:r>
              <a:rPr lang="en-US" altLang="zh-CN" dirty="0"/>
              <a:t>—</a:t>
            </a:r>
            <a:r>
              <a:rPr lang="zh-CN" altLang="en-US" dirty="0"/>
              <a:t>寻找协同表达的基因模块</a:t>
            </a:r>
            <a:r>
              <a:rPr lang="en-US" altLang="zh-CN" dirty="0"/>
              <a:t>(module),</a:t>
            </a:r>
            <a:r>
              <a:rPr lang="zh-CN" altLang="en-US" dirty="0"/>
              <a:t>探索基因网络与研究的性状之间的联系。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WGCNA</a:t>
            </a:r>
            <a:r>
              <a:rPr lang="zh-CN" altLang="en-US" dirty="0"/>
              <a:t>（加权基因共表达网络）</a:t>
            </a:r>
            <a:r>
              <a:rPr lang="en-US" altLang="zh-CN" dirty="0"/>
              <a:t>--</a:t>
            </a:r>
            <a:r>
              <a:rPr lang="zh-CN" altLang="en-US" dirty="0"/>
              <a:t>构建基因表达网络的典型系统生物学算法。（芯片、</a:t>
            </a:r>
            <a:r>
              <a:rPr lang="en-US" altLang="zh-CN" dirty="0"/>
              <a:t>RNA-</a:t>
            </a:r>
            <a:r>
              <a:rPr lang="en-US" altLang="zh-CN" dirty="0" err="1"/>
              <a:t>seq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b="1" dirty="0">
              <a:solidFill>
                <a:srgbClr val="0099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24"/>
            <a:ext cx="8358246" cy="434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00034" y="857238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09900"/>
              </a:solidFill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1214414" y="3214692"/>
            <a:ext cx="1000132" cy="5715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429256" y="4286262"/>
            <a:ext cx="500066" cy="28575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286248" y="1928808"/>
            <a:ext cx="571504" cy="21431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034" y="857238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09900"/>
              </a:solidFill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642924"/>
            <a:ext cx="4143404" cy="403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42990"/>
            <a:ext cx="400052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直接箭头连接符 21"/>
          <p:cNvCxnSpPr/>
          <p:nvPr/>
        </p:nvCxnSpPr>
        <p:spPr>
          <a:xfrm rot="10800000" flipV="1">
            <a:off x="2857488" y="357172"/>
            <a:ext cx="857256" cy="71438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4414" y="4214824"/>
            <a:ext cx="25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 threshold value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rot="5400000" flipH="1" flipV="1">
            <a:off x="3679025" y="3178973"/>
            <a:ext cx="1285884" cy="107157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143108" y="1000114"/>
            <a:ext cx="642942" cy="278608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rot="5400000">
            <a:off x="2393935" y="4106873"/>
            <a:ext cx="357190" cy="158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1560" y="401642"/>
            <a:ext cx="125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GO</a:t>
            </a:r>
            <a:r>
              <a:rPr lang="zh-CN" altLang="en-US" b="1" dirty="0">
                <a:solidFill>
                  <a:srgbClr val="009900"/>
                </a:solidFill>
              </a:rPr>
              <a:t>，</a:t>
            </a:r>
            <a:r>
              <a:rPr lang="en-US" altLang="zh-CN" b="1" dirty="0">
                <a:solidFill>
                  <a:srgbClr val="009900"/>
                </a:solidFill>
              </a:rPr>
              <a:t>KEGG</a:t>
            </a:r>
            <a:endParaRPr lang="zh-CN" altLang="en-US" b="1" dirty="0">
              <a:solidFill>
                <a:srgbClr val="0099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987574"/>
            <a:ext cx="7836902" cy="375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254634" y="40164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9900"/>
                </a:solidFill>
              </a:rPr>
              <a:t>Modulle</a:t>
            </a:r>
            <a:r>
              <a:rPr lang="en-US" altLang="zh-CN" dirty="0">
                <a:solidFill>
                  <a:srgbClr val="009900"/>
                </a:solidFill>
              </a:rPr>
              <a:t>, hub, or interest</a:t>
            </a:r>
            <a:endParaRPr lang="zh-CN" altLang="en-US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3564895" cy="459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285734"/>
            <a:ext cx="2798808" cy="209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4143372" y="31432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4"/>
              </a:rPr>
              <a:t>https://labs.genetics.ucla.edu/horvath/CoexpressionNetwork/Rpackages/WGCNA/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57172"/>
            <a:ext cx="272353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5072066" y="4000510"/>
            <a:ext cx="1811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system</a:t>
            </a:r>
            <a:r>
              <a:rPr lang="zh-CN" altLang="en-US" b="1" dirty="0">
                <a:solidFill>
                  <a:srgbClr val="009900"/>
                </a:solidFill>
              </a:rPr>
              <a:t>、</a:t>
            </a:r>
            <a:r>
              <a:rPr lang="en-US" altLang="zh-CN" b="1" dirty="0">
                <a:solidFill>
                  <a:srgbClr val="009900"/>
                </a:solidFill>
              </a:rPr>
              <a:t>module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034" y="85723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WGCNA</a:t>
            </a:r>
            <a:r>
              <a:rPr lang="zh-CN" altLang="en-US" b="1" dirty="0">
                <a:solidFill>
                  <a:srgbClr val="009900"/>
                </a:solidFill>
              </a:rPr>
              <a:t>原理（建立基因模块流程）</a:t>
            </a:r>
            <a:r>
              <a:rPr lang="en-US" altLang="zh-CN" b="1" dirty="0">
                <a:solidFill>
                  <a:srgbClr val="009900"/>
                </a:solidFill>
              </a:rPr>
              <a:t>:</a:t>
            </a:r>
          </a:p>
          <a:p>
            <a:endParaRPr lang="en-US" altLang="zh-CN" b="1" dirty="0">
              <a:solidFill>
                <a:srgbClr val="009900"/>
              </a:solidFill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93023"/>
            <a:ext cx="3500462" cy="277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143504" y="144660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建立关系矩阵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14942" y="1875230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建立邻接矩阵，并引入幂指数加权，从而构建无尺度网络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rot="10800000">
            <a:off x="4214810" y="1553759"/>
            <a:ext cx="928694" cy="1191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弧形 23"/>
          <p:cNvSpPr/>
          <p:nvPr/>
        </p:nvSpPr>
        <p:spPr>
          <a:xfrm rot="5400000">
            <a:off x="3982637" y="1250147"/>
            <a:ext cx="535785" cy="1785950"/>
          </a:xfrm>
          <a:prstGeom prst="arc">
            <a:avLst>
              <a:gd name="adj1" fmla="val 10873113"/>
              <a:gd name="adj2" fmla="val 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rot="10800000">
            <a:off x="4214810" y="2732486"/>
            <a:ext cx="928694" cy="1191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14942" y="257175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建立</a:t>
            </a:r>
            <a:r>
              <a:rPr lang="en-US" altLang="zh-CN" dirty="0"/>
              <a:t>TOM</a:t>
            </a:r>
            <a:r>
              <a:rPr lang="zh-CN" altLang="en-US" dirty="0"/>
              <a:t>，计算</a:t>
            </a:r>
            <a:r>
              <a:rPr lang="en-US" altLang="zh-CN" dirty="0" err="1"/>
              <a:t>distTOM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rot="10800000">
            <a:off x="4214810" y="3161114"/>
            <a:ext cx="928694" cy="1191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86380" y="305395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Identifying Gene Modules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034" y="85723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WGCNA</a:t>
            </a:r>
            <a:r>
              <a:rPr lang="zh-CN" altLang="en-US" b="1" dirty="0">
                <a:solidFill>
                  <a:srgbClr val="009900"/>
                </a:solidFill>
              </a:rPr>
              <a:t>原理（建立基因模块流程）</a:t>
            </a:r>
            <a:r>
              <a:rPr lang="en-US" altLang="zh-CN" b="1" dirty="0">
                <a:solidFill>
                  <a:srgbClr val="009900"/>
                </a:solidFill>
              </a:rPr>
              <a:t>:</a:t>
            </a:r>
          </a:p>
          <a:p>
            <a:endParaRPr lang="en-US" altLang="zh-CN" b="1" dirty="0">
              <a:solidFill>
                <a:srgbClr val="009900"/>
              </a:solidFill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4348" y="1446602"/>
            <a:ext cx="4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、建立关系矩阵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由表达数据转换成关系矩阵</a:t>
            </a:r>
          </a:p>
        </p:txBody>
      </p:sp>
      <p:sp>
        <p:nvSpPr>
          <p:cNvPr id="16" name="矩形 15"/>
          <p:cNvSpPr/>
          <p:nvPr/>
        </p:nvSpPr>
        <p:spPr>
          <a:xfrm>
            <a:off x="5643570" y="1714494"/>
            <a:ext cx="2343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9900"/>
                </a:solidFill>
              </a:rPr>
              <a:t>suitably quantified and normalized</a:t>
            </a:r>
            <a:endParaRPr lang="zh-CN" altLang="en-US" sz="1200" dirty="0">
              <a:solidFill>
                <a:srgbClr val="0099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5754" y="2500312"/>
            <a:ext cx="8358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</a:rPr>
              <a:t>Pearson correlation coefficient	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计算出两个基因表达量之间的线性相关程度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ij</a:t>
            </a:r>
            <a:r>
              <a:rPr lang="en-US" altLang="zh-CN" dirty="0"/>
              <a:t> = |cor(</a:t>
            </a:r>
            <a:r>
              <a:rPr lang="en-US" altLang="zh-CN" dirty="0" err="1"/>
              <a:t>i,j</a:t>
            </a:r>
            <a:r>
              <a:rPr lang="en-US" altLang="zh-CN" dirty="0"/>
              <a:t>)|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28860" y="3643320"/>
            <a:ext cx="4028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similarity matrix / correlation matrix </a:t>
            </a:r>
          </a:p>
          <a:p>
            <a:r>
              <a:rPr lang="en-US" altLang="zh-CN" dirty="0"/>
              <a:t>	</a:t>
            </a:r>
            <a:r>
              <a:rPr lang="en-US" altLang="zh-CN" b="1" dirty="0">
                <a:solidFill>
                  <a:srgbClr val="009900"/>
                </a:solidFill>
              </a:rPr>
              <a:t>S = [</a:t>
            </a:r>
            <a:r>
              <a:rPr lang="en-US" altLang="zh-CN" b="1" dirty="0" err="1">
                <a:solidFill>
                  <a:srgbClr val="009900"/>
                </a:solidFill>
              </a:rPr>
              <a:t>s</a:t>
            </a:r>
            <a:r>
              <a:rPr lang="en-US" altLang="zh-CN" b="1" baseline="-25000" dirty="0" err="1">
                <a:solidFill>
                  <a:srgbClr val="009900"/>
                </a:solidFill>
              </a:rPr>
              <a:t>ij</a:t>
            </a:r>
            <a:r>
              <a:rPr lang="en-US" altLang="zh-CN" b="1" dirty="0">
                <a:solidFill>
                  <a:srgbClr val="009900"/>
                </a:solidFill>
              </a:rPr>
              <a:t> ]</a:t>
            </a:r>
            <a:endParaRPr lang="zh-CN" altLang="en-US" b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071552"/>
            <a:ext cx="428628" cy="4286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800"/>
            <a:ext cx="54292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643570" y="1500180"/>
            <a:ext cx="321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矩阵的列和行都是基因的名字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570" y="221456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基因和基因之间的相关系数在</a:t>
            </a:r>
            <a:r>
              <a:rPr lang="en-US" altLang="zh-CN" dirty="0"/>
              <a:t>0~1</a:t>
            </a:r>
            <a:r>
              <a:rPr lang="zh-CN" altLang="en-US" dirty="0"/>
              <a:t>之间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3570" y="307181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对角线上的值都是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034" y="85723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WGCNA</a:t>
            </a:r>
            <a:r>
              <a:rPr lang="zh-CN" altLang="en-US" b="1" dirty="0">
                <a:solidFill>
                  <a:srgbClr val="009900"/>
                </a:solidFill>
              </a:rPr>
              <a:t>原理（建立基因模块流程）</a:t>
            </a:r>
            <a:r>
              <a:rPr lang="en-US" altLang="zh-CN" b="1" dirty="0">
                <a:solidFill>
                  <a:srgbClr val="009900"/>
                </a:solidFill>
              </a:rPr>
              <a:t>:</a:t>
            </a:r>
          </a:p>
          <a:p>
            <a:endParaRPr lang="en-US" altLang="zh-CN" b="1" dirty="0">
              <a:solidFill>
                <a:srgbClr val="009900"/>
              </a:solidFill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4348" y="1446602"/>
            <a:ext cx="4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、建立邻接矩阵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由关系矩阵转换成邻接矩阵</a:t>
            </a:r>
          </a:p>
        </p:txBody>
      </p:sp>
      <p:sp>
        <p:nvSpPr>
          <p:cNvPr id="22" name="矩形 21"/>
          <p:cNvSpPr/>
          <p:nvPr/>
        </p:nvSpPr>
        <p:spPr>
          <a:xfrm>
            <a:off x="4857752" y="2000246"/>
            <a:ext cx="2734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Network=Adjacency Matrix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71604" y="24288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en-US" altLang="zh-CN" b="1" dirty="0">
                <a:solidFill>
                  <a:srgbClr val="009900"/>
                </a:solidFill>
              </a:rPr>
              <a:t>A=[</a:t>
            </a:r>
            <a:r>
              <a:rPr lang="en-US" altLang="zh-CN" b="1" dirty="0" err="1">
                <a:solidFill>
                  <a:srgbClr val="009900"/>
                </a:solidFill>
              </a:rPr>
              <a:t>a</a:t>
            </a:r>
            <a:r>
              <a:rPr lang="en-US" altLang="zh-CN" b="1" baseline="-25000" dirty="0" err="1">
                <a:solidFill>
                  <a:srgbClr val="009900"/>
                </a:solidFill>
              </a:rPr>
              <a:t>ij</a:t>
            </a:r>
            <a:r>
              <a:rPr lang="en-US" altLang="zh-CN" b="1" dirty="0">
                <a:solidFill>
                  <a:srgbClr val="009900"/>
                </a:solidFill>
              </a:rPr>
              <a:t> ] </a:t>
            </a:r>
          </a:p>
        </p:txBody>
      </p:sp>
      <p:sp>
        <p:nvSpPr>
          <p:cNvPr id="30" name="矩形 29"/>
          <p:cNvSpPr/>
          <p:nvPr/>
        </p:nvSpPr>
        <p:spPr>
          <a:xfrm>
            <a:off x="4786314" y="221456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en-US" altLang="zh-CN" u="sng" dirty="0" err="1">
                <a:hlinkClick r:id="" action="ppaction://hlinkshowjump?jump=nextslide"/>
              </a:rPr>
              <a:t>Unweighted</a:t>
            </a:r>
            <a:r>
              <a:rPr lang="en-US" altLang="zh-CN" dirty="0">
                <a:hlinkClick r:id="" action="ppaction://hlinkshowjump?jump=nextslide"/>
              </a:rPr>
              <a:t> </a:t>
            </a:r>
            <a:r>
              <a:rPr lang="en-US" altLang="zh-CN" dirty="0"/>
              <a:t>      [0,1] </a:t>
            </a:r>
            <a:r>
              <a:rPr lang="zh-CN" altLang="en-US" dirty="0"/>
              <a:t> </a:t>
            </a:r>
            <a:r>
              <a:rPr lang="en-US" altLang="zh-CN" dirty="0"/>
              <a:t>whether or not </a:t>
            </a:r>
          </a:p>
          <a:p>
            <a:endParaRPr lang="zh-CN" altLang="en-US" u="sng" dirty="0"/>
          </a:p>
          <a:p>
            <a:endParaRPr lang="en-US" altLang="zh-CN" dirty="0"/>
          </a:p>
          <a:p>
            <a:endParaRPr lang="en-US" altLang="zh-CN" u="sng" dirty="0"/>
          </a:p>
          <a:p>
            <a:r>
              <a:rPr lang="en-US" altLang="zh-CN" u="sng" dirty="0"/>
              <a:t>Weighted</a:t>
            </a:r>
            <a:r>
              <a:rPr lang="en-US" altLang="zh-CN" dirty="0"/>
              <a:t> </a:t>
            </a:r>
            <a:r>
              <a:rPr lang="zh-CN" altLang="en-US" dirty="0"/>
              <a:t>          </a:t>
            </a:r>
            <a:r>
              <a:rPr lang="en-US" altLang="zh-CN" dirty="0"/>
              <a:t>the connection strength </a:t>
            </a:r>
            <a:endParaRPr lang="en-US" altLang="zh-CN" u="sng" dirty="0"/>
          </a:p>
          <a:p>
            <a:endParaRPr lang="zh-CN" altLang="en-US" u="sng" dirty="0"/>
          </a:p>
        </p:txBody>
      </p:sp>
      <p:sp>
        <p:nvSpPr>
          <p:cNvPr id="31" name="弧形 30"/>
          <p:cNvSpPr/>
          <p:nvPr/>
        </p:nvSpPr>
        <p:spPr>
          <a:xfrm rot="16200000">
            <a:off x="4268387" y="2375297"/>
            <a:ext cx="1035853" cy="1714511"/>
          </a:xfrm>
          <a:prstGeom prst="arc">
            <a:avLst>
              <a:gd name="adj1" fmla="val 10873113"/>
              <a:gd name="adj2" fmla="val 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28728" y="3273988"/>
            <a:ext cx="162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solidFill>
                  <a:srgbClr val="009900"/>
                </a:solidFill>
              </a:rPr>
              <a:t>a</a:t>
            </a:r>
            <a:r>
              <a:rPr lang="en-US" altLang="zh-CN" b="1" i="1" baseline="-25000" dirty="0" err="1">
                <a:solidFill>
                  <a:srgbClr val="009900"/>
                </a:solidFill>
              </a:rPr>
              <a:t>ij</a:t>
            </a:r>
            <a:r>
              <a:rPr lang="en-US" altLang="zh-CN" b="1" i="1" dirty="0">
                <a:solidFill>
                  <a:srgbClr val="009900"/>
                </a:solidFill>
              </a:rPr>
              <a:t>=</a:t>
            </a:r>
            <a:r>
              <a:rPr lang="en-US" altLang="zh-CN" b="1" dirty="0">
                <a:solidFill>
                  <a:srgbClr val="009900"/>
                </a:solidFill>
              </a:rPr>
              <a:t>|cor(</a:t>
            </a:r>
            <a:r>
              <a:rPr lang="en-US" altLang="zh-CN" b="1" i="1" dirty="0" err="1">
                <a:solidFill>
                  <a:srgbClr val="009900"/>
                </a:solidFill>
              </a:rPr>
              <a:t>x</a:t>
            </a:r>
            <a:r>
              <a:rPr lang="en-US" altLang="zh-CN" b="1" i="1" baseline="-25000" dirty="0" err="1">
                <a:solidFill>
                  <a:srgbClr val="009900"/>
                </a:solidFill>
              </a:rPr>
              <a:t>i</a:t>
            </a:r>
            <a:r>
              <a:rPr lang="en-US" altLang="zh-CN" b="1" i="1" dirty="0" err="1">
                <a:solidFill>
                  <a:srgbClr val="009900"/>
                </a:solidFill>
              </a:rPr>
              <a:t>,x</a:t>
            </a:r>
            <a:r>
              <a:rPr lang="en-US" altLang="zh-CN" b="1" i="1" baseline="-25000" dirty="0" err="1">
                <a:solidFill>
                  <a:srgbClr val="009900"/>
                </a:solidFill>
              </a:rPr>
              <a:t>j</a:t>
            </a:r>
            <a:r>
              <a:rPr lang="en-US" altLang="zh-CN" b="1" dirty="0">
                <a:solidFill>
                  <a:srgbClr val="009900"/>
                </a:solidFill>
              </a:rPr>
              <a:t>)|</a:t>
            </a:r>
            <a:r>
              <a:rPr lang="el-GR" altLang="zh-CN" sz="2400" b="1" i="1" baseline="30000" dirty="0">
                <a:solidFill>
                  <a:srgbClr val="009900"/>
                </a:solidFill>
              </a:rPr>
              <a:t>β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1714480" y="4071948"/>
            <a:ext cx="284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scale free topology </a:t>
            </a:r>
            <a:r>
              <a:rPr lang="en-US" altLang="zh-CN" dirty="0"/>
              <a:t>criterion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14414" y="4071948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b="1" i="1" dirty="0">
                <a:solidFill>
                  <a:srgbClr val="009900"/>
                </a:solidFill>
              </a:rPr>
              <a:t>β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6314" y="4071948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Why</a:t>
            </a:r>
            <a:r>
              <a:rPr lang="zh-CN" altLang="en-US" b="1" dirty="0">
                <a:solidFill>
                  <a:srgbClr val="009900"/>
                </a:solidFill>
              </a:rPr>
              <a:t>？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0"/>
            <a:ext cx="2047865" cy="181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186" y="-71438"/>
            <a:ext cx="1928814" cy="178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071552"/>
            <a:ext cx="428628" cy="4286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86314" y="928676"/>
          <a:ext cx="4000485" cy="3500460"/>
        </p:xfrm>
        <a:graphic>
          <a:graphicData uri="http://schemas.openxmlformats.org/drawingml/2006/table">
            <a:tbl>
              <a:tblPr/>
              <a:tblGrid>
                <a:gridCol w="266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33364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G2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G3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G4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G5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G6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G7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G8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G9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G10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G11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G12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G13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G14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G2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G3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G4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G5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G6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G7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G8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G9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G10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G11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G12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G13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G14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5644" marR="5644" marT="5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025" name="Picture 1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6"/>
            <a:ext cx="435768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4714876" y="428610"/>
            <a:ext cx="1809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Adjacency Matrix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10800000" flipV="1">
            <a:off x="1928794" y="1000114"/>
            <a:ext cx="714380" cy="6429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2143108" y="1285866"/>
            <a:ext cx="785818" cy="21431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034" y="85723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9900"/>
                </a:solidFill>
              </a:rPr>
              <a:t>WGCNA</a:t>
            </a:r>
            <a:r>
              <a:rPr lang="zh-CN" altLang="en-US" b="1" dirty="0">
                <a:solidFill>
                  <a:srgbClr val="009900"/>
                </a:solidFill>
              </a:rPr>
              <a:t>原理（建立基因模块流程）</a:t>
            </a:r>
            <a:r>
              <a:rPr lang="en-US" altLang="zh-CN" b="1" dirty="0">
                <a:solidFill>
                  <a:srgbClr val="009900"/>
                </a:solidFill>
              </a:rPr>
              <a:t>:</a:t>
            </a:r>
          </a:p>
          <a:p>
            <a:endParaRPr lang="en-US" altLang="zh-CN" b="1" dirty="0">
              <a:solidFill>
                <a:srgbClr val="009900"/>
              </a:solidFill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4348" y="1446602"/>
            <a:ext cx="4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、建立邻接矩阵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5720" y="4429138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连接数为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的概率</a:t>
            </a:r>
            <a:r>
              <a:rPr lang="en-US" altLang="zh-CN" dirty="0"/>
              <a:t>p(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n </a:t>
            </a:r>
            <a:r>
              <a:rPr lang="zh-CN" altLang="en-US" dirty="0"/>
              <a:t>次方成反比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910" y="1714494"/>
            <a:ext cx="2643206" cy="2638352"/>
          </a:xfrm>
          <a:prstGeom prst="rect">
            <a:avLst/>
          </a:prstGeom>
          <a:noFill/>
          <a:ln/>
        </p:spPr>
      </p:pic>
      <p:sp>
        <p:nvSpPr>
          <p:cNvPr id="24" name="TextBox 23"/>
          <p:cNvSpPr txBox="1"/>
          <p:nvPr/>
        </p:nvSpPr>
        <p:spPr>
          <a:xfrm>
            <a:off x="5214942" y="19166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connectivity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214942" y="3559740"/>
            <a:ext cx="326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log</a:t>
            </a:r>
            <a:r>
              <a:rPr lang="en-US" altLang="zh-CN" baseline="-25000" dirty="0"/>
              <a:t>10</a:t>
            </a:r>
            <a:r>
              <a:rPr lang="en-US" altLang="zh-CN" dirty="0"/>
              <a:t>(p(k)) versus log</a:t>
            </a:r>
            <a:r>
              <a:rPr lang="en-US" altLang="zh-CN" baseline="-25000" dirty="0"/>
              <a:t>10</a:t>
            </a:r>
            <a:r>
              <a:rPr lang="en-US" altLang="zh-CN" dirty="0"/>
              <a:t>(k) </a:t>
            </a:r>
            <a:r>
              <a:rPr lang="zh-CN" altLang="en-US" dirty="0"/>
              <a:t>负相关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43636" y="43455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endParaRPr lang="zh-CN" altLang="en-US" dirty="0"/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3570" y="2488170"/>
            <a:ext cx="1238250" cy="828675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7000892" y="1643056"/>
            <a:ext cx="162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solidFill>
                  <a:srgbClr val="009900"/>
                </a:solidFill>
              </a:rPr>
              <a:t>a</a:t>
            </a:r>
            <a:r>
              <a:rPr lang="en-US" altLang="zh-CN" b="1" i="1" baseline="-25000" dirty="0" err="1">
                <a:solidFill>
                  <a:srgbClr val="009900"/>
                </a:solidFill>
              </a:rPr>
              <a:t>ij</a:t>
            </a:r>
            <a:r>
              <a:rPr lang="en-US" altLang="zh-CN" b="1" i="1" dirty="0">
                <a:solidFill>
                  <a:srgbClr val="009900"/>
                </a:solidFill>
              </a:rPr>
              <a:t>=</a:t>
            </a:r>
            <a:r>
              <a:rPr lang="en-US" altLang="zh-CN" b="1" dirty="0">
                <a:solidFill>
                  <a:srgbClr val="009900"/>
                </a:solidFill>
              </a:rPr>
              <a:t>|cor(</a:t>
            </a:r>
            <a:r>
              <a:rPr lang="en-US" altLang="zh-CN" b="1" i="1" dirty="0" err="1">
                <a:solidFill>
                  <a:srgbClr val="009900"/>
                </a:solidFill>
              </a:rPr>
              <a:t>x</a:t>
            </a:r>
            <a:r>
              <a:rPr lang="en-US" altLang="zh-CN" b="1" i="1" baseline="-25000" dirty="0" err="1">
                <a:solidFill>
                  <a:srgbClr val="009900"/>
                </a:solidFill>
              </a:rPr>
              <a:t>i</a:t>
            </a:r>
            <a:r>
              <a:rPr lang="en-US" altLang="zh-CN" b="1" i="1" dirty="0" err="1">
                <a:solidFill>
                  <a:srgbClr val="009900"/>
                </a:solidFill>
              </a:rPr>
              <a:t>,x</a:t>
            </a:r>
            <a:r>
              <a:rPr lang="en-US" altLang="zh-CN" b="1" i="1" baseline="-25000" dirty="0" err="1">
                <a:solidFill>
                  <a:srgbClr val="009900"/>
                </a:solidFill>
              </a:rPr>
              <a:t>j</a:t>
            </a:r>
            <a:r>
              <a:rPr lang="en-US" altLang="zh-CN" b="1" dirty="0">
                <a:solidFill>
                  <a:srgbClr val="009900"/>
                </a:solidFill>
              </a:rPr>
              <a:t>)|</a:t>
            </a:r>
            <a:r>
              <a:rPr lang="el-GR" altLang="zh-CN" sz="2400" b="1" i="1" baseline="30000" dirty="0">
                <a:solidFill>
                  <a:srgbClr val="009900"/>
                </a:solidFill>
              </a:rPr>
              <a:t>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790</Words>
  <Application>Microsoft Office PowerPoint</Application>
  <PresentationFormat>On-screen Show (16:9)</PresentationFormat>
  <Paragraphs>396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宋体</vt:lpstr>
      <vt:lpstr>楷体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cicip</dc:creator>
  <cp:lastModifiedBy>Payton Yau</cp:lastModifiedBy>
  <cp:revision>179</cp:revision>
  <dcterms:created xsi:type="dcterms:W3CDTF">2017-11-09T01:19:01Z</dcterms:created>
  <dcterms:modified xsi:type="dcterms:W3CDTF">2019-01-19T23:50:01Z</dcterms:modified>
</cp:coreProperties>
</file>