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0ce203e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0ce203e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0b23d92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0b23d92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0ce203e8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0ce203e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0ce203e8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0ce203e8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0f3bf06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0f3bf06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5500"/>
            <a:ext cx="8520600" cy="1351200"/>
          </a:xfrm>
          <a:prstGeom prst="rect">
            <a:avLst/>
          </a:prstGeom>
        </p:spPr>
        <p:txBody>
          <a:bodyPr anchorCtr="0" anchor="b" bIns="91425" lIns="91425" spcFirstLastPara="1" rIns="91425" wrap="square" tIns="91425">
            <a:normAutofit/>
          </a:bodyPr>
          <a:lstStyle/>
          <a:p>
            <a:pPr indent="0" lvl="0" marL="0" rtl="1" algn="ctr">
              <a:spcBef>
                <a:spcPts val="0"/>
              </a:spcBef>
              <a:spcAft>
                <a:spcPts val="0"/>
              </a:spcAft>
              <a:buNone/>
            </a:pPr>
            <a:r>
              <a:rPr lang="iw"/>
              <a:t>מערכת לניהול נתוני מוסד חינוכי</a:t>
            </a:r>
            <a:endParaRPr/>
          </a:p>
        </p:txBody>
      </p:sp>
      <p:sp>
        <p:nvSpPr>
          <p:cNvPr id="55" name="Google Shape;55;p13"/>
          <p:cNvSpPr txBox="1"/>
          <p:nvPr>
            <p:ph idx="1" type="subTitle"/>
          </p:nvPr>
        </p:nvSpPr>
        <p:spPr>
          <a:xfrm>
            <a:off x="311700" y="2834125"/>
            <a:ext cx="8520600" cy="16800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iw"/>
              <a:t>מגישים:</a:t>
            </a:r>
            <a:endParaRPr/>
          </a:p>
          <a:p>
            <a:pPr indent="0" lvl="0" marL="0" rtl="1" algn="ctr">
              <a:spcBef>
                <a:spcPts val="0"/>
              </a:spcBef>
              <a:spcAft>
                <a:spcPts val="0"/>
              </a:spcAft>
              <a:buNone/>
            </a:pPr>
            <a:r>
              <a:rPr lang="iw"/>
              <a:t>אביחי אליהו - 204309025</a:t>
            </a:r>
            <a:endParaRPr/>
          </a:p>
          <a:p>
            <a:pPr indent="0" lvl="0" marL="0" rtl="1" algn="ctr">
              <a:spcBef>
                <a:spcPts val="0"/>
              </a:spcBef>
              <a:spcAft>
                <a:spcPts val="0"/>
              </a:spcAft>
              <a:buNone/>
            </a:pPr>
            <a:r>
              <a:rPr lang="iw"/>
              <a:t>פז לוי זלמנוביץ' - 315879452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b="1" lang="iw"/>
              <a:t>הסבר כללי</a:t>
            </a:r>
            <a:endParaRPr b="1"/>
          </a:p>
        </p:txBody>
      </p:sp>
      <p:sp>
        <p:nvSpPr>
          <p:cNvPr id="61" name="Google Shape;61;p14"/>
          <p:cNvSpPr txBox="1"/>
          <p:nvPr>
            <p:ph idx="1" type="body"/>
          </p:nvPr>
        </p:nvSpPr>
        <p:spPr>
          <a:xfrm>
            <a:off x="311700" y="1162475"/>
            <a:ext cx="8520600" cy="3551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מערכת לניהול מידע של ארגונים, בתי ספר, מוסדות אקדמים.</a:t>
            </a:r>
            <a:endParaRPr/>
          </a:p>
          <a:p>
            <a:pPr indent="0" lvl="0" marL="0" rtl="1" algn="r">
              <a:spcBef>
                <a:spcPts val="1200"/>
              </a:spcBef>
              <a:spcAft>
                <a:spcPts val="0"/>
              </a:spcAft>
              <a:buNone/>
            </a:pPr>
            <a:r>
              <a:rPr lang="iw"/>
              <a:t>המערכת מאפשרת לראות את נתוני המכללה כגון:</a:t>
            </a:r>
            <a:endParaRPr/>
          </a:p>
          <a:p>
            <a:pPr indent="-342900" lvl="0" marL="457200" rtl="1" algn="r">
              <a:spcBef>
                <a:spcPts val="1200"/>
              </a:spcBef>
              <a:spcAft>
                <a:spcPts val="0"/>
              </a:spcAft>
              <a:buSzPts val="1800"/>
              <a:buChar char="●"/>
            </a:pPr>
            <a:r>
              <a:rPr lang="iw"/>
              <a:t>סטודנטים</a:t>
            </a:r>
            <a:endParaRPr/>
          </a:p>
          <a:p>
            <a:pPr indent="-342900" lvl="0" marL="457200" rtl="1" algn="r">
              <a:spcBef>
                <a:spcPts val="0"/>
              </a:spcBef>
              <a:spcAft>
                <a:spcPts val="0"/>
              </a:spcAft>
              <a:buSzPts val="1800"/>
              <a:buChar char="●"/>
            </a:pPr>
            <a:r>
              <a:rPr lang="iw"/>
              <a:t>קורסים</a:t>
            </a:r>
            <a:endParaRPr/>
          </a:p>
          <a:p>
            <a:pPr indent="-342900" lvl="0" marL="457200" rtl="1" algn="r">
              <a:spcBef>
                <a:spcPts val="0"/>
              </a:spcBef>
              <a:spcAft>
                <a:spcPts val="0"/>
              </a:spcAft>
              <a:buSzPts val="1800"/>
              <a:buChar char="●"/>
            </a:pPr>
            <a:r>
              <a:rPr lang="iw"/>
              <a:t>מרצים</a:t>
            </a:r>
            <a:endParaRPr/>
          </a:p>
          <a:p>
            <a:pPr indent="-342900" lvl="0" marL="457200" rtl="1" algn="r">
              <a:spcBef>
                <a:spcPts val="0"/>
              </a:spcBef>
              <a:spcAft>
                <a:spcPts val="0"/>
              </a:spcAft>
              <a:buSzPts val="1800"/>
              <a:buChar char="●"/>
            </a:pPr>
            <a:r>
              <a:rPr lang="iw"/>
              <a:t>הקשרים בניהם</a:t>
            </a:r>
            <a:endParaRPr/>
          </a:p>
          <a:p>
            <a:pPr indent="0" lvl="0" marL="0" rtl="1" algn="r">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b="1" lang="iw"/>
              <a:t>יכולות המערכת</a:t>
            </a:r>
            <a:endParaRPr b="1"/>
          </a:p>
        </p:txBody>
      </p:sp>
      <p:sp>
        <p:nvSpPr>
          <p:cNvPr id="67" name="Google Shape;67;p15"/>
          <p:cNvSpPr txBox="1"/>
          <p:nvPr>
            <p:ph idx="1" type="body"/>
          </p:nvPr>
        </p:nvSpPr>
        <p:spPr>
          <a:xfrm>
            <a:off x="311700" y="789125"/>
            <a:ext cx="8520600" cy="4188000"/>
          </a:xfrm>
          <a:prstGeom prst="rect">
            <a:avLst/>
          </a:prstGeom>
        </p:spPr>
        <p:txBody>
          <a:bodyPr anchorCtr="0" anchor="t" bIns="91425" lIns="91425" spcFirstLastPara="1" rIns="91425" wrap="square" tIns="91425">
            <a:noAutofit/>
          </a:bodyPr>
          <a:lstStyle/>
          <a:p>
            <a:pPr indent="-323532" lvl="0" marL="457200" rtl="1" algn="r">
              <a:lnSpc>
                <a:spcPct val="130000"/>
              </a:lnSpc>
              <a:spcBef>
                <a:spcPts val="0"/>
              </a:spcBef>
              <a:spcAft>
                <a:spcPts val="0"/>
              </a:spcAft>
              <a:buSzPts val="1495"/>
              <a:buChar char="❖"/>
            </a:pPr>
            <a:r>
              <a:rPr b="1" lang="iw" sz="1495"/>
              <a:t>להוסיף </a:t>
            </a:r>
            <a:r>
              <a:rPr b="1" lang="iw" sz="1495"/>
              <a:t>ולהסיר</a:t>
            </a:r>
            <a:r>
              <a:rPr lang="iw" sz="1495"/>
              <a:t> </a:t>
            </a:r>
            <a:r>
              <a:rPr lang="iw" sz="1495"/>
              <a:t>סטודנטים, מרצים וקורסים.</a:t>
            </a:r>
            <a:endParaRPr sz="1495"/>
          </a:p>
          <a:p>
            <a:pPr indent="-323532" lvl="0" marL="457200" rtl="1" algn="r">
              <a:lnSpc>
                <a:spcPct val="130000"/>
              </a:lnSpc>
              <a:spcBef>
                <a:spcPts val="0"/>
              </a:spcBef>
              <a:spcAft>
                <a:spcPts val="0"/>
              </a:spcAft>
              <a:buSzPts val="1495"/>
              <a:buChar char="❖"/>
            </a:pPr>
            <a:r>
              <a:rPr lang="iw" sz="1495"/>
              <a:t>ניתן </a:t>
            </a:r>
            <a:r>
              <a:rPr b="1" lang="iw" sz="1495"/>
              <a:t>לנתח את המידע</a:t>
            </a:r>
            <a:r>
              <a:rPr lang="iw" sz="1495"/>
              <a:t> על ידי הצגה של שאילתות מיוחדות כמו למשל:</a:t>
            </a:r>
            <a:endParaRPr sz="1185"/>
          </a:p>
          <a:p>
            <a:pPr indent="-303847" lvl="1" marL="914400" rtl="1" algn="r">
              <a:lnSpc>
                <a:spcPct val="130000"/>
              </a:lnSpc>
              <a:spcBef>
                <a:spcPts val="0"/>
              </a:spcBef>
              <a:spcAft>
                <a:spcPts val="0"/>
              </a:spcAft>
              <a:buSzPts val="1185"/>
              <a:buChar char="◇"/>
            </a:pPr>
            <a:r>
              <a:rPr lang="iw" sz="1185"/>
              <a:t>מי המרצה הותיק ביותר</a:t>
            </a:r>
            <a:endParaRPr sz="1185"/>
          </a:p>
          <a:p>
            <a:pPr indent="-303847" lvl="1" marL="914400" rtl="1" algn="r">
              <a:lnSpc>
                <a:spcPct val="130000"/>
              </a:lnSpc>
              <a:spcBef>
                <a:spcPts val="0"/>
              </a:spcBef>
              <a:spcAft>
                <a:spcPts val="0"/>
              </a:spcAft>
              <a:buSzPts val="1185"/>
              <a:buChar char="◇"/>
            </a:pPr>
            <a:r>
              <a:rPr lang="iw" sz="1185"/>
              <a:t>פילוח של ממוצעי הסטודנטים</a:t>
            </a:r>
            <a:endParaRPr sz="1185"/>
          </a:p>
          <a:p>
            <a:pPr indent="-303847" lvl="1" marL="914400" rtl="1" algn="r">
              <a:lnSpc>
                <a:spcPct val="130000"/>
              </a:lnSpc>
              <a:spcBef>
                <a:spcPts val="0"/>
              </a:spcBef>
              <a:spcAft>
                <a:spcPts val="0"/>
              </a:spcAft>
              <a:buSzPts val="1185"/>
              <a:buChar char="◇"/>
            </a:pPr>
            <a:r>
              <a:rPr lang="iw" sz="1185"/>
              <a:t>פילוח סטודנטים לפי נק"ז</a:t>
            </a:r>
            <a:endParaRPr sz="1185"/>
          </a:p>
          <a:p>
            <a:pPr indent="-303847" lvl="1" marL="914400" rtl="1" algn="r">
              <a:lnSpc>
                <a:spcPct val="130000"/>
              </a:lnSpc>
              <a:spcBef>
                <a:spcPts val="0"/>
              </a:spcBef>
              <a:spcAft>
                <a:spcPts val="0"/>
              </a:spcAft>
              <a:buSzPts val="1185"/>
              <a:buChar char="◇"/>
            </a:pPr>
            <a:r>
              <a:rPr lang="iw" sz="1185"/>
              <a:t>מה הממוצע לכל קורס</a:t>
            </a:r>
            <a:endParaRPr sz="1185"/>
          </a:p>
          <a:p>
            <a:pPr indent="-303847" lvl="1" marL="914400" rtl="1" algn="r">
              <a:lnSpc>
                <a:spcPct val="130000"/>
              </a:lnSpc>
              <a:spcBef>
                <a:spcPts val="0"/>
              </a:spcBef>
              <a:spcAft>
                <a:spcPts val="0"/>
              </a:spcAft>
              <a:buSzPts val="1185"/>
              <a:buChar char="◇"/>
            </a:pPr>
            <a:r>
              <a:rPr lang="iw" sz="1185"/>
              <a:t>כמה סטודנטים נכשלים יש לכל קורס </a:t>
            </a:r>
            <a:endParaRPr sz="1185"/>
          </a:p>
          <a:p>
            <a:pPr indent="-303847" lvl="1" marL="914400" rtl="1" algn="r">
              <a:lnSpc>
                <a:spcPct val="130000"/>
              </a:lnSpc>
              <a:spcBef>
                <a:spcPts val="0"/>
              </a:spcBef>
              <a:spcAft>
                <a:spcPts val="0"/>
              </a:spcAft>
              <a:buSzPts val="1185"/>
              <a:buChar char="◇"/>
            </a:pPr>
            <a:r>
              <a:rPr lang="iw" sz="1185"/>
              <a:t>ועוד..</a:t>
            </a:r>
            <a:endParaRPr sz="1185"/>
          </a:p>
          <a:p>
            <a:pPr indent="-323532" lvl="0" marL="457200" rtl="1" algn="r">
              <a:lnSpc>
                <a:spcPct val="130000"/>
              </a:lnSpc>
              <a:spcBef>
                <a:spcPts val="0"/>
              </a:spcBef>
              <a:spcAft>
                <a:spcPts val="0"/>
              </a:spcAft>
              <a:buSzPts val="1495"/>
              <a:buChar char="❖"/>
            </a:pPr>
            <a:r>
              <a:rPr lang="iw" sz="1495"/>
              <a:t>המערכת מאפשרת </a:t>
            </a:r>
            <a:r>
              <a:rPr b="1" lang="iw" sz="1495"/>
              <a:t>לראות את הנתונים על ידי טבלאות מתאימות וגם מציגה גרפים ויזואלים</a:t>
            </a:r>
            <a:r>
              <a:rPr lang="iw" sz="1495"/>
              <a:t> מתאימים לשאילתות</a:t>
            </a:r>
            <a:endParaRPr sz="1495"/>
          </a:p>
          <a:p>
            <a:pPr indent="-323532" lvl="0" marL="457200" rtl="1" algn="r">
              <a:lnSpc>
                <a:spcPct val="130000"/>
              </a:lnSpc>
              <a:spcBef>
                <a:spcPts val="0"/>
              </a:spcBef>
              <a:spcAft>
                <a:spcPts val="0"/>
              </a:spcAft>
              <a:buSzPts val="1495"/>
              <a:buChar char="❖"/>
            </a:pPr>
            <a:r>
              <a:rPr lang="iw" sz="1495"/>
              <a:t>ניתן </a:t>
            </a:r>
            <a:r>
              <a:rPr b="1" lang="iw" sz="1495"/>
              <a:t>למיין כל כל עמודה </a:t>
            </a:r>
            <a:r>
              <a:rPr lang="iw" sz="1495"/>
              <a:t>ע"י לחיצה על שם העמודה</a:t>
            </a:r>
            <a:endParaRPr sz="1495"/>
          </a:p>
          <a:p>
            <a:pPr indent="0" lvl="0" marL="0" rtl="1" algn="r">
              <a:lnSpc>
                <a:spcPct val="130000"/>
              </a:lnSpc>
              <a:spcBef>
                <a:spcPts val="1200"/>
              </a:spcBef>
              <a:spcAft>
                <a:spcPts val="1200"/>
              </a:spcAft>
              <a:buSzPts val="852"/>
              <a:buNone/>
            </a:pPr>
            <a:r>
              <a:rPr lang="iw" sz="1495"/>
              <a:t>המערכת </a:t>
            </a:r>
            <a:r>
              <a:rPr b="1" lang="iw" sz="1495"/>
              <a:t>מיועדת לשימוש של בתי ספר או מוסדות אקדמיים</a:t>
            </a:r>
            <a:r>
              <a:rPr lang="iw" sz="1495"/>
              <a:t>, לניהול והצגת המידע שברשותם בצורה נוחה, וכן שליפה מהירה של נתונים על פי שאילתות.</a:t>
            </a:r>
            <a:endParaRPr sz="149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iw"/>
              <a:t>שימוש בכלים של פייתון</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lnSpc>
                <a:spcPct val="150000"/>
              </a:lnSpc>
              <a:spcBef>
                <a:spcPts val="0"/>
              </a:spcBef>
              <a:spcAft>
                <a:spcPts val="0"/>
              </a:spcAft>
              <a:buClr>
                <a:schemeClr val="dk1"/>
              </a:buClr>
              <a:buSzPts val="1800"/>
              <a:buChar char="●"/>
            </a:pPr>
            <a:r>
              <a:rPr lang="iw">
                <a:solidFill>
                  <a:schemeClr val="dk1"/>
                </a:solidFill>
              </a:rPr>
              <a:t>GUI: ממשק המשתמש הוכן באמצעות הספריה tkinter</a:t>
            </a:r>
            <a:endParaRPr b="1" u="sng">
              <a:solidFill>
                <a:srgbClr val="FF0000"/>
              </a:solidFill>
            </a:endParaRPr>
          </a:p>
          <a:p>
            <a:pPr indent="-342900" lvl="0" marL="457200" rtl="1" algn="r">
              <a:lnSpc>
                <a:spcPct val="150000"/>
              </a:lnSpc>
              <a:spcBef>
                <a:spcPts val="0"/>
              </a:spcBef>
              <a:spcAft>
                <a:spcPts val="0"/>
              </a:spcAft>
              <a:buClr>
                <a:schemeClr val="dk1"/>
              </a:buClr>
              <a:buSzPts val="1800"/>
              <a:buChar char="●"/>
            </a:pPr>
            <a:r>
              <a:rPr lang="iw">
                <a:solidFill>
                  <a:schemeClr val="dk1"/>
                </a:solidFill>
              </a:rPr>
              <a:t>טבלאות: הטבלאות נקראו כקובץ csv על ידי ספריית pandas</a:t>
            </a:r>
            <a:endParaRPr>
              <a:solidFill>
                <a:schemeClr val="dk1"/>
              </a:solidFill>
            </a:endParaRPr>
          </a:p>
          <a:p>
            <a:pPr indent="-342900" lvl="0" marL="457200" rtl="1" algn="r">
              <a:lnSpc>
                <a:spcPct val="150000"/>
              </a:lnSpc>
              <a:spcBef>
                <a:spcPts val="0"/>
              </a:spcBef>
              <a:spcAft>
                <a:spcPts val="0"/>
              </a:spcAft>
              <a:buClr>
                <a:schemeClr val="dk1"/>
              </a:buClr>
              <a:buSzPts val="1800"/>
              <a:buChar char="●"/>
            </a:pPr>
            <a:r>
              <a:rPr lang="iw">
                <a:solidFill>
                  <a:schemeClr val="dk1"/>
                </a:solidFill>
              </a:rPr>
              <a:t>שאילתות: השאילתות (queries) נבנו על ידי שימוש ב-pandas</a:t>
            </a:r>
            <a:endParaRPr b="1" u="sng">
              <a:solidFill>
                <a:srgbClr val="FF0000"/>
              </a:solidFill>
            </a:endParaRPr>
          </a:p>
          <a:p>
            <a:pPr indent="-342900" lvl="0" marL="457200" rtl="1" algn="r">
              <a:lnSpc>
                <a:spcPct val="150000"/>
              </a:lnSpc>
              <a:spcBef>
                <a:spcPts val="0"/>
              </a:spcBef>
              <a:spcAft>
                <a:spcPts val="0"/>
              </a:spcAft>
              <a:buClr>
                <a:schemeClr val="dk1"/>
              </a:buClr>
              <a:buSzPts val="1800"/>
              <a:buChar char="●"/>
            </a:pPr>
            <a:r>
              <a:rPr lang="iw">
                <a:solidFill>
                  <a:schemeClr val="dk1"/>
                </a:solidFill>
              </a:rPr>
              <a:t>גראפים: הגראפים נבנו על ידי שימוש בספרית matplotlib</a:t>
            </a:r>
            <a:endParaRPr b="1" u="sng">
              <a:solidFill>
                <a:srgbClr val="FF0000"/>
              </a:solidFill>
            </a:endParaRPr>
          </a:p>
          <a:p>
            <a:pPr indent="0" lvl="0" marL="0" rtl="1" algn="r">
              <a:lnSpc>
                <a:spcPct val="150000"/>
              </a:lnSpc>
              <a:spcBef>
                <a:spcPts val="1200"/>
              </a:spcBef>
              <a:spcAft>
                <a:spcPts val="1200"/>
              </a:spcAft>
              <a:buNone/>
            </a:pPr>
            <a:r>
              <a:t/>
            </a:r>
            <a:endParaRPr>
              <a:solidFill>
                <a:schemeClr val="dk1"/>
              </a:solidFill>
            </a:endParaRPr>
          </a:p>
        </p:txBody>
      </p:sp>
      <p:pic>
        <p:nvPicPr>
          <p:cNvPr id="74" name="Google Shape;74;p16"/>
          <p:cNvPicPr preferRelativeResize="0"/>
          <p:nvPr/>
        </p:nvPicPr>
        <p:blipFill>
          <a:blip r:embed="rId3">
            <a:alphaModFix/>
          </a:blip>
          <a:stretch>
            <a:fillRect/>
          </a:stretch>
        </p:blipFill>
        <p:spPr>
          <a:xfrm>
            <a:off x="494850" y="357050"/>
            <a:ext cx="1804575" cy="1804575"/>
          </a:xfrm>
          <a:prstGeom prst="rect">
            <a:avLst/>
          </a:prstGeom>
          <a:noFill/>
          <a:ln>
            <a:noFill/>
          </a:ln>
        </p:spPr>
      </p:pic>
      <p:pic>
        <p:nvPicPr>
          <p:cNvPr id="75" name="Google Shape;75;p16"/>
          <p:cNvPicPr preferRelativeResize="0"/>
          <p:nvPr/>
        </p:nvPicPr>
        <p:blipFill>
          <a:blip r:embed="rId4">
            <a:alphaModFix/>
          </a:blip>
          <a:stretch>
            <a:fillRect/>
          </a:stretch>
        </p:blipFill>
        <p:spPr>
          <a:xfrm>
            <a:off x="842475" y="2571746"/>
            <a:ext cx="1550775" cy="1269400"/>
          </a:xfrm>
          <a:prstGeom prst="rect">
            <a:avLst/>
          </a:prstGeom>
          <a:noFill/>
          <a:ln>
            <a:noFill/>
          </a:ln>
        </p:spPr>
      </p:pic>
      <p:pic>
        <p:nvPicPr>
          <p:cNvPr id="76" name="Google Shape;76;p16"/>
          <p:cNvPicPr preferRelativeResize="0"/>
          <p:nvPr/>
        </p:nvPicPr>
        <p:blipFill>
          <a:blip r:embed="rId5">
            <a:alphaModFix/>
          </a:blip>
          <a:stretch>
            <a:fillRect/>
          </a:stretch>
        </p:blipFill>
        <p:spPr>
          <a:xfrm>
            <a:off x="791325" y="3948575"/>
            <a:ext cx="4385151" cy="1052425"/>
          </a:xfrm>
          <a:prstGeom prst="rect">
            <a:avLst/>
          </a:prstGeom>
          <a:noFill/>
          <a:ln>
            <a:noFill/>
          </a:ln>
        </p:spPr>
      </p:pic>
      <p:pic>
        <p:nvPicPr>
          <p:cNvPr id="77" name="Google Shape;77;p16"/>
          <p:cNvPicPr preferRelativeResize="0"/>
          <p:nvPr/>
        </p:nvPicPr>
        <p:blipFill>
          <a:blip r:embed="rId6">
            <a:alphaModFix/>
          </a:blip>
          <a:stretch>
            <a:fillRect/>
          </a:stretch>
        </p:blipFill>
        <p:spPr>
          <a:xfrm>
            <a:off x="5658600" y="3234500"/>
            <a:ext cx="2941236" cy="1188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iw"/>
              <a:t>הסבר עיצוב המערכת</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המערכת קוראת נתונים מקבצי CSV ומציגה אותם למשתמש בצורה נוחה ואינטואטיבית. המשתמש יכול לבחור אילו טבלאות להציג וכיצד למיין אותן. בנוסף, מוצעות למשתמש שאילתות לדוגמא להצגת יכולות המערכת. לאחר בחירת שאילתה, תוצג התשובה שלה מלווה בגרף מתאים.</a:t>
            </a:r>
            <a:endParaRPr/>
          </a:p>
          <a:p>
            <a:pPr indent="0" lvl="0" marL="0" rtl="1" algn="r">
              <a:spcBef>
                <a:spcPts val="1200"/>
              </a:spcBef>
              <a:spcAft>
                <a:spcPts val="1200"/>
              </a:spcAft>
              <a:buNone/>
            </a:pPr>
            <a:r>
              <a:t/>
            </a:r>
            <a:endParaRPr b="1" u="sng">
              <a:solidFill>
                <a:srgbClr val="FF0000"/>
              </a:solidFill>
            </a:endParaRPr>
          </a:p>
        </p:txBody>
      </p:sp>
      <p:pic>
        <p:nvPicPr>
          <p:cNvPr id="84" name="Google Shape;84;p17"/>
          <p:cNvPicPr preferRelativeResize="0"/>
          <p:nvPr/>
        </p:nvPicPr>
        <p:blipFill rotWithShape="1">
          <a:blip r:embed="rId3">
            <a:alphaModFix/>
          </a:blip>
          <a:srcRect b="4095" l="0" r="0" t="0"/>
          <a:stretch/>
        </p:blipFill>
        <p:spPr>
          <a:xfrm>
            <a:off x="86850" y="2663138"/>
            <a:ext cx="4168848" cy="2249049"/>
          </a:xfrm>
          <a:prstGeom prst="rect">
            <a:avLst/>
          </a:prstGeom>
          <a:noFill/>
          <a:ln>
            <a:noFill/>
          </a:ln>
        </p:spPr>
      </p:pic>
      <p:pic>
        <p:nvPicPr>
          <p:cNvPr id="85" name="Google Shape;85;p17"/>
          <p:cNvPicPr preferRelativeResize="0"/>
          <p:nvPr/>
        </p:nvPicPr>
        <p:blipFill rotWithShape="1">
          <a:blip r:embed="rId4">
            <a:alphaModFix/>
          </a:blip>
          <a:srcRect b="4104" l="0" r="0" t="0"/>
          <a:stretch/>
        </p:blipFill>
        <p:spPr>
          <a:xfrm>
            <a:off x="4455625" y="2663150"/>
            <a:ext cx="4168848" cy="22488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122600"/>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iw"/>
              <a:t>הסבר תבניות עיצוב</a:t>
            </a:r>
            <a:endParaRPr/>
          </a:p>
        </p:txBody>
      </p:sp>
      <p:sp>
        <p:nvSpPr>
          <p:cNvPr id="91" name="Google Shape;91;p18"/>
          <p:cNvSpPr txBox="1"/>
          <p:nvPr>
            <p:ph idx="1" type="body"/>
          </p:nvPr>
        </p:nvSpPr>
        <p:spPr>
          <a:xfrm>
            <a:off x="567900" y="695300"/>
            <a:ext cx="8264400" cy="25905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Clr>
                <a:schemeClr val="dk1"/>
              </a:buClr>
              <a:buSzPts val="1100"/>
              <a:buFont typeface="Arial"/>
              <a:buNone/>
            </a:pPr>
            <a:r>
              <a:rPr lang="iw"/>
              <a:t>המערכת משתמשת בתבנית העיצוב MVC לצורך הפרדה בין ה-GUI לבין הלוגיקה שמאחורי הקלעים וטיפול נוח בכל אחת מתתי המערכות. תבנית עיצוב זו הכרחית למערכת שלנו מכיוון שהמערכת מתבססת על הקשר בין המידע לבין הצגתו, כך שהיינו רוצים לגרום להפרדת המידע (modle) והתצוגה (view) למרכיבים שונים על מנת שניתן יהיה לתחזק כל אחד מהם ללא תלות באחר ולתקשר בניהם על ידי ה-controller.</a:t>
            </a:r>
            <a:endParaRPr/>
          </a:p>
          <a:p>
            <a:pPr indent="0" lvl="0" marL="0" rtl="0" algn="l">
              <a:spcBef>
                <a:spcPts val="120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487375" y="2100400"/>
            <a:ext cx="2687499" cy="29562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