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61" r:id="rId9"/>
    <p:sldId id="266" r:id="rId10"/>
    <p:sldId id="286" r:id="rId11"/>
    <p:sldId id="267" r:id="rId12"/>
    <p:sldId id="268" r:id="rId13"/>
    <p:sldId id="269" r:id="rId14"/>
    <p:sldId id="282" r:id="rId15"/>
    <p:sldId id="270" r:id="rId16"/>
    <p:sldId id="271" r:id="rId17"/>
    <p:sldId id="262" r:id="rId18"/>
    <p:sldId id="274" r:id="rId19"/>
    <p:sldId id="273" r:id="rId20"/>
    <p:sldId id="281" r:id="rId21"/>
    <p:sldId id="275" r:id="rId22"/>
    <p:sldId id="272" r:id="rId23"/>
    <p:sldId id="276" r:id="rId24"/>
    <p:sldId id="263" r:id="rId25"/>
    <p:sldId id="279" r:id="rId26"/>
    <p:sldId id="277" r:id="rId27"/>
    <p:sldId id="278" r:id="rId28"/>
    <p:sldId id="280" r:id="rId29"/>
    <p:sldId id="26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 Zarzycki" initials="PZ" lastIdx="1" clrIdx="0">
    <p:extLst>
      <p:ext uri="{19B8F6BF-5375-455C-9EA6-DF929625EA0E}">
        <p15:presenceInfo xmlns:p15="http://schemas.microsoft.com/office/powerpoint/2012/main" userId="S-1-5-21-3292370258-206829766-3718235287-56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3200" dirty="0" smtClean="0"/>
        </a:p>
        <a:p>
          <a:r>
            <a:rPr lang="pl-PL" sz="3200" dirty="0" smtClean="0"/>
            <a:t>Environment</a:t>
          </a:r>
          <a:endParaRPr lang="en-US" sz="3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48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1400" dirty="0" smtClean="0"/>
        </a:p>
        <a:p>
          <a:r>
            <a:rPr lang="pl-PL" sz="1200" dirty="0" smtClean="0"/>
            <a:t>Environment</a:t>
          </a:r>
          <a:endParaRPr lang="en-US" sz="1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2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1400" dirty="0" smtClean="0"/>
        </a:p>
        <a:p>
          <a:r>
            <a:rPr lang="pl-PL" sz="1200" dirty="0" smtClean="0"/>
            <a:t>Environment</a:t>
          </a:r>
          <a:endParaRPr lang="en-US" sz="1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2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1400" dirty="0" smtClean="0"/>
        </a:p>
        <a:p>
          <a:r>
            <a:rPr lang="pl-PL" sz="1200" dirty="0" smtClean="0"/>
            <a:t>Environment</a:t>
          </a:r>
          <a:endParaRPr lang="en-US" sz="1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2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1400" dirty="0" smtClean="0"/>
        </a:p>
        <a:p>
          <a:r>
            <a:rPr lang="pl-PL" sz="1200" dirty="0" smtClean="0"/>
            <a:t>Environment</a:t>
          </a:r>
          <a:endParaRPr lang="en-US" sz="1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2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1400" dirty="0" smtClean="0"/>
        </a:p>
        <a:p>
          <a:r>
            <a:rPr lang="pl-PL" sz="1200" dirty="0" smtClean="0"/>
            <a:t>Environment</a:t>
          </a:r>
          <a:endParaRPr lang="en-US" sz="12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2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888E92-B669-4169-8502-1C13469CC0F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3851327-EA3E-46E0-A80B-363E2901100A}">
      <dgm:prSet phldrT="[Text]" custT="1"/>
      <dgm:spPr/>
      <dgm:t>
        <a:bodyPr/>
        <a:lstStyle/>
        <a:p>
          <a:endParaRPr lang="pl-PL" sz="800" dirty="0" smtClean="0"/>
        </a:p>
        <a:p>
          <a:r>
            <a:rPr lang="pl-PL" sz="800" dirty="0" smtClean="0"/>
            <a:t>Environment</a:t>
          </a:r>
          <a:endParaRPr lang="en-US" sz="800" dirty="0"/>
        </a:p>
      </dgm:t>
    </dgm:pt>
    <dgm:pt modelId="{53BD887D-C032-48E3-A07B-C697EF12BAA1}" type="parTrans" cxnId="{D8413850-0554-4511-994D-35CFCB3C4203}">
      <dgm:prSet/>
      <dgm:spPr/>
      <dgm:t>
        <a:bodyPr/>
        <a:lstStyle/>
        <a:p>
          <a:endParaRPr lang="en-US"/>
        </a:p>
      </dgm:t>
    </dgm:pt>
    <dgm:pt modelId="{BABB28DB-61C0-42A8-AAC5-38BD67F7740E}" type="sibTrans" cxnId="{D8413850-0554-4511-994D-35CFCB3C4203}">
      <dgm:prSet/>
      <dgm:spPr/>
      <dgm:t>
        <a:bodyPr/>
        <a:lstStyle/>
        <a:p>
          <a:endParaRPr lang="en-US"/>
        </a:p>
      </dgm:t>
    </dgm:pt>
    <dgm:pt modelId="{E5236892-4881-4183-8C9F-A461BBA75C6E}">
      <dgm:prSet phldrT="[Text]" custT="1"/>
      <dgm:spPr/>
      <dgm:t>
        <a:bodyPr/>
        <a:lstStyle/>
        <a:p>
          <a:r>
            <a:rPr lang="pl-PL" sz="1000" dirty="0" smtClean="0"/>
            <a:t>Platform</a:t>
          </a:r>
        </a:p>
      </dgm:t>
    </dgm:pt>
    <dgm:pt modelId="{1736D5F8-6A92-4B01-BA84-D3D45FB4E86C}" type="parTrans" cxnId="{65A24BF5-FC45-4E1B-9C15-83EFC4E76814}">
      <dgm:prSet/>
      <dgm:spPr/>
      <dgm:t>
        <a:bodyPr/>
        <a:lstStyle/>
        <a:p>
          <a:endParaRPr lang="en-US"/>
        </a:p>
      </dgm:t>
    </dgm:pt>
    <dgm:pt modelId="{A867E8FB-C259-4DC0-A72E-B0A445AC6456}" type="sibTrans" cxnId="{65A24BF5-FC45-4E1B-9C15-83EFC4E76814}">
      <dgm:prSet/>
      <dgm:spPr/>
      <dgm:t>
        <a:bodyPr/>
        <a:lstStyle/>
        <a:p>
          <a:endParaRPr lang="en-US"/>
        </a:p>
      </dgm:t>
    </dgm:pt>
    <dgm:pt modelId="{3D4E9737-10AF-44BF-BBE9-DF5DBF3BEE5E}">
      <dgm:prSet phldrT="[Text]"/>
      <dgm:spPr/>
      <dgm:t>
        <a:bodyPr/>
        <a:lstStyle/>
        <a:p>
          <a:r>
            <a:rPr lang="pl-PL" dirty="0" smtClean="0"/>
            <a:t>Infrastructure</a:t>
          </a:r>
        </a:p>
      </dgm:t>
    </dgm:pt>
    <dgm:pt modelId="{915D3C7A-93FA-468B-A098-21DAE51B21BF}" type="parTrans" cxnId="{A6889416-C3CE-46E6-8CC1-1996A3547942}">
      <dgm:prSet/>
      <dgm:spPr/>
      <dgm:t>
        <a:bodyPr/>
        <a:lstStyle/>
        <a:p>
          <a:endParaRPr lang="en-US"/>
        </a:p>
      </dgm:t>
    </dgm:pt>
    <dgm:pt modelId="{2BE8BE23-434B-4F59-8336-7FCFF29F1B81}" type="sibTrans" cxnId="{A6889416-C3CE-46E6-8CC1-1996A3547942}">
      <dgm:prSet/>
      <dgm:spPr/>
      <dgm:t>
        <a:bodyPr/>
        <a:lstStyle/>
        <a:p>
          <a:endParaRPr lang="en-US"/>
        </a:p>
      </dgm:t>
    </dgm:pt>
    <dgm:pt modelId="{D89D0AE7-D389-4F7F-86BD-6A3E0106800C}" type="pres">
      <dgm:prSet presAssocID="{66888E92-B669-4169-8502-1C13469CC0F7}" presName="Name0" presStyleCnt="0">
        <dgm:presLayoutVars>
          <dgm:dir/>
          <dgm:animLvl val="lvl"/>
          <dgm:resizeHandles val="exact"/>
        </dgm:presLayoutVars>
      </dgm:prSet>
      <dgm:spPr/>
    </dgm:pt>
    <dgm:pt modelId="{706CA594-9C82-4289-9148-C337959F53D9}" type="pres">
      <dgm:prSet presAssocID="{73851327-EA3E-46E0-A80B-363E2901100A}" presName="Name8" presStyleCnt="0"/>
      <dgm:spPr/>
    </dgm:pt>
    <dgm:pt modelId="{36DA29CD-E022-427D-BE05-4957B4C5780D}" type="pres">
      <dgm:prSet presAssocID="{73851327-EA3E-46E0-A80B-363E2901100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9A7F-9DCB-49C5-B3E8-2D93BB81641D}" type="pres">
      <dgm:prSet presAssocID="{73851327-EA3E-46E0-A80B-363E2901100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4F467E-7C29-4853-96DC-54FAC0A6F976}" type="pres">
      <dgm:prSet presAssocID="{E5236892-4881-4183-8C9F-A461BBA75C6E}" presName="Name8" presStyleCnt="0"/>
      <dgm:spPr/>
    </dgm:pt>
    <dgm:pt modelId="{1944D450-986C-492E-98E2-7AC8EF0E9EF7}" type="pres">
      <dgm:prSet presAssocID="{E5236892-4881-4183-8C9F-A461BBA75C6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6FB97-0182-491F-B217-A9600DD81B03}" type="pres">
      <dgm:prSet presAssocID="{E5236892-4881-4183-8C9F-A461BBA75C6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FAA87-438F-4ACE-8471-72C540AB96FB}" type="pres">
      <dgm:prSet presAssocID="{3D4E9737-10AF-44BF-BBE9-DF5DBF3BEE5E}" presName="Name8" presStyleCnt="0"/>
      <dgm:spPr/>
    </dgm:pt>
    <dgm:pt modelId="{054936EF-CBDF-4FF1-A1A9-BC4D8659FAA2}" type="pres">
      <dgm:prSet presAssocID="{3D4E9737-10AF-44BF-BBE9-DF5DBF3BEE5E}" presName="level" presStyleLbl="node1" presStyleIdx="2" presStyleCnt="3" custLinFactY="26873" custLinFactNeighborX="-5623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4E06C3-A19C-4CC4-AB8D-0228612BBB0D}" type="pres">
      <dgm:prSet presAssocID="{3D4E9737-10AF-44BF-BBE9-DF5DBF3BEE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413850-0554-4511-994D-35CFCB3C4203}" srcId="{66888E92-B669-4169-8502-1C13469CC0F7}" destId="{73851327-EA3E-46E0-A80B-363E2901100A}" srcOrd="0" destOrd="0" parTransId="{53BD887D-C032-48E3-A07B-C697EF12BAA1}" sibTransId="{BABB28DB-61C0-42A8-AAC5-38BD67F7740E}"/>
    <dgm:cxn modelId="{E1EE6093-E3D3-4F82-AC1E-10D65931F10E}" type="presOf" srcId="{3D4E9737-10AF-44BF-BBE9-DF5DBF3BEE5E}" destId="{7B4E06C3-A19C-4CC4-AB8D-0228612BBB0D}" srcOrd="1" destOrd="0" presId="urn:microsoft.com/office/officeart/2005/8/layout/pyramid1"/>
    <dgm:cxn modelId="{952B87B8-DDF2-4186-B5C8-718777515227}" type="presOf" srcId="{3D4E9737-10AF-44BF-BBE9-DF5DBF3BEE5E}" destId="{054936EF-CBDF-4FF1-A1A9-BC4D8659FAA2}" srcOrd="0" destOrd="0" presId="urn:microsoft.com/office/officeart/2005/8/layout/pyramid1"/>
    <dgm:cxn modelId="{A6889416-C3CE-46E6-8CC1-1996A3547942}" srcId="{66888E92-B669-4169-8502-1C13469CC0F7}" destId="{3D4E9737-10AF-44BF-BBE9-DF5DBF3BEE5E}" srcOrd="2" destOrd="0" parTransId="{915D3C7A-93FA-468B-A098-21DAE51B21BF}" sibTransId="{2BE8BE23-434B-4F59-8336-7FCFF29F1B81}"/>
    <dgm:cxn modelId="{65A24BF5-FC45-4E1B-9C15-83EFC4E76814}" srcId="{66888E92-B669-4169-8502-1C13469CC0F7}" destId="{E5236892-4881-4183-8C9F-A461BBA75C6E}" srcOrd="1" destOrd="0" parTransId="{1736D5F8-6A92-4B01-BA84-D3D45FB4E86C}" sibTransId="{A867E8FB-C259-4DC0-A72E-B0A445AC6456}"/>
    <dgm:cxn modelId="{E3C87E5C-D64B-4D3C-9C7D-F40C0FC3A4CE}" type="presOf" srcId="{73851327-EA3E-46E0-A80B-363E2901100A}" destId="{36DA29CD-E022-427D-BE05-4957B4C5780D}" srcOrd="0" destOrd="0" presId="urn:microsoft.com/office/officeart/2005/8/layout/pyramid1"/>
    <dgm:cxn modelId="{044F4562-943C-4C0B-8D57-1AEEE551CDDC}" type="presOf" srcId="{66888E92-B669-4169-8502-1C13469CC0F7}" destId="{D89D0AE7-D389-4F7F-86BD-6A3E0106800C}" srcOrd="0" destOrd="0" presId="urn:microsoft.com/office/officeart/2005/8/layout/pyramid1"/>
    <dgm:cxn modelId="{DD81350D-036F-4EB8-9B29-B089EE106BDC}" type="presOf" srcId="{E5236892-4881-4183-8C9F-A461BBA75C6E}" destId="{B0D6FB97-0182-491F-B217-A9600DD81B03}" srcOrd="1" destOrd="0" presId="urn:microsoft.com/office/officeart/2005/8/layout/pyramid1"/>
    <dgm:cxn modelId="{61EFE6E7-0418-4639-99B8-9615087EF078}" type="presOf" srcId="{E5236892-4881-4183-8C9F-A461BBA75C6E}" destId="{1944D450-986C-492E-98E2-7AC8EF0E9EF7}" srcOrd="0" destOrd="0" presId="urn:microsoft.com/office/officeart/2005/8/layout/pyramid1"/>
    <dgm:cxn modelId="{C31CC246-676A-404E-8EC3-D79A9DC89B37}" type="presOf" srcId="{73851327-EA3E-46E0-A80B-363E2901100A}" destId="{D6D09A7F-9DCB-49C5-B3E8-2D93BB81641D}" srcOrd="1" destOrd="0" presId="urn:microsoft.com/office/officeart/2005/8/layout/pyramid1"/>
    <dgm:cxn modelId="{9E2EF3C3-3006-4618-94B5-2249743B0017}" type="presParOf" srcId="{D89D0AE7-D389-4F7F-86BD-6A3E0106800C}" destId="{706CA594-9C82-4289-9148-C337959F53D9}" srcOrd="0" destOrd="0" presId="urn:microsoft.com/office/officeart/2005/8/layout/pyramid1"/>
    <dgm:cxn modelId="{169C51BE-B745-4E20-AE0C-066A6442FBE7}" type="presParOf" srcId="{706CA594-9C82-4289-9148-C337959F53D9}" destId="{36DA29CD-E022-427D-BE05-4957B4C5780D}" srcOrd="0" destOrd="0" presId="urn:microsoft.com/office/officeart/2005/8/layout/pyramid1"/>
    <dgm:cxn modelId="{2B572C6E-AC10-41F7-84A1-74DD0FCC0DD1}" type="presParOf" srcId="{706CA594-9C82-4289-9148-C337959F53D9}" destId="{D6D09A7F-9DCB-49C5-B3E8-2D93BB81641D}" srcOrd="1" destOrd="0" presId="urn:microsoft.com/office/officeart/2005/8/layout/pyramid1"/>
    <dgm:cxn modelId="{E232213E-0E2F-4A99-AE76-755476F8AAB8}" type="presParOf" srcId="{D89D0AE7-D389-4F7F-86BD-6A3E0106800C}" destId="{E14F467E-7C29-4853-96DC-54FAC0A6F976}" srcOrd="1" destOrd="0" presId="urn:microsoft.com/office/officeart/2005/8/layout/pyramid1"/>
    <dgm:cxn modelId="{9C38FF49-3F82-42B6-AB0D-6CBB97F9EBC3}" type="presParOf" srcId="{E14F467E-7C29-4853-96DC-54FAC0A6F976}" destId="{1944D450-986C-492E-98E2-7AC8EF0E9EF7}" srcOrd="0" destOrd="0" presId="urn:microsoft.com/office/officeart/2005/8/layout/pyramid1"/>
    <dgm:cxn modelId="{10AEE7FA-D90A-4D35-9297-5654E228295E}" type="presParOf" srcId="{E14F467E-7C29-4853-96DC-54FAC0A6F976}" destId="{B0D6FB97-0182-491F-B217-A9600DD81B03}" srcOrd="1" destOrd="0" presId="urn:microsoft.com/office/officeart/2005/8/layout/pyramid1"/>
    <dgm:cxn modelId="{3D046B82-F1CD-42AA-BA2B-2C67D686C23D}" type="presParOf" srcId="{D89D0AE7-D389-4F7F-86BD-6A3E0106800C}" destId="{287FAA87-438F-4ACE-8471-72C540AB96FB}" srcOrd="2" destOrd="0" presId="urn:microsoft.com/office/officeart/2005/8/layout/pyramid1"/>
    <dgm:cxn modelId="{F1ECF2AE-1EDC-4F36-B6DC-B3682C1D4D46}" type="presParOf" srcId="{287FAA87-438F-4ACE-8471-72C540AB96FB}" destId="{054936EF-CBDF-4FF1-A1A9-BC4D8659FAA2}" srcOrd="0" destOrd="0" presId="urn:microsoft.com/office/officeart/2005/8/layout/pyramid1"/>
    <dgm:cxn modelId="{571C344E-4C10-441F-8E87-940EC17B8A82}" type="presParOf" srcId="{287FAA87-438F-4ACE-8471-72C540AB96FB}" destId="{7B4E06C3-A19C-4CC4-AB8D-0228612BBB0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3879577" y="0"/>
          <a:ext cx="3879577" cy="1140737"/>
        </a:xfrm>
        <a:prstGeom prst="trapezoid">
          <a:avLst>
            <a:gd name="adj" fmla="val 170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3200" kern="1200" dirty="0" smtClean="0"/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Environment</a:t>
          </a:r>
          <a:endParaRPr lang="en-US" sz="3200" kern="1200" dirty="0"/>
        </a:p>
      </dsp:txBody>
      <dsp:txXfrm>
        <a:off x="3879577" y="0"/>
        <a:ext cx="3879577" cy="1140737"/>
      </dsp:txXfrm>
    </dsp:sp>
    <dsp:sp modelId="{1944D450-986C-492E-98E2-7AC8EF0E9EF7}">
      <dsp:nvSpPr>
        <dsp:cNvPr id="0" name=""/>
        <dsp:cNvSpPr/>
      </dsp:nvSpPr>
      <dsp:spPr>
        <a:xfrm>
          <a:off x="1939788" y="1140737"/>
          <a:ext cx="7759155" cy="1140737"/>
        </a:xfrm>
        <a:prstGeom prst="trapezoid">
          <a:avLst>
            <a:gd name="adj" fmla="val 170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4800" kern="1200" dirty="0" smtClean="0"/>
            <a:t>Platform</a:t>
          </a:r>
        </a:p>
      </dsp:txBody>
      <dsp:txXfrm>
        <a:off x="3297641" y="1140737"/>
        <a:ext cx="5043450" cy="1140737"/>
      </dsp:txXfrm>
    </dsp:sp>
    <dsp:sp modelId="{054936EF-CBDF-4FF1-A1A9-BC4D8659FAA2}">
      <dsp:nvSpPr>
        <dsp:cNvPr id="0" name=""/>
        <dsp:cNvSpPr/>
      </dsp:nvSpPr>
      <dsp:spPr>
        <a:xfrm>
          <a:off x="0" y="2281474"/>
          <a:ext cx="11638733" cy="1140737"/>
        </a:xfrm>
        <a:prstGeom prst="trapezoid">
          <a:avLst>
            <a:gd name="adj" fmla="val 170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6500" kern="1200" dirty="0" smtClean="0"/>
            <a:t>Infrastructure</a:t>
          </a:r>
        </a:p>
      </dsp:txBody>
      <dsp:txXfrm>
        <a:off x="2036778" y="2281474"/>
        <a:ext cx="7565176" cy="11407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1239235" y="0"/>
          <a:ext cx="1239235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Environment</a:t>
          </a:r>
          <a:endParaRPr lang="en-US" sz="1200" kern="1200" dirty="0"/>
        </a:p>
      </dsp:txBody>
      <dsp:txXfrm>
        <a:off x="1239235" y="0"/>
        <a:ext cx="1239235" cy="548022"/>
      </dsp:txXfrm>
    </dsp:sp>
    <dsp:sp modelId="{1944D450-986C-492E-98E2-7AC8EF0E9EF7}">
      <dsp:nvSpPr>
        <dsp:cNvPr id="0" name=""/>
        <dsp:cNvSpPr/>
      </dsp:nvSpPr>
      <dsp:spPr>
        <a:xfrm>
          <a:off x="619617" y="548022"/>
          <a:ext cx="2478470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Platform</a:t>
          </a:r>
        </a:p>
      </dsp:txBody>
      <dsp:txXfrm>
        <a:off x="1053350" y="548022"/>
        <a:ext cx="1611005" cy="548022"/>
      </dsp:txXfrm>
    </dsp:sp>
    <dsp:sp modelId="{054936EF-CBDF-4FF1-A1A9-BC4D8659FAA2}">
      <dsp:nvSpPr>
        <dsp:cNvPr id="0" name=""/>
        <dsp:cNvSpPr/>
      </dsp:nvSpPr>
      <dsp:spPr>
        <a:xfrm>
          <a:off x="0" y="1096045"/>
          <a:ext cx="3717706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Infrastructure</a:t>
          </a:r>
        </a:p>
      </dsp:txBody>
      <dsp:txXfrm>
        <a:off x="650598" y="1096045"/>
        <a:ext cx="2416508" cy="548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1239235" y="0"/>
          <a:ext cx="1239235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Environment</a:t>
          </a:r>
          <a:endParaRPr lang="en-US" sz="1200" kern="1200" dirty="0"/>
        </a:p>
      </dsp:txBody>
      <dsp:txXfrm>
        <a:off x="1239235" y="0"/>
        <a:ext cx="1239235" cy="548022"/>
      </dsp:txXfrm>
    </dsp:sp>
    <dsp:sp modelId="{1944D450-986C-492E-98E2-7AC8EF0E9EF7}">
      <dsp:nvSpPr>
        <dsp:cNvPr id="0" name=""/>
        <dsp:cNvSpPr/>
      </dsp:nvSpPr>
      <dsp:spPr>
        <a:xfrm>
          <a:off x="619617" y="548022"/>
          <a:ext cx="2478470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Platform</a:t>
          </a:r>
        </a:p>
      </dsp:txBody>
      <dsp:txXfrm>
        <a:off x="1053350" y="548022"/>
        <a:ext cx="1611005" cy="548022"/>
      </dsp:txXfrm>
    </dsp:sp>
    <dsp:sp modelId="{054936EF-CBDF-4FF1-A1A9-BC4D8659FAA2}">
      <dsp:nvSpPr>
        <dsp:cNvPr id="0" name=""/>
        <dsp:cNvSpPr/>
      </dsp:nvSpPr>
      <dsp:spPr>
        <a:xfrm>
          <a:off x="0" y="1096045"/>
          <a:ext cx="3717706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Infrastructure</a:t>
          </a:r>
        </a:p>
      </dsp:txBody>
      <dsp:txXfrm>
        <a:off x="650598" y="1096045"/>
        <a:ext cx="2416508" cy="548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1239235" y="0"/>
          <a:ext cx="1239235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Environment</a:t>
          </a:r>
          <a:endParaRPr lang="en-US" sz="1200" kern="1200" dirty="0"/>
        </a:p>
      </dsp:txBody>
      <dsp:txXfrm>
        <a:off x="1239235" y="0"/>
        <a:ext cx="1239235" cy="548022"/>
      </dsp:txXfrm>
    </dsp:sp>
    <dsp:sp modelId="{1944D450-986C-492E-98E2-7AC8EF0E9EF7}">
      <dsp:nvSpPr>
        <dsp:cNvPr id="0" name=""/>
        <dsp:cNvSpPr/>
      </dsp:nvSpPr>
      <dsp:spPr>
        <a:xfrm>
          <a:off x="619617" y="548022"/>
          <a:ext cx="2478470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Platform</a:t>
          </a:r>
        </a:p>
      </dsp:txBody>
      <dsp:txXfrm>
        <a:off x="1053350" y="548022"/>
        <a:ext cx="1611005" cy="548022"/>
      </dsp:txXfrm>
    </dsp:sp>
    <dsp:sp modelId="{054936EF-CBDF-4FF1-A1A9-BC4D8659FAA2}">
      <dsp:nvSpPr>
        <dsp:cNvPr id="0" name=""/>
        <dsp:cNvSpPr/>
      </dsp:nvSpPr>
      <dsp:spPr>
        <a:xfrm>
          <a:off x="0" y="1096045"/>
          <a:ext cx="3717706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Infrastructure</a:t>
          </a:r>
        </a:p>
      </dsp:txBody>
      <dsp:txXfrm>
        <a:off x="650598" y="1096045"/>
        <a:ext cx="2416508" cy="5480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1239235" y="0"/>
          <a:ext cx="1239235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Environment</a:t>
          </a:r>
          <a:endParaRPr lang="en-US" sz="1200" kern="1200" dirty="0"/>
        </a:p>
      </dsp:txBody>
      <dsp:txXfrm>
        <a:off x="1239235" y="0"/>
        <a:ext cx="1239235" cy="548022"/>
      </dsp:txXfrm>
    </dsp:sp>
    <dsp:sp modelId="{1944D450-986C-492E-98E2-7AC8EF0E9EF7}">
      <dsp:nvSpPr>
        <dsp:cNvPr id="0" name=""/>
        <dsp:cNvSpPr/>
      </dsp:nvSpPr>
      <dsp:spPr>
        <a:xfrm>
          <a:off x="619617" y="548022"/>
          <a:ext cx="2478470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Platform</a:t>
          </a:r>
        </a:p>
      </dsp:txBody>
      <dsp:txXfrm>
        <a:off x="1053350" y="548022"/>
        <a:ext cx="1611005" cy="548022"/>
      </dsp:txXfrm>
    </dsp:sp>
    <dsp:sp modelId="{054936EF-CBDF-4FF1-A1A9-BC4D8659FAA2}">
      <dsp:nvSpPr>
        <dsp:cNvPr id="0" name=""/>
        <dsp:cNvSpPr/>
      </dsp:nvSpPr>
      <dsp:spPr>
        <a:xfrm>
          <a:off x="0" y="1096045"/>
          <a:ext cx="3717706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Infrastructure</a:t>
          </a:r>
        </a:p>
      </dsp:txBody>
      <dsp:txXfrm>
        <a:off x="650598" y="1096045"/>
        <a:ext cx="2416508" cy="5480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1239235" y="0"/>
          <a:ext cx="1239235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200" kern="1200" dirty="0" smtClean="0"/>
            <a:t>Environment</a:t>
          </a:r>
          <a:endParaRPr lang="en-US" sz="1200" kern="1200" dirty="0"/>
        </a:p>
      </dsp:txBody>
      <dsp:txXfrm>
        <a:off x="1239235" y="0"/>
        <a:ext cx="1239235" cy="548022"/>
      </dsp:txXfrm>
    </dsp:sp>
    <dsp:sp modelId="{1944D450-986C-492E-98E2-7AC8EF0E9EF7}">
      <dsp:nvSpPr>
        <dsp:cNvPr id="0" name=""/>
        <dsp:cNvSpPr/>
      </dsp:nvSpPr>
      <dsp:spPr>
        <a:xfrm>
          <a:off x="619617" y="548022"/>
          <a:ext cx="2478470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 smtClean="0"/>
            <a:t>Platform</a:t>
          </a:r>
        </a:p>
      </dsp:txBody>
      <dsp:txXfrm>
        <a:off x="1053350" y="548022"/>
        <a:ext cx="1611005" cy="548022"/>
      </dsp:txXfrm>
    </dsp:sp>
    <dsp:sp modelId="{054936EF-CBDF-4FF1-A1A9-BC4D8659FAA2}">
      <dsp:nvSpPr>
        <dsp:cNvPr id="0" name=""/>
        <dsp:cNvSpPr/>
      </dsp:nvSpPr>
      <dsp:spPr>
        <a:xfrm>
          <a:off x="0" y="1096045"/>
          <a:ext cx="3717706" cy="548022"/>
        </a:xfrm>
        <a:prstGeom prst="trapezoid">
          <a:avLst>
            <a:gd name="adj" fmla="val 113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3200" kern="1200" dirty="0" smtClean="0"/>
            <a:t>Infrastructure</a:t>
          </a:r>
        </a:p>
      </dsp:txBody>
      <dsp:txXfrm>
        <a:off x="650598" y="1096045"/>
        <a:ext cx="2416508" cy="548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A29CD-E022-427D-BE05-4957B4C5780D}">
      <dsp:nvSpPr>
        <dsp:cNvPr id="0" name=""/>
        <dsp:cNvSpPr/>
      </dsp:nvSpPr>
      <dsp:spPr>
        <a:xfrm>
          <a:off x="871147" y="0"/>
          <a:ext cx="871147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l-PL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800" kern="1200" dirty="0" smtClean="0"/>
            <a:t>Environment</a:t>
          </a:r>
          <a:endParaRPr lang="en-US" sz="800" kern="1200" dirty="0"/>
        </a:p>
      </dsp:txBody>
      <dsp:txXfrm>
        <a:off x="871147" y="0"/>
        <a:ext cx="871147" cy="277537"/>
      </dsp:txXfrm>
    </dsp:sp>
    <dsp:sp modelId="{1944D450-986C-492E-98E2-7AC8EF0E9EF7}">
      <dsp:nvSpPr>
        <dsp:cNvPr id="0" name=""/>
        <dsp:cNvSpPr/>
      </dsp:nvSpPr>
      <dsp:spPr>
        <a:xfrm>
          <a:off x="435573" y="277537"/>
          <a:ext cx="1742294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000" kern="1200" dirty="0" smtClean="0"/>
            <a:t>Platform</a:t>
          </a:r>
        </a:p>
      </dsp:txBody>
      <dsp:txXfrm>
        <a:off x="740474" y="277537"/>
        <a:ext cx="1132491" cy="277537"/>
      </dsp:txXfrm>
    </dsp:sp>
    <dsp:sp modelId="{054936EF-CBDF-4FF1-A1A9-BC4D8659FAA2}">
      <dsp:nvSpPr>
        <dsp:cNvPr id="0" name=""/>
        <dsp:cNvSpPr/>
      </dsp:nvSpPr>
      <dsp:spPr>
        <a:xfrm>
          <a:off x="0" y="555075"/>
          <a:ext cx="2613441" cy="277537"/>
        </a:xfrm>
        <a:prstGeom prst="trapezoid">
          <a:avLst>
            <a:gd name="adj" fmla="val 15694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600" kern="1200" dirty="0" smtClean="0"/>
            <a:t>Infrastructure</a:t>
          </a:r>
        </a:p>
      </dsp:txBody>
      <dsp:txXfrm>
        <a:off x="457352" y="555075"/>
        <a:ext cx="1698736" cy="277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7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8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3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6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E5B-A570-40B0-BC1B-8F2D98BF82D7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850F-634D-47EE-B398-96F2A30E0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aml.org/start.html" TargetMode="External"/><Relationship Id="rId2" Type="http://schemas.openxmlformats.org/officeDocument/2006/relationships/hyperlink" Target="https://docs.ansible.com/ansible/latest/reference_appendices/YAML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inja.pocoo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ansible/latest/user_guide/vault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cheatsheets/ansible-cheat-sheet-guide/" TargetMode="External"/><Relationship Id="rId2" Type="http://schemas.openxmlformats.org/officeDocument/2006/relationships/hyperlink" Target="https://www.digitalocean.com/community/tutorials/how-to-use-ansible-cheat-sheet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.readthedocs.io/en/latest/ansible/" TargetMode="External"/><Relationship Id="rId5" Type="http://schemas.openxmlformats.org/officeDocument/2006/relationships/hyperlink" Target="https://lzone.de/cheat-sheet/Ansible" TargetMode="External"/><Relationship Id="rId4" Type="http://schemas.openxmlformats.org/officeDocument/2006/relationships/hyperlink" Target="https://gist.github.com/andreicristianpetcu/b892338de279af9dac067891579cad7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9" Type="http://schemas.openxmlformats.org/officeDocument/2006/relationships/diagramQuickStyle" Target="../diagrams/quickStyle14.xml"/><Relationship Id="rId21" Type="http://schemas.microsoft.com/office/2007/relationships/diagramDrawing" Target="../diagrams/drawing10.xml"/><Relationship Id="rId34" Type="http://schemas.openxmlformats.org/officeDocument/2006/relationships/diagramQuickStyle" Target="../diagrams/quickStyle13.xml"/><Relationship Id="rId42" Type="http://schemas.openxmlformats.org/officeDocument/2006/relationships/diagramData" Target="../diagrams/data15.xml"/><Relationship Id="rId47" Type="http://schemas.openxmlformats.org/officeDocument/2006/relationships/diagramData" Target="../diagrams/data16.xml"/><Relationship Id="rId50" Type="http://schemas.openxmlformats.org/officeDocument/2006/relationships/diagramColors" Target="../diagrams/colors16.xml"/><Relationship Id="rId55" Type="http://schemas.openxmlformats.org/officeDocument/2006/relationships/diagramColors" Target="../diagrams/colors1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openxmlformats.org/officeDocument/2006/relationships/diagramLayout" Target="../diagrams/layout13.xml"/><Relationship Id="rId38" Type="http://schemas.openxmlformats.org/officeDocument/2006/relationships/diagramLayout" Target="../diagrams/layout14.xml"/><Relationship Id="rId46" Type="http://schemas.microsoft.com/office/2007/relationships/diagramDrawing" Target="../diagrams/drawing15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41" Type="http://schemas.microsoft.com/office/2007/relationships/diagramDrawing" Target="../diagrams/drawing14.xml"/><Relationship Id="rId54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diagramData" Target="../diagrams/data13.xml"/><Relationship Id="rId37" Type="http://schemas.openxmlformats.org/officeDocument/2006/relationships/diagramData" Target="../diagrams/data14.xml"/><Relationship Id="rId40" Type="http://schemas.openxmlformats.org/officeDocument/2006/relationships/diagramColors" Target="../diagrams/colors14.xml"/><Relationship Id="rId45" Type="http://schemas.openxmlformats.org/officeDocument/2006/relationships/diagramColors" Target="../diagrams/colors15.xml"/><Relationship Id="rId53" Type="http://schemas.openxmlformats.org/officeDocument/2006/relationships/diagramLayout" Target="../diagrams/layout17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36" Type="http://schemas.microsoft.com/office/2007/relationships/diagramDrawing" Target="../diagrams/drawing13.xml"/><Relationship Id="rId49" Type="http://schemas.openxmlformats.org/officeDocument/2006/relationships/diagramQuickStyle" Target="../diagrams/quickStyle16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4" Type="http://schemas.openxmlformats.org/officeDocument/2006/relationships/diagramQuickStyle" Target="../diagrams/quickStyle15.xml"/><Relationship Id="rId52" Type="http://schemas.openxmlformats.org/officeDocument/2006/relationships/diagramData" Target="../diagrams/data17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35" Type="http://schemas.openxmlformats.org/officeDocument/2006/relationships/diagramColors" Target="../diagrams/colors13.xml"/><Relationship Id="rId43" Type="http://schemas.openxmlformats.org/officeDocument/2006/relationships/diagramLayout" Target="../diagrams/layout15.xml"/><Relationship Id="rId48" Type="http://schemas.openxmlformats.org/officeDocument/2006/relationships/diagramLayout" Target="../diagrams/layout16.xml"/><Relationship Id="rId56" Type="http://schemas.microsoft.com/office/2007/relationships/diagramDrawing" Target="../diagrams/drawing17.xml"/><Relationship Id="rId8" Type="http://schemas.openxmlformats.org/officeDocument/2006/relationships/diagramLayout" Target="../diagrams/layout8.xml"/><Relationship Id="rId51" Type="http://schemas.microsoft.com/office/2007/relationships/diagramDrawing" Target="../diagrams/drawing16.xml"/><Relationship Id="rId3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CATG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Ansible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5178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 smtClean="0"/>
              <a:t>How Ansible works...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21" y="981075"/>
            <a:ext cx="8870758" cy="5195888"/>
          </a:xfrm>
        </p:spPr>
      </p:pic>
    </p:spTree>
    <p:extLst>
      <p:ext uri="{BB962C8B-B14F-4D97-AF65-F5344CB8AC3E}">
        <p14:creationId xmlns:p14="http://schemas.microsoft.com/office/powerpoint/2010/main" val="107323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Ansible configuration.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Ansible config files.</a:t>
            </a:r>
          </a:p>
          <a:p>
            <a:r>
              <a:rPr lang="pl-PL" dirty="0" smtClean="0"/>
              <a:t>Inheritance and shadowing of config files.</a:t>
            </a:r>
          </a:p>
          <a:p>
            <a:pPr>
              <a:buFontTx/>
              <a:buChar char="-"/>
            </a:pPr>
            <a:r>
              <a:rPr lang="en-US" dirty="0" smtClean="0"/>
              <a:t>ANSIBLE_CONFIG </a:t>
            </a:r>
            <a:r>
              <a:rPr lang="en-US" dirty="0"/>
              <a:t>(an environment variable</a:t>
            </a:r>
            <a:r>
              <a:rPr lang="en-US" dirty="0" smtClean="0"/>
              <a:t>)</a:t>
            </a:r>
            <a:endParaRPr lang="pl-PL" dirty="0" smtClean="0"/>
          </a:p>
          <a:p>
            <a:pPr>
              <a:buFontTx/>
              <a:buChar char="-"/>
            </a:pPr>
            <a:r>
              <a:rPr lang="en-US" dirty="0" err="1"/>
              <a:t>ansible.cfg</a:t>
            </a:r>
            <a:r>
              <a:rPr lang="en-US" dirty="0"/>
              <a:t> (in the current directory</a:t>
            </a:r>
            <a:r>
              <a:rPr lang="en-US" dirty="0" smtClean="0"/>
              <a:t>)</a:t>
            </a:r>
            <a:endParaRPr lang="pl-PL" dirty="0"/>
          </a:p>
          <a:p>
            <a:pPr>
              <a:buFontTx/>
              <a:buChar char="-"/>
            </a:pPr>
            <a:r>
              <a:rPr lang="en-US" dirty="0"/>
              <a:t>.</a:t>
            </a:r>
            <a:r>
              <a:rPr lang="en-US" dirty="0" err="1"/>
              <a:t>ansible.cfg</a:t>
            </a:r>
            <a:r>
              <a:rPr lang="en-US" dirty="0"/>
              <a:t> (in </a:t>
            </a:r>
            <a:r>
              <a:rPr lang="en-US" dirty="0" smtClean="0"/>
              <a:t>the</a:t>
            </a:r>
            <a:r>
              <a:rPr lang="pl-PL" dirty="0" smtClean="0"/>
              <a:t> user’s</a:t>
            </a:r>
            <a:r>
              <a:rPr lang="en-US" dirty="0" smtClean="0"/>
              <a:t> </a:t>
            </a:r>
            <a:r>
              <a:rPr lang="en-US" dirty="0"/>
              <a:t>home directory)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ansible</a:t>
            </a:r>
            <a:r>
              <a:rPr lang="en-US" dirty="0" smtClean="0"/>
              <a:t>/</a:t>
            </a:r>
            <a:r>
              <a:rPr lang="en-US" dirty="0" err="1" smtClean="0"/>
              <a:t>ansible.cfg</a:t>
            </a:r>
            <a:endParaRPr lang="pl-PL" dirty="0" smtClean="0"/>
          </a:p>
          <a:p>
            <a:r>
              <a:rPr lang="pl-PL" dirty="0" smtClean="0"/>
              <a:t>Connections with target hosts.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3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YAML, Python and jinja2.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YAML syntax.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docs.ansible.com/ansible/latest/reference_appendices/YAMLSyntax.html</a:t>
            </a:r>
            <a:endParaRPr lang="pl-PL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https://yaml.org/start.html</a:t>
            </a:r>
            <a:endParaRPr lang="pl-PL" dirty="0" smtClean="0"/>
          </a:p>
          <a:p>
            <a:r>
              <a:rPr lang="pl-PL" dirty="0" smtClean="0"/>
              <a:t>Jinja2 syntax.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http://jinja.pocoo.org/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Inventory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Address book.</a:t>
            </a:r>
          </a:p>
          <a:p>
            <a:r>
              <a:rPr lang="pl-PL" dirty="0" smtClean="0"/>
              <a:t>Data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Vault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ansible-vault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://docs.ansible.com/ansible/latest/user_guide/vault.html</a:t>
            </a:r>
            <a:endParaRPr lang="pl-PL" dirty="0" smtClean="0"/>
          </a:p>
          <a:p>
            <a:r>
              <a:rPr lang="pl-PL" dirty="0" smtClean="0"/>
              <a:t>encrypt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Data structures used in Ansible.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Variables.</a:t>
            </a:r>
          </a:p>
          <a:p>
            <a:r>
              <a:rPr lang="pl-PL" dirty="0" smtClean="0"/>
              <a:t>„Magic” variables.</a:t>
            </a:r>
          </a:p>
          <a:p>
            <a:r>
              <a:rPr lang="pl-PL" dirty="0" smtClean="0"/>
              <a:t>Facts.</a:t>
            </a:r>
          </a:p>
          <a:p>
            <a:r>
              <a:rPr lang="pl-PL" dirty="0" smtClean="0"/>
              <a:t>Lists.</a:t>
            </a:r>
          </a:p>
          <a:p>
            <a:r>
              <a:rPr lang="pl-PL" dirty="0" smtClean="0"/>
              <a:t>Dictionaries.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Ansible command line and debugging.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Basic ansible commands.</a:t>
            </a:r>
          </a:p>
          <a:p>
            <a:r>
              <a:rPr lang="pl-PL" dirty="0" smtClean="0"/>
              <a:t>Call arguments a.k.a. extra vars.</a:t>
            </a:r>
          </a:p>
          <a:p>
            <a:r>
              <a:rPr lang="pl-PL" dirty="0" smtClean="0"/>
              <a:t>Verbose output.</a:t>
            </a:r>
          </a:p>
          <a:p>
            <a:r>
              <a:rPr lang="pl-PL" dirty="0" smtClean="0"/>
              <a:t>Limiting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III. Ansible 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1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Roles.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Structure and directory layout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 smtClean="0"/>
              <a:t>	</a:t>
            </a:r>
            <a:r>
              <a:rPr lang="en-US" i="1" dirty="0" err="1" smtClean="0">
                <a:solidFill>
                  <a:schemeClr val="tx2"/>
                </a:solidFill>
              </a:rPr>
              <a:t>ansible</a:t>
            </a:r>
            <a:r>
              <a:rPr lang="en-US" i="1" dirty="0" smtClean="0">
                <a:solidFill>
                  <a:schemeClr val="tx2"/>
                </a:solidFill>
              </a:rPr>
              <a:t>-galaxy </a:t>
            </a:r>
            <a:r>
              <a:rPr lang="en-US" i="1" dirty="0" err="1">
                <a:solidFill>
                  <a:schemeClr val="tx2"/>
                </a:solidFill>
              </a:rPr>
              <a:t>init</a:t>
            </a:r>
            <a:r>
              <a:rPr lang="en-US" i="1" dirty="0">
                <a:solidFill>
                  <a:schemeClr val="tx2"/>
                </a:solidFill>
              </a:rPr>
              <a:t> &lt;ROLE_NAME&gt;</a:t>
            </a:r>
            <a:endParaRPr lang="pl-PL" i="1" dirty="0" smtClean="0">
              <a:solidFill>
                <a:schemeClr val="tx2"/>
              </a:solidFill>
            </a:endParaRPr>
          </a:p>
          <a:p>
            <a:r>
              <a:rPr lang="pl-PL" dirty="0" smtClean="0"/>
              <a:t>Why roles are important.</a:t>
            </a:r>
          </a:p>
          <a:p>
            <a:r>
              <a:rPr lang="pl-PL" dirty="0" smtClean="0"/>
              <a:t>Calling and executing roles.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5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Tasks.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Syntax.</a:t>
            </a:r>
          </a:p>
          <a:p>
            <a:r>
              <a:rPr lang="pl-PL" dirty="0"/>
              <a:t>Conditionals (changed_when, </a:t>
            </a:r>
            <a:r>
              <a:rPr lang="pl-PL" dirty="0" smtClean="0"/>
              <a:t>failed_when, when)</a:t>
            </a:r>
            <a:endParaRPr lang="pl-PL" dirty="0"/>
          </a:p>
          <a:p>
            <a:r>
              <a:rPr lang="pl-PL" dirty="0" smtClean="0"/>
              <a:t>Common usages.</a:t>
            </a:r>
          </a:p>
          <a:p>
            <a:r>
              <a:rPr lang="pl-PL" dirty="0" smtClean="0"/>
              <a:t>Pre and post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I.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Handlers.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Notify.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Templates.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are templates.</a:t>
            </a:r>
          </a:p>
          <a:p>
            <a:r>
              <a:rPr lang="pl-PL" dirty="0" smtClean="0"/>
              <a:t>When to use templates.</a:t>
            </a:r>
          </a:p>
          <a:p>
            <a:r>
              <a:rPr lang="pl-PL" dirty="0" smtClean="0"/>
              <a:t>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Playbooks.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863"/>
            <a:ext cx="10515600" cy="4351338"/>
          </a:xfrm>
        </p:spPr>
        <p:txBody>
          <a:bodyPr/>
          <a:lstStyle/>
          <a:p>
            <a:r>
              <a:rPr lang="pl-PL" dirty="0" smtClean="0"/>
              <a:t>Basic structure.</a:t>
            </a:r>
          </a:p>
          <a:p>
            <a:r>
              <a:rPr lang="pl-PL" dirty="0" smtClean="0"/>
              <a:t>Some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Inventory once again.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Inventory layout.</a:t>
            </a:r>
          </a:p>
          <a:p>
            <a:r>
              <a:rPr lang="pl-PL" dirty="0" smtClean="0"/>
              <a:t>Group and host vars directories.</a:t>
            </a:r>
          </a:p>
          <a:p>
            <a:r>
              <a:rPr lang="pl-PL" dirty="0" smtClean="0"/>
              <a:t>Designing proper inventory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IV. Ansible developer’s toolset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8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Testing Ansible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Catching output of tasks.</a:t>
            </a:r>
          </a:p>
          <a:p>
            <a:r>
              <a:rPr lang="pl-PL" dirty="0" smtClean="0"/>
              <a:t>Catching stdout, stderr from tasks.</a:t>
            </a:r>
          </a:p>
          <a:p>
            <a:r>
              <a:rPr lang="pl-PL" dirty="0" smtClean="0"/>
              <a:t>Blocks</a:t>
            </a:r>
          </a:p>
          <a:p>
            <a:r>
              <a:rPr lang="pl-PL" dirty="0" smtClean="0"/>
              <a:t>Error handling (rescue, always)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0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Versioning Ansible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Why it’s important to keep Ansible code versioned.</a:t>
            </a:r>
          </a:p>
          <a:p>
            <a:r>
              <a:rPr lang="pl-PL" dirty="0" smtClean="0"/>
              <a:t>Some examples and traps.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Ansible code reviews.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What is code review?</a:t>
            </a:r>
          </a:p>
          <a:p>
            <a:r>
              <a:rPr lang="pl-PL" dirty="0" smtClean="0"/>
              <a:t>Why Ansible code should be reviewed?</a:t>
            </a:r>
          </a:p>
          <a:p>
            <a:r>
              <a:rPr lang="pl-PL" dirty="0" smtClean="0"/>
              <a:t>How to perform review?</a:t>
            </a:r>
          </a:p>
          <a:p>
            <a:r>
              <a:rPr lang="pl-PL" dirty="0" smtClean="0"/>
              <a:t>Pull request and review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Ansible documentation.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https://docs.ansible.com/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V. Helpers, cheatsheets and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www.digitalocean.com/community/tutorials/how-to-use-ansible-cheat-sheet-guide</a:t>
            </a:r>
            <a:endParaRPr lang="pl-PL" dirty="0" smtClean="0"/>
          </a:p>
          <a:p>
            <a:r>
              <a:rPr lang="pl-PL" dirty="0">
                <a:hlinkClick r:id="rId3"/>
              </a:rPr>
              <a:t>https://www.edureka.co/blog/cheatsheets/ansible-cheat-sheet-guide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gist.github.com/andreicristianpetcu/b892338de279af9dac067891579cad7d</a:t>
            </a:r>
            <a:endParaRPr lang="pl-PL" dirty="0" smtClean="0"/>
          </a:p>
          <a:p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lzone.de/cheat-sheet/Ansible</a:t>
            </a:r>
            <a:endParaRPr lang="pl-PL" dirty="0" smtClean="0"/>
          </a:p>
          <a:p>
            <a:r>
              <a:rPr lang="pl-PL" dirty="0">
                <a:hlinkClick r:id="rId6"/>
              </a:rPr>
              <a:t>https://cheat.readthedocs.io/en/latest/ansible</a:t>
            </a:r>
            <a:r>
              <a:rPr lang="pl-PL" dirty="0" smtClean="0">
                <a:hlinkClick r:id="rId6"/>
              </a:rPr>
              <a:t>/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76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DevOps. General concept and ideas.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Collaboration as a problem to solve.</a:t>
            </a:r>
          </a:p>
          <a:p>
            <a:r>
              <a:rPr lang="pl-PL" dirty="0" smtClean="0"/>
              <a:t>Provisioning and management of „infrastructure” vs software production speed.</a:t>
            </a:r>
          </a:p>
          <a:p>
            <a:r>
              <a:rPr lang="pl-PL" dirty="0" smtClean="0"/>
              <a:t>General idea of DevOps a.k.a. „The Phoenix Project”.</a:t>
            </a:r>
          </a:p>
          <a:p>
            <a:r>
              <a:rPr lang="pl-PL" dirty="0" smtClean="0"/>
              <a:t>No more siloses – „one click” deployment.</a:t>
            </a:r>
          </a:p>
          <a:p>
            <a:r>
              <a:rPr lang="pl-PL" dirty="0" smtClean="0"/>
              <a:t>Myths behind DevOps.</a:t>
            </a:r>
          </a:p>
        </p:txBody>
      </p:sp>
    </p:spTree>
    <p:extLst>
      <p:ext uri="{BB962C8B-B14F-4D97-AF65-F5344CB8AC3E}">
        <p14:creationId xmlns:p14="http://schemas.microsoft.com/office/powerpoint/2010/main" val="3513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VI.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Infrastructure as a code.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Infrastructure, platform and environment.</a:t>
            </a:r>
          </a:p>
          <a:p>
            <a:r>
              <a:rPr lang="pl-PL" dirty="0" smtClean="0"/>
              <a:t>Installation vs provisioning systems.</a:t>
            </a:r>
          </a:p>
          <a:p>
            <a:r>
              <a:rPr lang="pl-PL" dirty="0" smtClean="0"/>
              <a:t>Configuration management.</a:t>
            </a:r>
          </a:p>
          <a:p>
            <a:r>
              <a:rPr lang="pl-PL" dirty="0" smtClean="0"/>
              <a:t>Immutability.</a:t>
            </a:r>
          </a:p>
          <a:p>
            <a:r>
              <a:rPr lang="pl-PL" dirty="0" smtClean="0"/>
              <a:t>Context is everything.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2548303"/>
              </p:ext>
            </p:extLst>
          </p:nvPr>
        </p:nvGraphicFramePr>
        <p:xfrm>
          <a:off x="320894" y="1901228"/>
          <a:ext cx="11638733" cy="3422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320894" y="2416629"/>
            <a:ext cx="3347592" cy="783771"/>
          </a:xfrm>
          <a:prstGeom prst="wedgeRoundRectCallout">
            <a:avLst>
              <a:gd name="adj1" fmla="val -31277"/>
              <a:gd name="adj2" fmla="val 277679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„Hardware &amp; Network”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749827" y="2329543"/>
            <a:ext cx="2209800" cy="612648"/>
          </a:xfrm>
          <a:prstGeom prst="wedgeRoundRectCallout">
            <a:avLst>
              <a:gd name="adj1" fmla="val -77319"/>
              <a:gd name="adj2" fmla="val 1673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Operating system and 3rd party.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153617" y="337458"/>
            <a:ext cx="3973286" cy="612648"/>
          </a:xfrm>
          <a:prstGeom prst="wedgeRoundRectCallout">
            <a:avLst>
              <a:gd name="adj1" fmla="val 272"/>
              <a:gd name="adj2" fmla="val 209977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&amp; Configuration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86190407"/>
              </p:ext>
            </p:extLst>
          </p:nvPr>
        </p:nvGraphicFramePr>
        <p:xfrm>
          <a:off x="1039352" y="4267200"/>
          <a:ext cx="3717706" cy="164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55794018"/>
              </p:ext>
            </p:extLst>
          </p:nvPr>
        </p:nvGraphicFramePr>
        <p:xfrm>
          <a:off x="7244209" y="4267200"/>
          <a:ext cx="3717706" cy="164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4565440"/>
              </p:ext>
            </p:extLst>
          </p:nvPr>
        </p:nvGraphicFramePr>
        <p:xfrm>
          <a:off x="4141781" y="2775858"/>
          <a:ext cx="3717706" cy="164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57695888"/>
              </p:ext>
            </p:extLst>
          </p:nvPr>
        </p:nvGraphicFramePr>
        <p:xfrm>
          <a:off x="1039352" y="865253"/>
          <a:ext cx="3717706" cy="164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7794588"/>
              </p:ext>
            </p:extLst>
          </p:nvPr>
        </p:nvGraphicFramePr>
        <p:xfrm>
          <a:off x="7244209" y="865253"/>
          <a:ext cx="3717706" cy="164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299857" y="4419926"/>
            <a:ext cx="1208314" cy="1099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77743" y="4419926"/>
            <a:ext cx="829920" cy="10229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8205" y="2525812"/>
            <a:ext cx="0" cy="17413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54828" y="1148282"/>
            <a:ext cx="5421086" cy="49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8447478" y="3505362"/>
            <a:ext cx="2753759" cy="7946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5171" y="326571"/>
            <a:ext cx="10951029" cy="6335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01105" y="533727"/>
            <a:ext cx="10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64401375"/>
              </p:ext>
            </p:extLst>
          </p:nvPr>
        </p:nvGraphicFramePr>
        <p:xfrm>
          <a:off x="674043" y="4185700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265824" y="2912153"/>
            <a:ext cx="9159463" cy="355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883662295"/>
              </p:ext>
            </p:extLst>
          </p:nvPr>
        </p:nvGraphicFramePr>
        <p:xfrm>
          <a:off x="674042" y="5493009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637542853"/>
              </p:ext>
            </p:extLst>
          </p:nvPr>
        </p:nvGraphicFramePr>
        <p:xfrm>
          <a:off x="3693093" y="5366659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2074595402"/>
              </p:ext>
            </p:extLst>
          </p:nvPr>
        </p:nvGraphicFramePr>
        <p:xfrm>
          <a:off x="3868126" y="4065957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416966110"/>
              </p:ext>
            </p:extLst>
          </p:nvPr>
        </p:nvGraphicFramePr>
        <p:xfrm>
          <a:off x="265826" y="511996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40" name="Rounded Rectangle 39"/>
          <p:cNvSpPr/>
          <p:nvPr/>
        </p:nvSpPr>
        <p:spPr>
          <a:xfrm>
            <a:off x="265824" y="332238"/>
            <a:ext cx="9412330" cy="3554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734809497"/>
              </p:ext>
            </p:extLst>
          </p:nvPr>
        </p:nvGraphicFramePr>
        <p:xfrm>
          <a:off x="265825" y="1819305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2270325239"/>
              </p:ext>
            </p:extLst>
          </p:nvPr>
        </p:nvGraphicFramePr>
        <p:xfrm>
          <a:off x="3284876" y="1692955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229021050"/>
              </p:ext>
            </p:extLst>
          </p:nvPr>
        </p:nvGraphicFramePr>
        <p:xfrm>
          <a:off x="3751002" y="430436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938614258"/>
              </p:ext>
            </p:extLst>
          </p:nvPr>
        </p:nvGraphicFramePr>
        <p:xfrm>
          <a:off x="6749562" y="2959439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1799897400"/>
              </p:ext>
            </p:extLst>
          </p:nvPr>
        </p:nvGraphicFramePr>
        <p:xfrm>
          <a:off x="8917369" y="1859900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2226835713"/>
              </p:ext>
            </p:extLst>
          </p:nvPr>
        </p:nvGraphicFramePr>
        <p:xfrm>
          <a:off x="8777147" y="3649650"/>
          <a:ext cx="2613441" cy="832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47" name="Rounded Rectangle 46"/>
          <p:cNvSpPr/>
          <p:nvPr/>
        </p:nvSpPr>
        <p:spPr>
          <a:xfrm>
            <a:off x="3284876" y="1562465"/>
            <a:ext cx="8826576" cy="35372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7456713" y="707571"/>
            <a:ext cx="3331029" cy="612648"/>
          </a:xfrm>
          <a:prstGeom prst="wedgeRectCallout">
            <a:avLst>
              <a:gd name="adj1" fmla="val -84324"/>
              <a:gd name="adj2" fmla="val 39364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 sharing &amp; switching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612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II. 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What exactly „Ansible” 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Provisioning system.</a:t>
            </a:r>
          </a:p>
          <a:p>
            <a:r>
              <a:rPr lang="pl-PL" dirty="0" smtClean="0"/>
              <a:t>Orchestration system (almost).</a:t>
            </a:r>
          </a:p>
          <a:p>
            <a:r>
              <a:rPr lang="pl-PL" dirty="0" smtClean="0"/>
              <a:t>Immutability keeper.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14449</TotalTime>
  <Words>484</Words>
  <Application>Microsoft Office PowerPoint</Application>
  <PresentationFormat>Widescreen</PresentationFormat>
  <Paragraphs>174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CATG</vt:lpstr>
      <vt:lpstr>I. Introduction</vt:lpstr>
      <vt:lpstr>DevOps. General concept and ideas.</vt:lpstr>
      <vt:lpstr>Infrastructure as a code.</vt:lpstr>
      <vt:lpstr>PowerPoint Presentation</vt:lpstr>
      <vt:lpstr>PowerPoint Presentation</vt:lpstr>
      <vt:lpstr>PowerPoint Presentation</vt:lpstr>
      <vt:lpstr>II. Ansible</vt:lpstr>
      <vt:lpstr>What exactly „Ansible” is.</vt:lpstr>
      <vt:lpstr>How Ansible works...</vt:lpstr>
      <vt:lpstr>Ansible configuration.</vt:lpstr>
      <vt:lpstr>YAML, Python and jinja2.</vt:lpstr>
      <vt:lpstr>Inventory concept</vt:lpstr>
      <vt:lpstr>Vault and encryption</vt:lpstr>
      <vt:lpstr>Data structures used in Ansible.</vt:lpstr>
      <vt:lpstr>Ansible command line and debugging.</vt:lpstr>
      <vt:lpstr>III. Ansible project structure</vt:lpstr>
      <vt:lpstr>Roles.</vt:lpstr>
      <vt:lpstr>Tasks.</vt:lpstr>
      <vt:lpstr>Handlers.</vt:lpstr>
      <vt:lpstr>Templates.</vt:lpstr>
      <vt:lpstr>Playbooks.</vt:lpstr>
      <vt:lpstr>Inventory once again.</vt:lpstr>
      <vt:lpstr>IV. Ansible developer’s toolset</vt:lpstr>
      <vt:lpstr>Testing Ansible code.</vt:lpstr>
      <vt:lpstr>Versioning Ansible code.</vt:lpstr>
      <vt:lpstr>Ansible code reviews.</vt:lpstr>
      <vt:lpstr>Ansible documentation.</vt:lpstr>
      <vt:lpstr>V. Helpers, cheatsheets and scripts</vt:lpstr>
      <vt:lpstr>VI. Q&amp;A</vt:lpstr>
    </vt:vector>
  </TitlesOfParts>
  <Company>Lufthansa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Pawel Zarzycki</dc:creator>
  <cp:lastModifiedBy>Pawel Zarzycki</cp:lastModifiedBy>
  <cp:revision>89</cp:revision>
  <dcterms:created xsi:type="dcterms:W3CDTF">2019-06-27T10:09:09Z</dcterms:created>
  <dcterms:modified xsi:type="dcterms:W3CDTF">2019-07-28T12:47:43Z</dcterms:modified>
</cp:coreProperties>
</file>