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5"/>
  </p:notesMasterIdLst>
  <p:sldIdLst>
    <p:sldId id="256" r:id="rId2"/>
    <p:sldId id="257" r:id="rId3"/>
    <p:sldId id="260" r:id="rId4"/>
  </p:sldIdLst>
  <p:sldSz cx="18288000" cy="10287000"/>
  <p:notesSz cx="6858000" cy="9144000"/>
  <p:defaultTextStyle>
    <a:defPPr>
      <a:defRPr lang="es-AR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B6AF"/>
    <a:srgbClr val="F2E4C9"/>
    <a:srgbClr val="BF8F84"/>
    <a:srgbClr val="F2EFBD"/>
    <a:srgbClr val="495B73"/>
    <a:srgbClr val="F2C791"/>
    <a:srgbClr val="4E1050"/>
    <a:srgbClr val="1E3259"/>
    <a:srgbClr val="7B197D"/>
    <a:srgbClr val="3F0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3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az\OneDrive\Desktop\CARRERA%20ANALISTA%20DE%20DATOS\Data%20Analytic_Soy%20Henry\M&#243;dulo%203\PROYECTO%20INTEGRADOR\Tablas%20de%20la%20BD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[Tablas de la BD.xlsx]Hoja3!TablaDinámica30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>
                <a:latin typeface="+mn-lt"/>
              </a:rPr>
              <a:t>Ingresos y Costos Totales </a:t>
            </a:r>
          </a:p>
          <a:p>
            <a:pPr>
              <a:defRPr/>
            </a:pP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95B73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F8F84"/>
          </a:solidFill>
          <a:ln>
            <a:noFill/>
          </a:ln>
          <a:effectLst/>
        </c:spPr>
      </c:pivotFmt>
      <c:pivotFmt>
        <c:idx val="3"/>
        <c:spPr>
          <a:solidFill>
            <a:srgbClr val="BF8F84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F8F84"/>
          </a:solidFill>
          <a:ln>
            <a:noFill/>
          </a:ln>
          <a:effectLst/>
        </c:spPr>
      </c:pivotFmt>
      <c:pivotFmt>
        <c:idx val="6"/>
        <c:spPr>
          <a:solidFill>
            <a:srgbClr val="BF8F84"/>
          </a:solidFill>
          <a:ln>
            <a:noFill/>
          </a:ln>
          <a:effectLst/>
        </c:spPr>
      </c:pivotFmt>
      <c:pivotFmt>
        <c:idx val="7"/>
        <c:spPr>
          <a:solidFill>
            <a:srgbClr val="495B7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BF8F84"/>
          </a:solidFill>
          <a:ln>
            <a:noFill/>
          </a:ln>
          <a:effectLst/>
        </c:spPr>
      </c:pivotFmt>
      <c:pivotFmt>
        <c:idx val="10"/>
        <c:spPr>
          <a:solidFill>
            <a:srgbClr val="BF8F84"/>
          </a:solidFill>
          <a:ln>
            <a:noFill/>
          </a:ln>
          <a:effectLst/>
        </c:spPr>
      </c:pivotFmt>
      <c:pivotFmt>
        <c:idx val="11"/>
        <c:spPr>
          <a:solidFill>
            <a:srgbClr val="495B7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Hoja3!$B$3:$B$4</c:f>
              <c:strCache>
                <c:ptCount val="1"/>
                <c:pt idx="0">
                  <c:v>Costos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8F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56C-4BAB-A955-DB07A1125384}"/>
              </c:ext>
            </c:extLst>
          </c:dPt>
          <c:dPt>
            <c:idx val="1"/>
            <c:invertIfNegative val="0"/>
            <c:bubble3D val="0"/>
            <c:spPr>
              <a:solidFill>
                <a:srgbClr val="BF8F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56C-4BAB-A955-DB07A1125384}"/>
              </c:ext>
            </c:extLst>
          </c:dPt>
          <c:cat>
            <c:strRef>
              <c:f>Hoja3!$A$5:$A$6</c:f>
              <c:strCache>
                <c:ptCount val="2"/>
                <c:pt idx="0">
                  <c:v>Actual</c:v>
                </c:pt>
                <c:pt idx="1">
                  <c:v>Anterior</c:v>
                </c:pt>
              </c:strCache>
            </c:strRef>
          </c:cat>
          <c:val>
            <c:numRef>
              <c:f>Hoja3!$B$5:$B$6</c:f>
              <c:numCache>
                <c:formatCode>_("$"* #,##0.00_);_("$"* \(#,##0.00\);_("$"* "-"??_);_(@_)</c:formatCode>
                <c:ptCount val="2"/>
                <c:pt idx="0">
                  <c:v>2300</c:v>
                </c:pt>
                <c:pt idx="1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56C-4BAB-A955-DB07A1125384}"/>
            </c:ext>
          </c:extLst>
        </c:ser>
        <c:ser>
          <c:idx val="1"/>
          <c:order val="1"/>
          <c:tx>
            <c:strRef>
              <c:f>Hoja3!$C$3:$C$4</c:f>
              <c:strCache>
                <c:ptCount val="1"/>
                <c:pt idx="0">
                  <c:v>Ingresos</c:v>
                </c:pt>
              </c:strCache>
            </c:strRef>
          </c:tx>
          <c:spPr>
            <a:solidFill>
              <a:srgbClr val="495B73"/>
            </a:solidFill>
            <a:ln>
              <a:noFill/>
            </a:ln>
            <a:effectLst/>
          </c:spPr>
          <c:invertIfNegative val="0"/>
          <c:cat>
            <c:strRef>
              <c:f>Hoja3!$A$5:$A$6</c:f>
              <c:strCache>
                <c:ptCount val="2"/>
                <c:pt idx="0">
                  <c:v>Actual</c:v>
                </c:pt>
                <c:pt idx="1">
                  <c:v>Anterior</c:v>
                </c:pt>
              </c:strCache>
            </c:strRef>
          </c:cat>
          <c:val>
            <c:numRef>
              <c:f>Hoja3!$C$5:$C$6</c:f>
              <c:numCache>
                <c:formatCode>_("$"* #,##0.00_);_("$"* \(#,##0.00\);_("$"* "-"??_);_(@_)</c:formatCode>
                <c:ptCount val="2"/>
                <c:pt idx="0">
                  <c:v>4000</c:v>
                </c:pt>
                <c:pt idx="1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56C-4BAB-A955-DB07A11253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3634784"/>
        <c:axId val="1833629984"/>
      </c:barChart>
      <c:catAx>
        <c:axId val="18336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33629984"/>
        <c:crosses val="autoZero"/>
        <c:auto val="1"/>
        <c:lblAlgn val="ctr"/>
        <c:lblOffset val="100"/>
        <c:noMultiLvlLbl val="0"/>
      </c:catAx>
      <c:valAx>
        <c:axId val="183362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8336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>
          <a:lumMod val="50000"/>
          <a:lumOff val="50000"/>
        </a:schemeClr>
      </a:solidFill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s-A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600" b="0" i="0" u="none" strike="noStrike" kern="1200" cap="none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0" i="0" u="none" strike="noStrike" kern="1200" cap="none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rPr>
              <a:t>Cant. Vendida por 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600" b="0" i="0" u="none" strike="noStrike" kern="1200" cap="none" spc="0" baseline="0" dirty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Hoja1!$B$9</c:f>
              <c:strCache>
                <c:ptCount val="1"/>
                <c:pt idx="0">
                  <c:v>Cant. Vendida</c:v>
                </c:pt>
              </c:strCache>
            </c:strRef>
          </c:tx>
          <c:spPr>
            <a:solidFill>
              <a:srgbClr val="1E3259"/>
            </a:solidFill>
            <a:ln w="9525" cap="flat" cmpd="sng" algn="ctr">
              <a:noFill/>
              <a:round/>
            </a:ln>
            <a:effectLst/>
          </c:spPr>
          <c:invertIfNegative val="0"/>
          <c:cat>
            <c:strRef>
              <c:f>Hoja1!$A$10:$A$13</c:f>
              <c:strCache>
                <c:ptCount val="4"/>
                <c:pt idx="0">
                  <c:v>Producto A</c:v>
                </c:pt>
                <c:pt idx="1">
                  <c:v>Producto B</c:v>
                </c:pt>
                <c:pt idx="2">
                  <c:v>Producto C</c:v>
                </c:pt>
                <c:pt idx="3">
                  <c:v>Producto D</c:v>
                </c:pt>
              </c:strCache>
            </c:strRef>
          </c:cat>
          <c:val>
            <c:numRef>
              <c:f>Hoja1!$B$10:$B$13</c:f>
              <c:numCache>
                <c:formatCode>General</c:formatCode>
                <c:ptCount val="4"/>
                <c:pt idx="0">
                  <c:v>30</c:v>
                </c:pt>
                <c:pt idx="1">
                  <c:v>25</c:v>
                </c:pt>
                <c:pt idx="2">
                  <c:v>18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E-4B1F-A9D7-944A4E5F69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833649664"/>
        <c:axId val="1833651584"/>
      </c:barChart>
      <c:catAx>
        <c:axId val="18336496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3651584"/>
        <c:crosses val="autoZero"/>
        <c:auto val="1"/>
        <c:lblAlgn val="ctr"/>
        <c:lblOffset val="100"/>
        <c:noMultiLvlLbl val="0"/>
      </c:catAx>
      <c:valAx>
        <c:axId val="183365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3364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solidFill>
        <a:schemeClr val="tx1">
          <a:lumMod val="50000"/>
          <a:lumOff val="50000"/>
        </a:schemeClr>
      </a:solidFill>
    </a:ln>
    <a:effectLst>
      <a:outerShdw blurRad="50800" dist="38100" algn="l" rotWithShape="0">
        <a:prstClr val="black">
          <a:alpha val="38000"/>
        </a:prstClr>
      </a:outerShdw>
    </a:effectLst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[Tablas de la BD.xlsx]Hoja3!TablaDinámica30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>
                <a:latin typeface="+mn-lt"/>
              </a:rPr>
              <a:t>Ingresos y Costos Totales </a:t>
            </a:r>
          </a:p>
          <a:p>
            <a:pPr>
              <a:defRPr/>
            </a:pPr>
            <a:endParaRPr lang="es-A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495B73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BF8F84"/>
          </a:solidFill>
          <a:ln>
            <a:noFill/>
          </a:ln>
          <a:effectLst/>
        </c:spPr>
      </c:pivotFmt>
      <c:pivotFmt>
        <c:idx val="3"/>
        <c:spPr>
          <a:solidFill>
            <a:srgbClr val="BF8F84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BF8F84"/>
          </a:solidFill>
          <a:ln>
            <a:noFill/>
          </a:ln>
          <a:effectLst/>
        </c:spPr>
      </c:pivotFmt>
      <c:pivotFmt>
        <c:idx val="6"/>
        <c:spPr>
          <a:solidFill>
            <a:srgbClr val="BF8F84"/>
          </a:solidFill>
          <a:ln>
            <a:noFill/>
          </a:ln>
          <a:effectLst/>
        </c:spPr>
      </c:pivotFmt>
      <c:pivotFmt>
        <c:idx val="7"/>
        <c:spPr>
          <a:solidFill>
            <a:srgbClr val="495B7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BF8F84"/>
          </a:solidFill>
          <a:ln>
            <a:noFill/>
          </a:ln>
          <a:effectLst/>
        </c:spPr>
      </c:pivotFmt>
      <c:pivotFmt>
        <c:idx val="10"/>
        <c:spPr>
          <a:solidFill>
            <a:srgbClr val="BF8F84"/>
          </a:solidFill>
          <a:ln>
            <a:noFill/>
          </a:ln>
          <a:effectLst/>
        </c:spPr>
      </c:pivotFmt>
      <c:pivotFmt>
        <c:idx val="11"/>
        <c:spPr>
          <a:solidFill>
            <a:srgbClr val="495B7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AR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Hoja3!$B$3:$B$4</c:f>
              <c:strCache>
                <c:ptCount val="1"/>
                <c:pt idx="0">
                  <c:v>Costos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F8F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B46-491D-99E9-62B6264632B1}"/>
              </c:ext>
            </c:extLst>
          </c:dPt>
          <c:dPt>
            <c:idx val="1"/>
            <c:invertIfNegative val="0"/>
            <c:bubble3D val="0"/>
            <c:spPr>
              <a:solidFill>
                <a:srgbClr val="BF8F8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B46-491D-99E9-62B6264632B1}"/>
              </c:ext>
            </c:extLst>
          </c:dPt>
          <c:cat>
            <c:strRef>
              <c:f>Hoja3!$A$5:$A$6</c:f>
              <c:strCache>
                <c:ptCount val="2"/>
                <c:pt idx="0">
                  <c:v>Actual</c:v>
                </c:pt>
                <c:pt idx="1">
                  <c:v>Anterior</c:v>
                </c:pt>
              </c:strCache>
            </c:strRef>
          </c:cat>
          <c:val>
            <c:numRef>
              <c:f>Hoja3!$B$5:$B$6</c:f>
              <c:numCache>
                <c:formatCode>_("$"* #,##0.00_);_("$"* \(#,##0.00\);_("$"* "-"??_);_(@_)</c:formatCode>
                <c:ptCount val="2"/>
                <c:pt idx="0">
                  <c:v>2300</c:v>
                </c:pt>
                <c:pt idx="1">
                  <c:v>2800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B46-491D-99E9-62B6264632B1}"/>
            </c:ext>
          </c:extLst>
        </c:ser>
        <c:ser>
          <c:idx val="1"/>
          <c:order val="1"/>
          <c:tx>
            <c:strRef>
              <c:f>Hoja3!$C$3:$C$4</c:f>
              <c:strCache>
                <c:ptCount val="1"/>
                <c:pt idx="0">
                  <c:v>Ingresos</c:v>
                </c:pt>
              </c:strCache>
            </c:strRef>
          </c:tx>
          <c:spPr>
            <a:solidFill>
              <a:srgbClr val="495B73"/>
            </a:solidFill>
            <a:ln>
              <a:noFill/>
            </a:ln>
            <a:effectLst/>
          </c:spPr>
          <c:invertIfNegative val="0"/>
          <c:cat>
            <c:strRef>
              <c:f>Hoja3!$A$5:$A$6</c:f>
              <c:strCache>
                <c:ptCount val="2"/>
                <c:pt idx="0">
                  <c:v>Actual</c:v>
                </c:pt>
                <c:pt idx="1">
                  <c:v>Anterior</c:v>
                </c:pt>
              </c:strCache>
            </c:strRef>
          </c:cat>
          <c:val>
            <c:numRef>
              <c:f>Hoja3!$C$5:$C$6</c:f>
              <c:numCache>
                <c:formatCode>_("$"* #,##0.00_);_("$"* \(#,##0.00\);_("$"* "-"??_);_(@_)</c:formatCode>
                <c:ptCount val="2"/>
                <c:pt idx="0">
                  <c:v>4000</c:v>
                </c:pt>
                <c:pt idx="1">
                  <c:v>4500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B46-491D-99E9-62B6264632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3634784"/>
        <c:axId val="1833629984"/>
      </c:barChart>
      <c:catAx>
        <c:axId val="183363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833629984"/>
        <c:crosses val="autoZero"/>
        <c:auto val="1"/>
        <c:lblAlgn val="ctr"/>
        <c:lblOffset val="100"/>
        <c:noMultiLvlLbl val="0"/>
      </c:catAx>
      <c:valAx>
        <c:axId val="18336299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833634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chemeClr val="tx1">
          <a:lumMod val="50000"/>
          <a:lumOff val="50000"/>
        </a:schemeClr>
      </a:solidFill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s-A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dirty="0"/>
              <a:t>Distribución Ingresos, Costos y Utilidad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>
        <c:manualLayout>
          <c:layoutTarget val="inner"/>
          <c:xMode val="edge"/>
          <c:yMode val="edge"/>
          <c:x val="5.7929252487506869E-2"/>
          <c:y val="0.10300000000000002"/>
          <c:w val="0.93265455165561928"/>
          <c:h val="0.70400612423447073"/>
        </c:manualLayout>
      </c:layout>
      <c:lineChart>
        <c:grouping val="standard"/>
        <c:varyColors val="0"/>
        <c:ser>
          <c:idx val="0"/>
          <c:order val="0"/>
          <c:tx>
            <c:strRef>
              <c:f>Hoja3!$A$32</c:f>
              <c:strCache>
                <c:ptCount val="1"/>
                <c:pt idx="0">
                  <c:v>Ingresos</c:v>
                </c:pt>
              </c:strCache>
            </c:strRef>
          </c:tx>
          <c:spPr>
            <a:ln w="28575" cap="rnd">
              <a:solidFill>
                <a:srgbClr val="4E1050"/>
              </a:solidFill>
              <a:round/>
            </a:ln>
            <a:effectLst/>
          </c:spPr>
          <c:marker>
            <c:symbol val="none"/>
          </c:marker>
          <c:cat>
            <c:strRef>
              <c:f>Hoja3!$B$31:$M$31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Hoja3!$B$32:$M$32</c:f>
              <c:numCache>
                <c:formatCode>General</c:formatCode>
                <c:ptCount val="12"/>
                <c:pt idx="0">
                  <c:v>1000</c:v>
                </c:pt>
                <c:pt idx="1">
                  <c:v>1100</c:v>
                </c:pt>
                <c:pt idx="2">
                  <c:v>1200</c:v>
                </c:pt>
                <c:pt idx="3">
                  <c:v>1300</c:v>
                </c:pt>
                <c:pt idx="4">
                  <c:v>1400</c:v>
                </c:pt>
                <c:pt idx="5">
                  <c:v>1500</c:v>
                </c:pt>
                <c:pt idx="6">
                  <c:v>1600</c:v>
                </c:pt>
                <c:pt idx="7">
                  <c:v>1700</c:v>
                </c:pt>
                <c:pt idx="8">
                  <c:v>1800</c:v>
                </c:pt>
                <c:pt idx="9">
                  <c:v>1900</c:v>
                </c:pt>
                <c:pt idx="10">
                  <c:v>2000</c:v>
                </c:pt>
                <c:pt idx="11">
                  <c:v>2100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FB-4F94-AB7C-3CCA3A6E2342}"/>
            </c:ext>
          </c:extLst>
        </c:ser>
        <c:ser>
          <c:idx val="1"/>
          <c:order val="1"/>
          <c:tx>
            <c:strRef>
              <c:f>Hoja3!$A$33</c:f>
              <c:strCache>
                <c:ptCount val="1"/>
                <c:pt idx="0">
                  <c:v>Costos</c:v>
                </c:pt>
              </c:strCache>
            </c:strRef>
          </c:tx>
          <c:spPr>
            <a:ln w="28575" cap="rnd">
              <a:solidFill>
                <a:srgbClr val="BF8F84"/>
              </a:solidFill>
              <a:round/>
            </a:ln>
            <a:effectLst/>
          </c:spPr>
          <c:marker>
            <c:symbol val="none"/>
          </c:marker>
          <c:cat>
            <c:strRef>
              <c:f>Hoja3!$B$31:$M$31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Hoja3!$B$33:$M$33</c:f>
              <c:numCache>
                <c:formatCode>General</c:formatCode>
                <c:ptCount val="12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  <c:pt idx="6">
                  <c:v>800</c:v>
                </c:pt>
                <c:pt idx="7">
                  <c:v>850</c:v>
                </c:pt>
                <c:pt idx="8">
                  <c:v>900</c:v>
                </c:pt>
                <c:pt idx="9">
                  <c:v>950</c:v>
                </c:pt>
                <c:pt idx="10">
                  <c:v>1000</c:v>
                </c:pt>
                <c:pt idx="11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FB-4F94-AB7C-3CCA3A6E2342}"/>
            </c:ext>
          </c:extLst>
        </c:ser>
        <c:ser>
          <c:idx val="2"/>
          <c:order val="2"/>
          <c:tx>
            <c:strRef>
              <c:f>Hoja3!$A$34</c:f>
              <c:strCache>
                <c:ptCount val="1"/>
                <c:pt idx="0">
                  <c:v>Utilidad</c:v>
                </c:pt>
              </c:strCache>
            </c:strRef>
          </c:tx>
          <c:spPr>
            <a:ln w="28575" cap="rnd">
              <a:solidFill>
                <a:srgbClr val="F2C791"/>
              </a:solidFill>
              <a:round/>
            </a:ln>
            <a:effectLst/>
          </c:spPr>
          <c:marker>
            <c:symbol val="none"/>
          </c:marker>
          <c:cat>
            <c:strRef>
              <c:f>Hoja3!$B$31:$M$31</c:f>
              <c:strCache>
                <c:ptCount val="12"/>
                <c:pt idx="0">
                  <c:v>Enero</c:v>
                </c:pt>
                <c:pt idx="1">
                  <c:v>Febrero</c:v>
                </c:pt>
                <c:pt idx="2">
                  <c:v>Marzo</c:v>
                </c:pt>
                <c:pt idx="3">
                  <c:v>Abril</c:v>
                </c:pt>
                <c:pt idx="4">
                  <c:v>Mayo</c:v>
                </c:pt>
                <c:pt idx="5">
                  <c:v>Junio</c:v>
                </c:pt>
                <c:pt idx="6">
                  <c:v>Julio</c:v>
                </c:pt>
                <c:pt idx="7">
                  <c:v>Agosto</c:v>
                </c:pt>
                <c:pt idx="8">
                  <c:v>Septiembre</c:v>
                </c:pt>
                <c:pt idx="9">
                  <c:v>Octubre</c:v>
                </c:pt>
                <c:pt idx="10">
                  <c:v>Noviembre</c:v>
                </c:pt>
                <c:pt idx="11">
                  <c:v>Diciembre</c:v>
                </c:pt>
              </c:strCache>
            </c:strRef>
          </c:cat>
          <c:val>
            <c:numRef>
              <c:f>Hoja3!$B$34:$M$34</c:f>
              <c:numCache>
                <c:formatCode>General</c:formatCode>
                <c:ptCount val="12"/>
                <c:pt idx="0">
                  <c:v>500</c:v>
                </c:pt>
                <c:pt idx="1">
                  <c:v>550</c:v>
                </c:pt>
                <c:pt idx="2">
                  <c:v>600</c:v>
                </c:pt>
                <c:pt idx="3">
                  <c:v>650</c:v>
                </c:pt>
                <c:pt idx="4">
                  <c:v>700</c:v>
                </c:pt>
                <c:pt idx="5">
                  <c:v>750</c:v>
                </c:pt>
                <c:pt idx="6">
                  <c:v>800</c:v>
                </c:pt>
                <c:pt idx="7">
                  <c:v>850</c:v>
                </c:pt>
                <c:pt idx="8">
                  <c:v>900</c:v>
                </c:pt>
                <c:pt idx="9">
                  <c:v>950</c:v>
                </c:pt>
                <c:pt idx="10">
                  <c:v>1000</c:v>
                </c:pt>
                <c:pt idx="11">
                  <c:v>1050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FB-4F94-AB7C-3CCA3A6E23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0394864"/>
        <c:axId val="1140393424"/>
      </c:lineChart>
      <c:catAx>
        <c:axId val="114039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40393424"/>
        <c:crosses val="autoZero"/>
        <c:auto val="1"/>
        <c:lblAlgn val="ctr"/>
        <c:lblOffset val="100"/>
        <c:noMultiLvlLbl val="0"/>
      </c:catAx>
      <c:valAx>
        <c:axId val="114039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4039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57597461334284"/>
          <c:y val="9.9765529308836393E-2"/>
          <c:w val="0.29026424663018818"/>
          <c:h val="5.949372995042286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</a:schemeClr>
      </a:solidFill>
      <a:round/>
    </a:ln>
    <a:effectLst>
      <a:outerShdw blurRad="50800" dist="38100" algn="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AR" sz="1600" dirty="0"/>
              <a:t>Utilidad Bruta y Neta por Producto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Hoja1!$B$19</c:f>
              <c:strCache>
                <c:ptCount val="1"/>
                <c:pt idx="0">
                  <c:v>Ut. Neta</c:v>
                </c:pt>
              </c:strCache>
            </c:strRef>
          </c:tx>
          <c:spPr>
            <a:solidFill>
              <a:srgbClr val="4E1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Hoja1!$A$20:$A$23</c:f>
              <c:strCache>
                <c:ptCount val="4"/>
                <c:pt idx="0">
                  <c:v>Producto A</c:v>
                </c:pt>
                <c:pt idx="1">
                  <c:v>Producto B</c:v>
                </c:pt>
                <c:pt idx="2">
                  <c:v>Producto C</c:v>
                </c:pt>
                <c:pt idx="3">
                  <c:v>Producto D</c:v>
                </c:pt>
              </c:strCache>
            </c:strRef>
          </c:cat>
          <c:val>
            <c:numRef>
              <c:f>Hoja1!$B$20:$B$23</c:f>
              <c:numCache>
                <c:formatCode>_("$"* #,##0.00_);_("$"* \(#,##0.00\);_("$"* "-"??_);_(@_)</c:formatCode>
                <c:ptCount val="4"/>
                <c:pt idx="0">
                  <c:v>4200</c:v>
                </c:pt>
                <c:pt idx="1">
                  <c:v>5400</c:v>
                </c:pt>
                <c:pt idx="2">
                  <c:v>6900</c:v>
                </c:pt>
                <c:pt idx="3">
                  <c:v>5800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3-4F49-ACEC-AAF692CCA008}"/>
            </c:ext>
          </c:extLst>
        </c:ser>
        <c:ser>
          <c:idx val="1"/>
          <c:order val="1"/>
          <c:tx>
            <c:strRef>
              <c:f>Hoja1!$C$19</c:f>
              <c:strCache>
                <c:ptCount val="1"/>
                <c:pt idx="0">
                  <c:v>Ut. Bruta</c:v>
                </c:pt>
              </c:strCache>
            </c:strRef>
          </c:tx>
          <c:spPr>
            <a:solidFill>
              <a:srgbClr val="D7B9B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AR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Hoja1!$A$20:$A$23</c:f>
              <c:strCache>
                <c:ptCount val="4"/>
                <c:pt idx="0">
                  <c:v>Producto A</c:v>
                </c:pt>
                <c:pt idx="1">
                  <c:v>Producto B</c:v>
                </c:pt>
                <c:pt idx="2">
                  <c:v>Producto C</c:v>
                </c:pt>
                <c:pt idx="3">
                  <c:v>Producto D</c:v>
                </c:pt>
              </c:strCache>
            </c:strRef>
          </c:cat>
          <c:val>
            <c:numRef>
              <c:f>Hoja1!$C$20:$C$23</c:f>
              <c:numCache>
                <c:formatCode>_("$"* #,##0.00_);_("$"* \(#,##0.00\);_("$"* "-"??_);_(@_)</c:formatCode>
                <c:ptCount val="4"/>
                <c:pt idx="0">
                  <c:v>5800</c:v>
                </c:pt>
                <c:pt idx="1">
                  <c:v>6700</c:v>
                </c:pt>
                <c:pt idx="2">
                  <c:v>8200</c:v>
                </c:pt>
                <c:pt idx="3">
                  <c:v>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13-4F49-ACEC-AAF692CCA00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98984303"/>
        <c:axId val="1198983823"/>
      </c:barChart>
      <c:catAx>
        <c:axId val="11989843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198983823"/>
        <c:crosses val="autoZero"/>
        <c:auto val="1"/>
        <c:lblAlgn val="ctr"/>
        <c:lblOffset val="100"/>
        <c:noMultiLvlLbl val="0"/>
      </c:catAx>
      <c:valAx>
        <c:axId val="119898382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198984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COGS por Ciudad - Margen Bruto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Hoja1!$B$21</c:f>
              <c:strCache>
                <c:ptCount val="1"/>
                <c:pt idx="0">
                  <c:v>COGS</c:v>
                </c:pt>
              </c:strCache>
            </c:strRef>
          </c:tx>
          <c:spPr>
            <a:solidFill>
              <a:srgbClr val="495B73"/>
            </a:solidFill>
            <a:ln>
              <a:noFill/>
            </a:ln>
            <a:effectLst/>
          </c:spPr>
          <c:invertIfNegative val="0"/>
          <c:cat>
            <c:strRef>
              <c:f>Hoja1!$A$22:$A$26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Hoja1!$B$22:$B$26</c:f>
              <c:numCache>
                <c:formatCode>_("$"* #,##0.00_);_("$"* \(#,##0.00\);_("$"* "-"??_);_(@_)</c:formatCode>
                <c:ptCount val="5"/>
                <c:pt idx="0">
                  <c:v>4000</c:v>
                </c:pt>
                <c:pt idx="1">
                  <c:v>8000</c:v>
                </c:pt>
                <c:pt idx="2">
                  <c:v>6500</c:v>
                </c:pt>
                <c:pt idx="3">
                  <c:v>7000</c:v>
                </c:pt>
                <c:pt idx="4">
                  <c:v>9200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4-495B-9235-FC5A6A74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14237103"/>
        <c:axId val="1414233743"/>
      </c:barChart>
      <c:lineChart>
        <c:grouping val="standard"/>
        <c:varyColors val="0"/>
        <c:ser>
          <c:idx val="1"/>
          <c:order val="1"/>
          <c:tx>
            <c:strRef>
              <c:f>Hoja1!$C$21</c:f>
              <c:strCache>
                <c:ptCount val="1"/>
                <c:pt idx="0">
                  <c:v>Margen bruto </c:v>
                </c:pt>
              </c:strCache>
            </c:strRef>
          </c:tx>
          <c:spPr>
            <a:ln w="28575" cap="rnd">
              <a:solidFill>
                <a:srgbClr val="4E1050"/>
              </a:solidFill>
              <a:round/>
            </a:ln>
            <a:effectLst/>
          </c:spPr>
          <c:marker>
            <c:symbol val="none"/>
          </c:marker>
          <c:cat>
            <c:strRef>
              <c:f>Hoja1!$A$22:$A$26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Hoja1!$C$22:$C$26</c:f>
              <c:numCache>
                <c:formatCode>0%</c:formatCode>
                <c:ptCount val="5"/>
                <c:pt idx="0">
                  <c:v>0.2</c:v>
                </c:pt>
                <c:pt idx="1">
                  <c:v>0.32</c:v>
                </c:pt>
                <c:pt idx="2">
                  <c:v>0.18</c:v>
                </c:pt>
                <c:pt idx="3">
                  <c:v>0.16</c:v>
                </c:pt>
                <c:pt idx="4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24-495B-9235-FC5A6A749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4234223"/>
        <c:axId val="1414240463"/>
      </c:lineChart>
      <c:catAx>
        <c:axId val="1414237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14233743"/>
        <c:crosses val="autoZero"/>
        <c:auto val="1"/>
        <c:lblAlgn val="ctr"/>
        <c:lblOffset val="100"/>
        <c:noMultiLvlLbl val="0"/>
      </c:catAx>
      <c:valAx>
        <c:axId val="141423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14237103"/>
        <c:crosses val="autoZero"/>
        <c:crossBetween val="between"/>
      </c:valAx>
      <c:valAx>
        <c:axId val="141424046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14234223"/>
        <c:crosses val="max"/>
        <c:crossBetween val="between"/>
      </c:valAx>
      <c:catAx>
        <c:axId val="1414234223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14240463"/>
        <c:crosses val="max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legend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Ingresos Acumulados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A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Hoja1!$B$37</c:f>
              <c:strCache>
                <c:ptCount val="1"/>
                <c:pt idx="0">
                  <c:v>Ingresos</c:v>
                </c:pt>
              </c:strCache>
            </c:strRef>
          </c:tx>
          <c:spPr>
            <a:solidFill>
              <a:srgbClr val="BF8F8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Hoja1!$A$38:$A$39</c:f>
              <c:strCache>
                <c:ptCount val="2"/>
                <c:pt idx="0">
                  <c:v>Año Anterior</c:v>
                </c:pt>
                <c:pt idx="1">
                  <c:v>Actual</c:v>
                </c:pt>
              </c:strCache>
            </c:strRef>
          </c:cat>
          <c:val>
            <c:numRef>
              <c:f>Hoja1!$B$38:$B$39</c:f>
              <c:numCache>
                <c:formatCode>_("$"* #,##0.00_);_("$"* \(#,##0.00\);_("$"* "-"??_);_(@_)</c:formatCode>
                <c:ptCount val="2"/>
                <c:pt idx="0">
                  <c:v>8500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5A7-42BA-9B9C-DE3B1BE1FC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14280783"/>
        <c:axId val="1414281263"/>
      </c:barChart>
      <c:catAx>
        <c:axId val="141428078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AR"/>
          </a:p>
        </c:txPr>
        <c:crossAx val="1414281263"/>
        <c:crosses val="autoZero"/>
        <c:auto val="1"/>
        <c:lblAlgn val="ctr"/>
        <c:lblOffset val="100"/>
        <c:noMultiLvlLbl val="0"/>
      </c:catAx>
      <c:valAx>
        <c:axId val="1414281263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crossAx val="1414280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6350">
      <a:solidFill>
        <a:schemeClr val="tx1">
          <a:lumMod val="50000"/>
          <a:lumOff val="50000"/>
        </a:schemeClr>
      </a:solidFill>
    </a:ln>
    <a:effectLst/>
  </c:spPr>
  <c:txPr>
    <a:bodyPr/>
    <a:lstStyle/>
    <a:p>
      <a:pPr>
        <a:defRPr/>
      </a:pPr>
      <a:endParaRPr lang="es-A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9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0.02311</cdr:x>
      <cdr:y>0.03866</cdr:y>
    </cdr:from>
    <cdr:to>
      <cdr:x>0.99595</cdr:x>
      <cdr:y>0.95208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916C68C7-4181-1C31-05CA-0BC7B125C0E1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182523" y="102746"/>
          <a:ext cx="7684644" cy="2427918"/>
        </a:xfrm>
        <a:prstGeom xmlns:a="http://schemas.openxmlformats.org/drawingml/2006/main" prst="rect">
          <a:avLst/>
        </a:prstGeom>
      </cdr:spPr>
    </cdr:pic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7:41:0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2FABA-F6A5-4E87-BBA5-F58665EBDA81}" type="datetimeFigureOut">
              <a:rPr lang="es-AR" smtClean="0"/>
              <a:t>24/5/2025</a:t>
            </a:fld>
            <a:endParaRPr lang="es-A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C5DE9D-A431-4E47-BE90-ACA0531837D4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5136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5DE9D-A431-4E47-BE90-ACA0531837D4}" type="slidenum">
              <a:rPr lang="es-AR" smtClean="0"/>
              <a:t>2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9561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A4254-1E70-E535-00AF-A688A3EC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04BAF62-9556-3DEF-7577-ECE77C929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1F5A585-C8C3-531D-BD5A-DA721DE7A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DA9D4D-748F-5176-93C5-DCBE1EDEC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C5DE9D-A431-4E47-BE90-ACA0531837D4}" type="slidenum">
              <a:rPr lang="es-AR" smtClean="0"/>
              <a:t>3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3901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419" y="1657350"/>
            <a:ext cx="12564771" cy="4680756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2059" y="6663578"/>
            <a:ext cx="9111492" cy="147603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3000" i="0" spc="240" baseline="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67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76319" y="2738438"/>
            <a:ext cx="14715906" cy="67750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629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2" y="696038"/>
            <a:ext cx="3242310" cy="870044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696035"/>
            <a:ext cx="11830050" cy="87004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5759685" y="7612381"/>
            <a:ext cx="3971501" cy="547688"/>
          </a:xfrm>
        </p:spPr>
        <p:txBody>
          <a:bodyPr/>
          <a:lstStyle/>
          <a:p>
            <a:fld id="{5D340FED-6E95-4177-A7EF-CD303B9E611D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5677389" y="2112265"/>
            <a:ext cx="4155749" cy="5476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337025" y="4704589"/>
            <a:ext cx="818867" cy="870044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770" y="2564607"/>
            <a:ext cx="13631661" cy="515778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8770" y="7722393"/>
            <a:ext cx="13266783" cy="170735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317" y="2738437"/>
            <a:ext cx="6710433" cy="6691313"/>
          </a:xfrm>
        </p:spPr>
        <p:txBody>
          <a:bodyPr/>
          <a:lstStyle>
            <a:lvl2pPr marL="411480" indent="0">
              <a:buFontTx/>
              <a:buNone/>
              <a:defRPr/>
            </a:lvl2pPr>
            <a:lvl3pPr marL="754380">
              <a:defRPr/>
            </a:lvl3pPr>
            <a:lvl4pPr marL="822960" indent="0">
              <a:buFontTx/>
              <a:buNone/>
              <a:defRPr/>
            </a:lvl4pPr>
            <a:lvl5pPr marL="109728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66811" y="2738437"/>
            <a:ext cx="7525415" cy="6691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0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7345" y="2752829"/>
            <a:ext cx="6679407" cy="1235868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 cap="all" spc="450" baseline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7343" y="4076701"/>
            <a:ext cx="6679407" cy="5339178"/>
          </a:xfrm>
        </p:spPr>
        <p:txBody>
          <a:bodyPr/>
          <a:lstStyle>
            <a:lvl2pPr marL="411480" indent="0">
              <a:buFontTx/>
              <a:buNone/>
              <a:defRPr/>
            </a:lvl2pPr>
            <a:lvl3pPr marL="822960">
              <a:defRPr/>
            </a:lvl3pPr>
            <a:lvl4pPr marL="891540" indent="0">
              <a:buFontTx/>
              <a:buNone/>
              <a:defRPr/>
            </a:lvl4pPr>
            <a:lvl5pPr marL="123444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66811" y="2752829"/>
            <a:ext cx="7525415" cy="1235868"/>
          </a:xfrm>
        </p:spPr>
        <p:txBody>
          <a:bodyPr anchor="b">
            <a:normAutofit/>
          </a:bodyPr>
          <a:lstStyle>
            <a:lvl1pPr marL="0" indent="0">
              <a:buNone/>
              <a:defRPr sz="3000" b="1" i="0" cap="all" spc="450" baseline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66811" y="4076700"/>
            <a:ext cx="7525415" cy="5339180"/>
          </a:xfrm>
        </p:spPr>
        <p:txBody>
          <a:bodyPr/>
          <a:lstStyle>
            <a:lvl2pPr marL="685800" indent="0">
              <a:buNone/>
              <a:defRPr/>
            </a:lvl2pPr>
            <a:lvl3pPr marL="822960">
              <a:defRPr/>
            </a:lvl3pPr>
            <a:lvl4pPr marL="891540" indent="0">
              <a:buFontTx/>
              <a:buNone/>
              <a:defRPr/>
            </a:lvl4pPr>
            <a:lvl5pPr marL="123444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918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2585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76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5450" y="685801"/>
            <a:ext cx="6255533" cy="287626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2456" y="685800"/>
            <a:ext cx="8343902" cy="8915400"/>
          </a:xfrm>
        </p:spPr>
        <p:txBody>
          <a:bodyPr>
            <a:normAutofit/>
          </a:bodyPr>
          <a:lstStyle>
            <a:lvl1pPr>
              <a:defRPr sz="42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5450" y="3562063"/>
            <a:ext cx="6255533" cy="6039137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4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058" y="685799"/>
            <a:ext cx="5869862" cy="28932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86628" y="685800"/>
            <a:ext cx="9165432" cy="8915400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3058" y="3579020"/>
            <a:ext cx="5869862" cy="602218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May 24,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2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616" y="0"/>
            <a:ext cx="1929384" cy="1028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319" y="914402"/>
            <a:ext cx="14715906" cy="18240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6319" y="2738437"/>
            <a:ext cx="14715906" cy="6643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5763865" y="7607738"/>
            <a:ext cx="397150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cap="all" spc="4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May 24,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5671741" y="2111104"/>
            <a:ext cx="415574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cap="all" spc="4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340182" y="4708478"/>
            <a:ext cx="818867" cy="8700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8736065" y="9513978"/>
              <a:ext cx="540" cy="5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722565" y="9500478"/>
                <a:ext cx="27000" cy="2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5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04" r:id="rId7"/>
    <p:sldLayoutId id="2147483705" r:id="rId8"/>
    <p:sldLayoutId id="2147483712" r:id="rId9"/>
    <p:sldLayoutId id="2147483703" r:id="rId10"/>
    <p:sldLayoutId id="2147483713" r:id="rId11"/>
  </p:sldLayoutIdLst>
  <p:hf sldNum="0" hdr="0" ftr="0" dt="0"/>
  <p:txStyles>
    <p:titleStyle>
      <a:lvl1pPr algn="l" defTabSz="1371600" rtl="0" eaLnBrk="1" latinLnBrk="0" hangingPunct="1">
        <a:lnSpc>
          <a:spcPct val="110000"/>
        </a:lnSpc>
        <a:spcBef>
          <a:spcPct val="0"/>
        </a:spcBef>
        <a:buNone/>
        <a:defRPr sz="4200" kern="1200" cap="all" spc="9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SzPct val="80000"/>
        <a:buFont typeface="Arial" panose="020B0604020202020204" pitchFamily="34" charset="0"/>
        <a:buChar char="•"/>
        <a:defRPr sz="3000" kern="1200" spc="75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411480" indent="0" algn="l" defTabSz="1371600" rtl="0" eaLnBrk="1" latinLnBrk="0" hangingPunct="1">
        <a:lnSpc>
          <a:spcPct val="100000"/>
        </a:lnSpc>
        <a:spcBef>
          <a:spcPts val="750"/>
        </a:spcBef>
        <a:buFontTx/>
        <a:buNone/>
        <a:defRPr sz="2700" kern="1200" spc="75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908685" indent="-428625" algn="l" defTabSz="1371600" rtl="0" eaLnBrk="1" latinLnBrk="0" hangingPunct="1">
        <a:lnSpc>
          <a:spcPct val="100000"/>
        </a:lnSpc>
        <a:spcBef>
          <a:spcPts val="750"/>
        </a:spcBef>
        <a:buSzPct val="80000"/>
        <a:buFont typeface="Arial" panose="020B0604020202020204" pitchFamily="34" charset="0"/>
        <a:buChar char="•"/>
        <a:defRPr sz="2400" kern="1200" spc="75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946404" indent="0" algn="l" defTabSz="1371600" rtl="0" eaLnBrk="1" latinLnBrk="0" hangingPunct="1">
        <a:lnSpc>
          <a:spcPct val="100000"/>
        </a:lnSpc>
        <a:spcBef>
          <a:spcPts val="750"/>
        </a:spcBef>
        <a:buFontTx/>
        <a:buNone/>
        <a:defRPr sz="2100" kern="1200" spc="75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1234440" indent="-342900" algn="l" defTabSz="1371600" rtl="0" eaLnBrk="1" latinLnBrk="0" hangingPunct="1">
        <a:lnSpc>
          <a:spcPct val="100000"/>
        </a:lnSpc>
        <a:spcBef>
          <a:spcPts val="750"/>
        </a:spcBef>
        <a:buSzPct val="80000"/>
        <a:buFont typeface="Arial" panose="020B0604020202020204" pitchFamily="34" charset="0"/>
        <a:buChar char="•"/>
        <a:defRPr sz="2100" kern="1200" spc="75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5.xm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11" Type="http://schemas.openxmlformats.org/officeDocument/2006/relationships/image" Target="../media/image10.png"/><Relationship Id="rId5" Type="http://schemas.openxmlformats.org/officeDocument/2006/relationships/chart" Target="../charts/chart2.xml"/><Relationship Id="rId10" Type="http://schemas.openxmlformats.org/officeDocument/2006/relationships/image" Target="../media/image9.png"/><Relationship Id="rId4" Type="http://schemas.openxmlformats.org/officeDocument/2006/relationships/chart" Target="../charts/chart1.xml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8616" y="0"/>
            <a:ext cx="1929384" cy="10287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8736065" y="9513978"/>
              <a:ext cx="540" cy="5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2565" y="9500478"/>
                <a:ext cx="27000" cy="27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21022"/>
            <a:ext cx="18288000" cy="4165977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5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2534B6D-C8F7-6608-6642-BB2C26F1C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616" y="7177557"/>
            <a:ext cx="15240000" cy="1326777"/>
          </a:xfrm>
        </p:spPr>
        <p:txBody>
          <a:bodyPr vert="horz" lIns="137160" tIns="68580" rIns="137160" bIns="68580" rtlCol="0" anchor="t">
            <a:normAutofit/>
          </a:bodyPr>
          <a:lstStyle/>
          <a:p>
            <a:pPr algn="ctr"/>
            <a:r>
              <a:rPr lang="en-US" sz="4800" b="1" dirty="0"/>
              <a:t>Adventure Works Cycles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137E44-14AC-08A0-3B55-1F27D1CD5E2C}"/>
              </a:ext>
            </a:extLst>
          </p:cNvPr>
          <p:cNvSpPr txBox="1"/>
          <p:nvPr/>
        </p:nvSpPr>
        <p:spPr>
          <a:xfrm>
            <a:off x="551247" y="7984583"/>
            <a:ext cx="16772061" cy="757989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/>
          <a:p>
            <a:pPr algn="ctr">
              <a:spcBef>
                <a:spcPts val="1500"/>
              </a:spcBef>
              <a:buSzPct val="80000"/>
            </a:pPr>
            <a:r>
              <a:rPr lang="en-US" sz="3900" spc="240" dirty="0">
                <a:solidFill>
                  <a:srgbClr val="3F0D40"/>
                </a:solidFill>
                <a:ea typeface="Batang" panose="02030600000101010101" pitchFamily="18" charset="-127"/>
              </a:rPr>
              <a:t>Análisis de Ventas, Costos y Rentabilidad</a:t>
            </a:r>
          </a:p>
        </p:txBody>
      </p:sp>
      <p:pic>
        <p:nvPicPr>
          <p:cNvPr id="6" name="Imagen 5" descr="Un hombre en bicicleta en una montaña&#10;&#10;El contenido generado por IA puede ser incorrecto.">
            <a:extLst>
              <a:ext uri="{FF2B5EF4-FFF2-40B4-BE49-F238E27FC236}">
                <a16:creationId xmlns:a16="http://schemas.microsoft.com/office/drawing/2014/main" id="{C89A1D6F-FC90-80CC-82DA-20D15C86E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59" b="11990"/>
          <a:stretch/>
        </p:blipFill>
        <p:spPr>
          <a:xfrm>
            <a:off x="-25878" y="28541"/>
            <a:ext cx="18287999" cy="8048430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2CD93AF-CB99-DD43-9A26-626B0AE445A0}"/>
              </a:ext>
            </a:extLst>
          </p:cNvPr>
          <p:cNvSpPr txBox="1"/>
          <p:nvPr/>
        </p:nvSpPr>
        <p:spPr>
          <a:xfrm>
            <a:off x="352586" y="8986301"/>
            <a:ext cx="16772061" cy="757989"/>
          </a:xfrm>
          <a:prstGeom prst="rect">
            <a:avLst/>
          </a:prstGeom>
        </p:spPr>
        <p:txBody>
          <a:bodyPr vert="horz" lIns="137160" tIns="68580" rIns="137160" bIns="68580" rtlCol="0" anchor="b">
            <a:noAutofit/>
          </a:bodyPr>
          <a:lstStyle/>
          <a:p>
            <a:pPr algn="ctr">
              <a:spcBef>
                <a:spcPts val="1500"/>
              </a:spcBef>
              <a:buSzPct val="80000"/>
            </a:pPr>
            <a:r>
              <a:rPr lang="en-US" sz="3600" b="1" spc="240" dirty="0">
                <a:solidFill>
                  <a:srgbClr val="495B73"/>
                </a:solidFill>
                <a:ea typeface="Batang" panose="02030600000101010101" pitchFamily="18" charset="-127"/>
              </a:rPr>
              <a:t>INFORME 05/2025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9B2AF5-F6FB-DD25-CF09-378790D0CAAF}"/>
              </a:ext>
            </a:extLst>
          </p:cNvPr>
          <p:cNvSpPr txBox="1"/>
          <p:nvPr/>
        </p:nvSpPr>
        <p:spPr>
          <a:xfrm>
            <a:off x="8721306" y="3946585"/>
            <a:ext cx="13716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405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748B1E8-D0FF-7B0A-D6A6-9373B921D169}"/>
              </a:ext>
            </a:extLst>
          </p:cNvPr>
          <p:cNvSpPr/>
          <p:nvPr/>
        </p:nvSpPr>
        <p:spPr>
          <a:xfrm>
            <a:off x="750654" y="579636"/>
            <a:ext cx="2880360" cy="96012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/>
              <a:t>Portada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D7A975E-19D1-7A6F-5183-D5A51A7BD8CA}"/>
              </a:ext>
            </a:extLst>
          </p:cNvPr>
          <p:cNvSpPr/>
          <p:nvPr/>
        </p:nvSpPr>
        <p:spPr>
          <a:xfrm>
            <a:off x="3772830" y="579636"/>
            <a:ext cx="2880360" cy="96012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/>
              <a:t>Análisis Financiero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98A77B54-712B-B5DE-37E9-5411FCBF64A5}"/>
              </a:ext>
            </a:extLst>
          </p:cNvPr>
          <p:cNvSpPr/>
          <p:nvPr/>
        </p:nvSpPr>
        <p:spPr>
          <a:xfrm>
            <a:off x="750654" y="1782666"/>
            <a:ext cx="2880360" cy="96012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3000" dirty="0"/>
              <a:t>Análisis USA</a:t>
            </a:r>
          </a:p>
        </p:txBody>
      </p:sp>
    </p:spTree>
    <p:extLst>
      <p:ext uri="{BB962C8B-B14F-4D97-AF65-F5344CB8AC3E}">
        <p14:creationId xmlns:p14="http://schemas.microsoft.com/office/powerpoint/2010/main" val="276016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E9D91E5-0195-4CF2-B5B5-D894DFBD81DB}"/>
              </a:ext>
            </a:extLst>
          </p:cNvPr>
          <p:cNvSpPr/>
          <p:nvPr/>
        </p:nvSpPr>
        <p:spPr>
          <a:xfrm>
            <a:off x="0" y="0"/>
            <a:ext cx="1303468" cy="10287000"/>
          </a:xfrm>
          <a:prstGeom prst="rect">
            <a:avLst/>
          </a:prstGeom>
          <a:solidFill>
            <a:srgbClr val="495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1362A8-C484-ECEE-5311-0F0DF3A31979}"/>
              </a:ext>
            </a:extLst>
          </p:cNvPr>
          <p:cNvSpPr/>
          <p:nvPr/>
        </p:nvSpPr>
        <p:spPr>
          <a:xfrm rot="5400000">
            <a:off x="9298087" y="-7926488"/>
            <a:ext cx="1063422" cy="1691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pic>
        <p:nvPicPr>
          <p:cNvPr id="3" name="Imagen 2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2B162D60-130B-A02B-D8A2-A0581ECE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" y="120920"/>
            <a:ext cx="1275720" cy="127572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90500" dist="38100" dir="2700000" algn="tl" rotWithShape="0">
              <a:schemeClr val="tx1">
                <a:lumMod val="75000"/>
                <a:lumOff val="25000"/>
                <a:alpha val="32000"/>
              </a:schemeClr>
            </a:outerShdw>
          </a:effectLst>
        </p:spPr>
      </p:pic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66FEB5E8-E0DD-1F46-57AE-12A244920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7153997"/>
              </p:ext>
            </p:extLst>
          </p:nvPr>
        </p:nvGraphicFramePr>
        <p:xfrm>
          <a:off x="3483275" y="2052104"/>
          <a:ext cx="6451260" cy="265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8CF4FE7C-24DC-9B7A-D1C2-EB41F5EE9E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140932"/>
              </p:ext>
            </p:extLst>
          </p:nvPr>
        </p:nvGraphicFramePr>
        <p:xfrm>
          <a:off x="3455899" y="4857796"/>
          <a:ext cx="645126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E367B1C9-4165-09C9-58E3-54DC94B872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849978"/>
              </p:ext>
            </p:extLst>
          </p:nvPr>
        </p:nvGraphicFramePr>
        <p:xfrm>
          <a:off x="10092606" y="1152135"/>
          <a:ext cx="804672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E057AF70-D8A8-0CAD-CD43-16CCEB6CE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307" y="1165250"/>
            <a:ext cx="1645920" cy="661055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ADA9146-ECA1-A8B4-B229-26A8D62F4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63152" y="1170406"/>
            <a:ext cx="1645920" cy="65636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A6B1736-89DA-C6A8-2B1C-C0D74C5E2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66197" y="1117662"/>
            <a:ext cx="1645920" cy="711364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37389B5C-5000-5DBE-7996-8FC735EB5F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7004" y="1155134"/>
            <a:ext cx="1645920" cy="696610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81A33B19-C3D8-C3F2-2D59-AEC174D47E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8615" y="1133367"/>
            <a:ext cx="1645920" cy="711365"/>
          </a:xfrm>
          <a:prstGeom prst="rect">
            <a:avLst/>
          </a:prstGeom>
        </p:spPr>
      </p:pic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25DDF632-D977-288F-D9EC-B720A8E6A1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163382"/>
              </p:ext>
            </p:extLst>
          </p:nvPr>
        </p:nvGraphicFramePr>
        <p:xfrm>
          <a:off x="1373643" y="7573011"/>
          <a:ext cx="8560891" cy="2615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0F3A972-AEB1-41CF-E17B-1699DB9A4E1A}"/>
              </a:ext>
            </a:extLst>
          </p:cNvPr>
          <p:cNvSpPr/>
          <p:nvPr/>
        </p:nvSpPr>
        <p:spPr>
          <a:xfrm>
            <a:off x="13220554" y="129353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Análisis Financiero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691F489-48E0-511B-77B4-6E1F7D6E8AE2}"/>
              </a:ext>
            </a:extLst>
          </p:cNvPr>
          <p:cNvSpPr/>
          <p:nvPr/>
        </p:nvSpPr>
        <p:spPr>
          <a:xfrm>
            <a:off x="15628055" y="129353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Análisis USA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52276CC-E30E-E3BF-5915-0C57579190F0}"/>
              </a:ext>
            </a:extLst>
          </p:cNvPr>
          <p:cNvSpPr/>
          <p:nvPr/>
        </p:nvSpPr>
        <p:spPr>
          <a:xfrm>
            <a:off x="10813374" y="120109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Portada</a:t>
            </a:r>
          </a:p>
        </p:txBody>
      </p:sp>
      <p:grpSp>
        <p:nvGrpSpPr>
          <p:cNvPr id="8" name="Group 81">
            <a:extLst>
              <a:ext uri="{FF2B5EF4-FFF2-40B4-BE49-F238E27FC236}">
                <a16:creationId xmlns:a16="http://schemas.microsoft.com/office/drawing/2014/main" id="{D2CBCE4E-4431-00A6-A925-4844097DE26E}"/>
              </a:ext>
            </a:extLst>
          </p:cNvPr>
          <p:cNvGrpSpPr/>
          <p:nvPr/>
        </p:nvGrpSpPr>
        <p:grpSpPr>
          <a:xfrm>
            <a:off x="1667881" y="2698007"/>
            <a:ext cx="1463040" cy="548640"/>
            <a:chOff x="7121909" y="4492217"/>
            <a:chExt cx="6781128" cy="3342853"/>
          </a:xfrm>
        </p:grpSpPr>
        <p:grpSp>
          <p:nvGrpSpPr>
            <p:cNvPr id="9" name="Group 75">
              <a:extLst>
                <a:ext uri="{FF2B5EF4-FFF2-40B4-BE49-F238E27FC236}">
                  <a16:creationId xmlns:a16="http://schemas.microsoft.com/office/drawing/2014/main" id="{FCC91413-ABE0-3AB8-DC44-820A808ED705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18" name="Freeform 52">
                <a:extLst>
                  <a:ext uri="{FF2B5EF4-FFF2-40B4-BE49-F238E27FC236}">
                    <a16:creationId xmlns:a16="http://schemas.microsoft.com/office/drawing/2014/main" id="{BDEF5B96-79A5-5000-DD7B-ABA4DC1D94A3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BF8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Freeform 51">
                <a:extLst>
                  <a:ext uri="{FF2B5EF4-FFF2-40B4-BE49-F238E27FC236}">
                    <a16:creationId xmlns:a16="http://schemas.microsoft.com/office/drawing/2014/main" id="{0FF663E1-F375-D546-B555-E133463D62CF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F2C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50">
                <a:extLst>
                  <a:ext uri="{FF2B5EF4-FFF2-40B4-BE49-F238E27FC236}">
                    <a16:creationId xmlns:a16="http://schemas.microsoft.com/office/drawing/2014/main" id="{2845AA81-1F1E-E54B-180C-EA3ECDB46C1A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 47">
                <a:extLst>
                  <a:ext uri="{FF2B5EF4-FFF2-40B4-BE49-F238E27FC236}">
                    <a16:creationId xmlns:a16="http://schemas.microsoft.com/office/drawing/2014/main" id="{E5D16B4A-B903-B560-E568-798361DF9DC5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D5B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 46">
                <a:extLst>
                  <a:ext uri="{FF2B5EF4-FFF2-40B4-BE49-F238E27FC236}">
                    <a16:creationId xmlns:a16="http://schemas.microsoft.com/office/drawing/2014/main" id="{37BADB90-AE61-D450-2C92-44A7AB4DBE43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495B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E7DFDBA1-CA98-87B4-2053-46D4D98288FB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4" name="Triangle 79">
              <a:extLst>
                <a:ext uri="{FF2B5EF4-FFF2-40B4-BE49-F238E27FC236}">
                  <a16:creationId xmlns:a16="http://schemas.microsoft.com/office/drawing/2014/main" id="{7955E927-909E-B9A8-814C-2C47CB367EB6}"/>
                </a:ext>
              </a:extLst>
            </p:cNvPr>
            <p:cNvSpPr/>
            <p:nvPr/>
          </p:nvSpPr>
          <p:spPr>
            <a:xfrm rot="16598621">
              <a:off x="9315015" y="6328010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6" name="Oval 80">
              <a:extLst>
                <a:ext uri="{FF2B5EF4-FFF2-40B4-BE49-F238E27FC236}">
                  <a16:creationId xmlns:a16="http://schemas.microsoft.com/office/drawing/2014/main" id="{5658D745-B529-577E-ADFE-3D452C939B2E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24" name="TextBox 136">
            <a:extLst>
              <a:ext uri="{FF2B5EF4-FFF2-40B4-BE49-F238E27FC236}">
                <a16:creationId xmlns:a16="http://schemas.microsoft.com/office/drawing/2014/main" id="{8BCA24D8-821C-4017-989B-C0E2A746B1AA}"/>
              </a:ext>
            </a:extLst>
          </p:cNvPr>
          <p:cNvSpPr txBox="1"/>
          <p:nvPr/>
        </p:nvSpPr>
        <p:spPr>
          <a:xfrm>
            <a:off x="1374460" y="2081396"/>
            <a:ext cx="219456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COSTO OPERACIONAL</a:t>
            </a:r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0E369A1-2292-F500-B396-D516B73C755A}"/>
              </a:ext>
            </a:extLst>
          </p:cNvPr>
          <p:cNvSpPr/>
          <p:nvPr/>
        </p:nvSpPr>
        <p:spPr>
          <a:xfrm>
            <a:off x="1413352" y="2046257"/>
            <a:ext cx="1941185" cy="1275907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grpSp>
        <p:nvGrpSpPr>
          <p:cNvPr id="27" name="Group 81">
            <a:extLst>
              <a:ext uri="{FF2B5EF4-FFF2-40B4-BE49-F238E27FC236}">
                <a16:creationId xmlns:a16="http://schemas.microsoft.com/office/drawing/2014/main" id="{AAB1035D-9C77-32D6-442B-D7A25B6BB584}"/>
              </a:ext>
            </a:extLst>
          </p:cNvPr>
          <p:cNvGrpSpPr/>
          <p:nvPr/>
        </p:nvGrpSpPr>
        <p:grpSpPr>
          <a:xfrm>
            <a:off x="1605802" y="5418702"/>
            <a:ext cx="1463040" cy="548640"/>
            <a:chOff x="7121909" y="4492217"/>
            <a:chExt cx="6781128" cy="3342853"/>
          </a:xfrm>
        </p:grpSpPr>
        <p:grpSp>
          <p:nvGrpSpPr>
            <p:cNvPr id="29" name="Group 75">
              <a:extLst>
                <a:ext uri="{FF2B5EF4-FFF2-40B4-BE49-F238E27FC236}">
                  <a16:creationId xmlns:a16="http://schemas.microsoft.com/office/drawing/2014/main" id="{DBC41E2B-52A4-DEA8-F14B-E0FDD3BAF5CE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35" name="Freeform 52">
                <a:extLst>
                  <a:ext uri="{FF2B5EF4-FFF2-40B4-BE49-F238E27FC236}">
                    <a16:creationId xmlns:a16="http://schemas.microsoft.com/office/drawing/2014/main" id="{3AE3F990-2F08-2423-2393-7A7A0551A367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BF8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Freeform 51">
                <a:extLst>
                  <a:ext uri="{FF2B5EF4-FFF2-40B4-BE49-F238E27FC236}">
                    <a16:creationId xmlns:a16="http://schemas.microsoft.com/office/drawing/2014/main" id="{A45365DA-733E-86F9-0A73-88316299ED02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F2C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Freeform 50">
                <a:extLst>
                  <a:ext uri="{FF2B5EF4-FFF2-40B4-BE49-F238E27FC236}">
                    <a16:creationId xmlns:a16="http://schemas.microsoft.com/office/drawing/2014/main" id="{01A2E979-3756-EB15-301F-38076582EAEA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Freeform 47">
                <a:extLst>
                  <a:ext uri="{FF2B5EF4-FFF2-40B4-BE49-F238E27FC236}">
                    <a16:creationId xmlns:a16="http://schemas.microsoft.com/office/drawing/2014/main" id="{EE028C7D-85A3-8845-C1E3-4B5271CAA49D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D5B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Freeform 46">
                <a:extLst>
                  <a:ext uri="{FF2B5EF4-FFF2-40B4-BE49-F238E27FC236}">
                    <a16:creationId xmlns:a16="http://schemas.microsoft.com/office/drawing/2014/main" id="{7A01AABC-E288-147F-C5F0-325BF53D40E1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495B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Freeform 78">
              <a:extLst>
                <a:ext uri="{FF2B5EF4-FFF2-40B4-BE49-F238E27FC236}">
                  <a16:creationId xmlns:a16="http://schemas.microsoft.com/office/drawing/2014/main" id="{36DF4C38-4B0D-A95B-DCF2-F1E7ABF1109C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3" name="Triangle 79">
              <a:extLst>
                <a:ext uri="{FF2B5EF4-FFF2-40B4-BE49-F238E27FC236}">
                  <a16:creationId xmlns:a16="http://schemas.microsoft.com/office/drawing/2014/main" id="{48CD550C-FBD9-084C-ACAF-8ABBF3C71B6C}"/>
                </a:ext>
              </a:extLst>
            </p:cNvPr>
            <p:cNvSpPr/>
            <p:nvPr/>
          </p:nvSpPr>
          <p:spPr>
            <a:xfrm rot="16598621">
              <a:off x="9315015" y="6328010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4" name="Oval 80">
              <a:extLst>
                <a:ext uri="{FF2B5EF4-FFF2-40B4-BE49-F238E27FC236}">
                  <a16:creationId xmlns:a16="http://schemas.microsoft.com/office/drawing/2014/main" id="{29086FC0-AF4C-F5AC-88E1-3F9729B783B6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40" name="TextBox 136">
            <a:extLst>
              <a:ext uri="{FF2B5EF4-FFF2-40B4-BE49-F238E27FC236}">
                <a16:creationId xmlns:a16="http://schemas.microsoft.com/office/drawing/2014/main" id="{12CBD162-79F8-4001-E270-E28F72764824}"/>
              </a:ext>
            </a:extLst>
          </p:cNvPr>
          <p:cNvSpPr txBox="1"/>
          <p:nvPr/>
        </p:nvSpPr>
        <p:spPr>
          <a:xfrm>
            <a:off x="1413352" y="4800834"/>
            <a:ext cx="1945526" cy="58521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MARGEN UTILIDAD BRUTA</a:t>
            </a: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73112AB-EACE-EB56-28AD-3C3DC2F48B7F}"/>
              </a:ext>
            </a:extLst>
          </p:cNvPr>
          <p:cNvSpPr/>
          <p:nvPr/>
        </p:nvSpPr>
        <p:spPr>
          <a:xfrm>
            <a:off x="1361909" y="4818087"/>
            <a:ext cx="1938528" cy="128016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grpSp>
        <p:nvGrpSpPr>
          <p:cNvPr id="42" name="Group 81">
            <a:extLst>
              <a:ext uri="{FF2B5EF4-FFF2-40B4-BE49-F238E27FC236}">
                <a16:creationId xmlns:a16="http://schemas.microsoft.com/office/drawing/2014/main" id="{C1D935EE-8707-8A87-F415-25E20EF77201}"/>
              </a:ext>
            </a:extLst>
          </p:cNvPr>
          <p:cNvGrpSpPr/>
          <p:nvPr/>
        </p:nvGrpSpPr>
        <p:grpSpPr>
          <a:xfrm>
            <a:off x="1656717" y="6859623"/>
            <a:ext cx="1463040" cy="548640"/>
            <a:chOff x="7121909" y="4492217"/>
            <a:chExt cx="6781128" cy="3342853"/>
          </a:xfrm>
        </p:grpSpPr>
        <p:grpSp>
          <p:nvGrpSpPr>
            <p:cNvPr id="43" name="Group 75">
              <a:extLst>
                <a:ext uri="{FF2B5EF4-FFF2-40B4-BE49-F238E27FC236}">
                  <a16:creationId xmlns:a16="http://schemas.microsoft.com/office/drawing/2014/main" id="{18A8D0C3-5F11-3A0D-1277-A5938EDBB414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47" name="Freeform 52">
                <a:extLst>
                  <a:ext uri="{FF2B5EF4-FFF2-40B4-BE49-F238E27FC236}">
                    <a16:creationId xmlns:a16="http://schemas.microsoft.com/office/drawing/2014/main" id="{DF5467B1-70F8-CF4B-1006-881F0702E8DD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BF8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AA28BBED-C893-98D3-E836-3737DE83D271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F2C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Freeform 50">
                <a:extLst>
                  <a:ext uri="{FF2B5EF4-FFF2-40B4-BE49-F238E27FC236}">
                    <a16:creationId xmlns:a16="http://schemas.microsoft.com/office/drawing/2014/main" id="{9D7733BC-561C-9421-5562-E9808E9631C2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Freeform 47">
                <a:extLst>
                  <a:ext uri="{FF2B5EF4-FFF2-40B4-BE49-F238E27FC236}">
                    <a16:creationId xmlns:a16="http://schemas.microsoft.com/office/drawing/2014/main" id="{06E69930-6522-64BA-6038-448FE79E5662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D5B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Freeform 46">
                <a:extLst>
                  <a:ext uri="{FF2B5EF4-FFF2-40B4-BE49-F238E27FC236}">
                    <a16:creationId xmlns:a16="http://schemas.microsoft.com/office/drawing/2014/main" id="{8431C111-A5EE-6932-751D-1DF3F44804C1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495B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56393787-E2CC-43E0-C886-800138A1F3DB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5" name="Triangle 79">
              <a:extLst>
                <a:ext uri="{FF2B5EF4-FFF2-40B4-BE49-F238E27FC236}">
                  <a16:creationId xmlns:a16="http://schemas.microsoft.com/office/drawing/2014/main" id="{F7D2A05C-4949-3DAC-CC3B-0B969FABC027}"/>
                </a:ext>
              </a:extLst>
            </p:cNvPr>
            <p:cNvSpPr/>
            <p:nvPr/>
          </p:nvSpPr>
          <p:spPr>
            <a:xfrm rot="16598621">
              <a:off x="9315015" y="6328010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46" name="Oval 80">
              <a:extLst>
                <a:ext uri="{FF2B5EF4-FFF2-40B4-BE49-F238E27FC236}">
                  <a16:creationId xmlns:a16="http://schemas.microsoft.com/office/drawing/2014/main" id="{589B1953-A7E1-160E-7E64-D4630E083350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52" name="TextBox 136">
            <a:extLst>
              <a:ext uri="{FF2B5EF4-FFF2-40B4-BE49-F238E27FC236}">
                <a16:creationId xmlns:a16="http://schemas.microsoft.com/office/drawing/2014/main" id="{C17974F1-327A-03F1-053E-A9CD201AFAA7}"/>
              </a:ext>
            </a:extLst>
          </p:cNvPr>
          <p:cNvSpPr txBox="1"/>
          <p:nvPr/>
        </p:nvSpPr>
        <p:spPr>
          <a:xfrm>
            <a:off x="1382397" y="6274407"/>
            <a:ext cx="1972140" cy="58521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MARGEN UTILIDAD NETA</a:t>
            </a:r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8525B47C-0444-DFF1-47FD-84928ADBBE28}"/>
              </a:ext>
            </a:extLst>
          </p:cNvPr>
          <p:cNvSpPr/>
          <p:nvPr/>
        </p:nvSpPr>
        <p:spPr>
          <a:xfrm>
            <a:off x="1347841" y="6199091"/>
            <a:ext cx="1938528" cy="128016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grpSp>
        <p:nvGrpSpPr>
          <p:cNvPr id="54" name="Group 81">
            <a:extLst>
              <a:ext uri="{FF2B5EF4-FFF2-40B4-BE49-F238E27FC236}">
                <a16:creationId xmlns:a16="http://schemas.microsoft.com/office/drawing/2014/main" id="{A30932CF-F79B-37E0-87E7-00225F59DF0E}"/>
              </a:ext>
            </a:extLst>
          </p:cNvPr>
          <p:cNvGrpSpPr/>
          <p:nvPr/>
        </p:nvGrpSpPr>
        <p:grpSpPr>
          <a:xfrm>
            <a:off x="1620288" y="4089989"/>
            <a:ext cx="1463040" cy="548640"/>
            <a:chOff x="7121909" y="4492217"/>
            <a:chExt cx="6781128" cy="3342853"/>
          </a:xfrm>
        </p:grpSpPr>
        <p:grpSp>
          <p:nvGrpSpPr>
            <p:cNvPr id="55" name="Group 75">
              <a:extLst>
                <a:ext uri="{FF2B5EF4-FFF2-40B4-BE49-F238E27FC236}">
                  <a16:creationId xmlns:a16="http://schemas.microsoft.com/office/drawing/2014/main" id="{91891C0D-EC97-0295-77A7-B5EA8C580698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59" name="Freeform 52">
                <a:extLst>
                  <a:ext uri="{FF2B5EF4-FFF2-40B4-BE49-F238E27FC236}">
                    <a16:creationId xmlns:a16="http://schemas.microsoft.com/office/drawing/2014/main" id="{F2FF367E-80BD-30B5-7538-308E618883E9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BF8F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Freeform 51">
                <a:extLst>
                  <a:ext uri="{FF2B5EF4-FFF2-40B4-BE49-F238E27FC236}">
                    <a16:creationId xmlns:a16="http://schemas.microsoft.com/office/drawing/2014/main" id="{8B2110FA-9956-1C8A-3E0B-3E401947A792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F2C7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reeform 50">
                <a:extLst>
                  <a:ext uri="{FF2B5EF4-FFF2-40B4-BE49-F238E27FC236}">
                    <a16:creationId xmlns:a16="http://schemas.microsoft.com/office/drawing/2014/main" id="{F3AFAE60-3501-D21B-6D0E-1942473F22B7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Freeform 47">
                <a:extLst>
                  <a:ext uri="{FF2B5EF4-FFF2-40B4-BE49-F238E27FC236}">
                    <a16:creationId xmlns:a16="http://schemas.microsoft.com/office/drawing/2014/main" id="{0E1A01A9-A982-B3FF-1F51-B7840F77AF90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D5B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Freeform 46">
                <a:extLst>
                  <a:ext uri="{FF2B5EF4-FFF2-40B4-BE49-F238E27FC236}">
                    <a16:creationId xmlns:a16="http://schemas.microsoft.com/office/drawing/2014/main" id="{A94290BF-5DD0-E174-BD67-1C22187035D0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495B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" name="Freeform 78">
              <a:extLst>
                <a:ext uri="{FF2B5EF4-FFF2-40B4-BE49-F238E27FC236}">
                  <a16:creationId xmlns:a16="http://schemas.microsoft.com/office/drawing/2014/main" id="{CB9FDDAF-DAED-A0FC-C8EF-513593E3BC7F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7" name="Triangle 79">
              <a:extLst>
                <a:ext uri="{FF2B5EF4-FFF2-40B4-BE49-F238E27FC236}">
                  <a16:creationId xmlns:a16="http://schemas.microsoft.com/office/drawing/2014/main" id="{BE88FADE-B156-B985-C55A-F36E54631C24}"/>
                </a:ext>
              </a:extLst>
            </p:cNvPr>
            <p:cNvSpPr/>
            <p:nvPr/>
          </p:nvSpPr>
          <p:spPr>
            <a:xfrm rot="16598621">
              <a:off x="9315015" y="6328010"/>
              <a:ext cx="228600" cy="2285999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58" name="Oval 80">
              <a:extLst>
                <a:ext uri="{FF2B5EF4-FFF2-40B4-BE49-F238E27FC236}">
                  <a16:creationId xmlns:a16="http://schemas.microsoft.com/office/drawing/2014/main" id="{69B5B651-091D-A0F0-0666-2FDFC79F84A0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 dirty="0"/>
            </a:p>
          </p:txBody>
        </p:sp>
      </p:grpSp>
      <p:sp>
        <p:nvSpPr>
          <p:cNvPr id="64" name="TextBox 136">
            <a:extLst>
              <a:ext uri="{FF2B5EF4-FFF2-40B4-BE49-F238E27FC236}">
                <a16:creationId xmlns:a16="http://schemas.microsoft.com/office/drawing/2014/main" id="{3C2D7B10-0646-6DBB-E684-AF20E3A0D7D3}"/>
              </a:ext>
            </a:extLst>
          </p:cNvPr>
          <p:cNvSpPr txBox="1"/>
          <p:nvPr/>
        </p:nvSpPr>
        <p:spPr>
          <a:xfrm>
            <a:off x="1409117" y="3483860"/>
            <a:ext cx="1860360" cy="58521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+mj-lt"/>
                <a:ea typeface="League Spartan" charset="0"/>
                <a:cs typeface="Poppins" pitchFamily="2" charset="77"/>
              </a:rPr>
              <a:t>% DE COSTOS OPERATIVOS</a:t>
            </a:r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9E30FCE0-E772-5A85-03E0-CADE1C76F441}"/>
              </a:ext>
            </a:extLst>
          </p:cNvPr>
          <p:cNvSpPr/>
          <p:nvPr/>
        </p:nvSpPr>
        <p:spPr>
          <a:xfrm>
            <a:off x="1394909" y="3429968"/>
            <a:ext cx="1938528" cy="128016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graphicFrame>
        <p:nvGraphicFramePr>
          <p:cNvPr id="66" name="Gráfico 65">
            <a:extLst>
              <a:ext uri="{FF2B5EF4-FFF2-40B4-BE49-F238E27FC236}">
                <a16:creationId xmlns:a16="http://schemas.microsoft.com/office/drawing/2014/main" id="{B20FBD56-9071-4BB5-D804-C4D66C3523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3804823"/>
              </p:ext>
            </p:extLst>
          </p:nvPr>
        </p:nvGraphicFramePr>
        <p:xfrm>
          <a:off x="10092606" y="3813282"/>
          <a:ext cx="8046720" cy="256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pic>
        <p:nvPicPr>
          <p:cNvPr id="68" name="Imagen 67">
            <a:extLst>
              <a:ext uri="{FF2B5EF4-FFF2-40B4-BE49-F238E27FC236}">
                <a16:creationId xmlns:a16="http://schemas.microsoft.com/office/drawing/2014/main" id="{758EBA2A-31BA-F416-FB44-8E6C52C31C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64052" y="6448003"/>
            <a:ext cx="8313366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8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79103-91BE-2297-B61E-4F33D2C82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B6ED3FC-250A-B44E-6114-977969D83CCA}"/>
              </a:ext>
            </a:extLst>
          </p:cNvPr>
          <p:cNvSpPr/>
          <p:nvPr/>
        </p:nvSpPr>
        <p:spPr>
          <a:xfrm>
            <a:off x="-1" y="0"/>
            <a:ext cx="1307592" cy="10287000"/>
          </a:xfrm>
          <a:prstGeom prst="rect">
            <a:avLst/>
          </a:prstGeom>
          <a:solidFill>
            <a:srgbClr val="495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F912316-A9EF-1318-B847-91A200407806}"/>
              </a:ext>
            </a:extLst>
          </p:cNvPr>
          <p:cNvSpPr/>
          <p:nvPr/>
        </p:nvSpPr>
        <p:spPr>
          <a:xfrm rot="5400000">
            <a:off x="9299448" y="-7927848"/>
            <a:ext cx="1060704" cy="16916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4050" dirty="0"/>
          </a:p>
        </p:txBody>
      </p:sp>
      <p:pic>
        <p:nvPicPr>
          <p:cNvPr id="3" name="Imagen 2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5816B3B0-31DA-E522-15CD-0CF67BCF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89" y="120920"/>
            <a:ext cx="1280160" cy="128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90500" dist="38100" dir="2700000" algn="tl" rotWithShape="0">
              <a:schemeClr val="tx1">
                <a:lumMod val="75000"/>
                <a:lumOff val="25000"/>
                <a:alpha val="32000"/>
              </a:schemeClr>
            </a:outerShdw>
          </a:effectLst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D01E5100-C45A-2412-F2AB-FD7F1CF639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441758"/>
              </p:ext>
            </p:extLst>
          </p:nvPr>
        </p:nvGraphicFramePr>
        <p:xfrm>
          <a:off x="1399274" y="4152113"/>
          <a:ext cx="8170028" cy="601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AE6901DD-D50C-4F3B-83BB-7DCB84222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7061066"/>
              </p:ext>
            </p:extLst>
          </p:nvPr>
        </p:nvGraphicFramePr>
        <p:xfrm>
          <a:off x="9799271" y="4152113"/>
          <a:ext cx="8170028" cy="60055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F393F741-8D9F-C1BB-605F-009EFB301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274" y="1269923"/>
            <a:ext cx="2872493" cy="2704772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  <a:alpha val="98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2D862B5-63B2-7339-D72A-6D51F0652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9147" y="1460367"/>
            <a:ext cx="13540152" cy="2323883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61007CD2-C68D-FBD2-2997-63776D4AC957}"/>
              </a:ext>
            </a:extLst>
          </p:cNvPr>
          <p:cNvSpPr/>
          <p:nvPr/>
        </p:nvSpPr>
        <p:spPr>
          <a:xfrm>
            <a:off x="13220554" y="129353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Análisis Financiero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E0D4838-F818-5311-EB4B-F044885794F0}"/>
              </a:ext>
            </a:extLst>
          </p:cNvPr>
          <p:cNvSpPr/>
          <p:nvPr/>
        </p:nvSpPr>
        <p:spPr>
          <a:xfrm>
            <a:off x="15628055" y="129353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Análisis USA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37F73506-FC3D-0591-3439-CCA374A87DA3}"/>
              </a:ext>
            </a:extLst>
          </p:cNvPr>
          <p:cNvSpPr/>
          <p:nvPr/>
        </p:nvSpPr>
        <p:spPr>
          <a:xfrm>
            <a:off x="10813374" y="120109"/>
            <a:ext cx="2331720" cy="822960"/>
          </a:xfrm>
          <a:prstGeom prst="roundRect">
            <a:avLst/>
          </a:prstGeom>
          <a:solidFill>
            <a:srgbClr val="4E1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dirty="0"/>
              <a:t>Portada</a:t>
            </a:r>
          </a:p>
        </p:txBody>
      </p:sp>
    </p:spTree>
    <p:extLst>
      <p:ext uri="{BB962C8B-B14F-4D97-AF65-F5344CB8AC3E}">
        <p14:creationId xmlns:p14="http://schemas.microsoft.com/office/powerpoint/2010/main" val="103906435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74</Words>
  <Application>Microsoft Office PowerPoint</Application>
  <PresentationFormat>Personalizado</PresentationFormat>
  <Paragraphs>25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Batang</vt:lpstr>
      <vt:lpstr>Aptos</vt:lpstr>
      <vt:lpstr>Arial</vt:lpstr>
      <vt:lpstr>Bembo</vt:lpstr>
      <vt:lpstr>ArchiveVTI</vt:lpstr>
      <vt:lpstr>Adventure Works Cycles 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Paz Camino</dc:creator>
  <cp:lastModifiedBy>Paz Camino</cp:lastModifiedBy>
  <cp:revision>60</cp:revision>
  <dcterms:created xsi:type="dcterms:W3CDTF">2025-05-07T17:32:47Z</dcterms:created>
  <dcterms:modified xsi:type="dcterms:W3CDTF">2025-05-24T13:42:09Z</dcterms:modified>
</cp:coreProperties>
</file>