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2B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6" autoAdjust="0"/>
    <p:restoredTop sz="94660"/>
  </p:normalViewPr>
  <p:slideViewPr>
    <p:cSldViewPr snapToGrid="0" showGuides="1">
      <p:cViewPr varScale="1">
        <p:scale>
          <a:sx n="114" d="100"/>
          <a:sy n="114" d="100"/>
        </p:scale>
        <p:origin x="402"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5236B-1DC8-4D32-8E18-6F1F33636642}" type="datetimeFigureOut">
              <a:rPr lang="el-GR" smtClean="0"/>
              <a:t>25/5/2023</a:t>
            </a:fld>
            <a:endParaRPr lang="el-G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l-G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48E98F-3362-40EA-A201-FA4C24F8F7E0}" type="slidenum">
              <a:rPr lang="el-GR" smtClean="0"/>
              <a:t>‹#›</a:t>
            </a:fld>
            <a:endParaRPr lang="el-GR"/>
          </a:p>
        </p:txBody>
      </p:sp>
    </p:spTree>
    <p:extLst>
      <p:ext uri="{BB962C8B-B14F-4D97-AF65-F5344CB8AC3E}">
        <p14:creationId xmlns:p14="http://schemas.microsoft.com/office/powerpoint/2010/main" val="2475942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Διαφάνεια τίτλου">
    <p:spTree>
      <p:nvGrpSpPr>
        <p:cNvPr id="1" name=""/>
        <p:cNvGrpSpPr/>
        <p:nvPr/>
      </p:nvGrpSpPr>
      <p:grpSpPr>
        <a:xfrm>
          <a:off x="0" y="0"/>
          <a:ext cx="0" cy="0"/>
          <a:chOff x="0" y="0"/>
          <a:chExt cx="0" cy="0"/>
        </a:xfrm>
      </p:grpSpPr>
      <p:sp>
        <p:nvSpPr>
          <p:cNvPr id="7" name="Ορθογώνιο 6"/>
          <p:cNvSpPr/>
          <p:nvPr userDrawn="1"/>
        </p:nvSpPr>
        <p:spPr>
          <a:xfrm>
            <a:off x="0" y="6561667"/>
            <a:ext cx="12192000" cy="306651"/>
          </a:xfrm>
          <a:prstGeom prst="rect">
            <a:avLst/>
          </a:prstGeom>
          <a:solidFill>
            <a:srgbClr val="2B2B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latin typeface="Trebuchet MS" panose="020B0603020202020204" pitchFamily="34" charset="0"/>
            </a:endParaRPr>
          </a:p>
        </p:txBody>
      </p:sp>
      <p:sp>
        <p:nvSpPr>
          <p:cNvPr id="8" name="Footer Placeholder 4"/>
          <p:cNvSpPr txBox="1">
            <a:spLocks/>
          </p:cNvSpPr>
          <p:nvPr userDrawn="1"/>
        </p:nvSpPr>
        <p:spPr>
          <a:xfrm>
            <a:off x="183652" y="6624635"/>
            <a:ext cx="11855948" cy="182563"/>
          </a:xfrm>
          <a:prstGeom prst="rect">
            <a:avLst/>
          </a:prstGeom>
        </p:spPr>
        <p:txBody>
          <a:bodyPr vert="horz" lIns="91440" tIns="45720" rIns="91440" bIns="45720" rtlCol="0" anchor="ctr"/>
          <a:lstStyle>
            <a:defPPr>
              <a:defRPr lang="el-GR"/>
            </a:defPPr>
            <a:lvl1pPr marL="0" algn="ctr" defTabSz="914400" rtl="0" eaLnBrk="1" latinLnBrk="0" hangingPunct="1">
              <a:defRPr sz="900" kern="1200">
                <a:solidFill>
                  <a:schemeClr val="bg1">
                    <a:lumMod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aseline="30000" dirty="0">
                <a:solidFill>
                  <a:schemeClr val="bg1"/>
                </a:solidFill>
                <a:latin typeface="Trebuchet MS" panose="020B0603020202020204" pitchFamily="34" charset="0"/>
              </a:rPr>
              <a:t>  </a:t>
            </a:r>
            <a:r>
              <a:rPr lang="en-US" sz="1100" dirty="0">
                <a:solidFill>
                  <a:schemeClr val="bg1"/>
                </a:solidFill>
                <a:latin typeface="Trebuchet MS" panose="020B0603020202020204" pitchFamily="34" charset="0"/>
              </a:rPr>
              <a:t>Prisma Electronics SA</a:t>
            </a:r>
            <a:r>
              <a:rPr lang="en-US" sz="1100" baseline="30000" dirty="0">
                <a:solidFill>
                  <a:schemeClr val="bg1"/>
                </a:solidFill>
                <a:latin typeface="Trebuchet MS" panose="020B0603020202020204" pitchFamily="34" charset="0"/>
              </a:rPr>
              <a:t>TM</a:t>
            </a:r>
            <a:r>
              <a:rPr lang="en-US" sz="1100" baseline="0" dirty="0">
                <a:solidFill>
                  <a:schemeClr val="bg1"/>
                </a:solidFill>
                <a:latin typeface="Trebuchet MS" panose="020B0603020202020204" pitchFamily="34" charset="0"/>
              </a:rPr>
              <a:t> –  © 2021 All Rights Reserved</a:t>
            </a:r>
            <a:endParaRPr lang="el-GR" sz="1100" dirty="0">
              <a:solidFill>
                <a:schemeClr val="bg1"/>
              </a:solidFill>
              <a:latin typeface="Trebuchet MS" panose="020B0603020202020204" pitchFamily="34" charset="0"/>
            </a:endParaRPr>
          </a:p>
        </p:txBody>
      </p:sp>
      <p:pic>
        <p:nvPicPr>
          <p:cNvPr id="10" name="Εικόνα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34452" y="169241"/>
            <a:ext cx="1619250" cy="571500"/>
          </a:xfrm>
          <a:prstGeom prst="rect">
            <a:avLst/>
          </a:prstGeom>
        </p:spPr>
      </p:pic>
    </p:spTree>
    <p:extLst>
      <p:ext uri="{BB962C8B-B14F-4D97-AF65-F5344CB8AC3E}">
        <p14:creationId xmlns:p14="http://schemas.microsoft.com/office/powerpoint/2010/main" val="402526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κατακόρυφου κειμένου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9413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603040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1319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Θέση ημερομηνίας 3"/>
          <p:cNvSpPr>
            <a:spLocks noGrp="1"/>
          </p:cNvSpPr>
          <p:nvPr>
            <p:ph type="dt" sz="half" idx="10"/>
          </p:nvPr>
        </p:nvSpPr>
        <p:spPr/>
        <p:txBody>
          <a:bodyPr/>
          <a:lstStyle/>
          <a:p>
            <a:fld id="{2DFF15D5-D68D-4A4D-8307-41C6391821FB}" type="datetimeFigureOut">
              <a:rPr lang="en-US" smtClean="0"/>
              <a:t>5/25/2023</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96250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περιεχομένου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περιεχομένου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11275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n-US"/>
              <a:t>Click to edit Master title style</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Θέση περιεχομένου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Θέση ημερομηνίας 6"/>
          <p:cNvSpPr>
            <a:spLocks noGrp="1"/>
          </p:cNvSpPr>
          <p:nvPr>
            <p:ph type="dt" sz="half" idx="10"/>
          </p:nvPr>
        </p:nvSpPr>
        <p:spPr/>
        <p:txBody>
          <a:bodyPr/>
          <a:lstStyle/>
          <a:p>
            <a:fld id="{2DFF15D5-D68D-4A4D-8307-41C6391821FB}" type="datetimeFigureOut">
              <a:rPr lang="en-US" smtClean="0"/>
              <a:t>5/25/2023</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700491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a:t>Click to edit Master title style</a:t>
            </a:r>
          </a:p>
        </p:txBody>
      </p:sp>
      <p:sp>
        <p:nvSpPr>
          <p:cNvPr id="3" name="Θέση ημερομηνίας 2"/>
          <p:cNvSpPr>
            <a:spLocks noGrp="1"/>
          </p:cNvSpPr>
          <p:nvPr>
            <p:ph type="dt" sz="half" idx="10"/>
          </p:nvPr>
        </p:nvSpPr>
        <p:spPr/>
        <p:txBody>
          <a:bodyPr/>
          <a:lstStyle/>
          <a:p>
            <a:fld id="{2DFF15D5-D68D-4A4D-8307-41C6391821FB}" type="datetimeFigureOut">
              <a:rPr lang="en-US" smtClean="0"/>
              <a:t>5/25/2023</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0345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2DFF15D5-D68D-4A4D-8307-41C6391821FB}" type="datetimeFigureOut">
              <a:rPr lang="en-US" smtClean="0"/>
              <a:t>5/25/2023</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185555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36407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Θέση ημερομηνίας 4"/>
          <p:cNvSpPr>
            <a:spLocks noGrp="1"/>
          </p:cNvSpPr>
          <p:nvPr>
            <p:ph type="dt" sz="half" idx="10"/>
          </p:nvPr>
        </p:nvSpPr>
        <p:spPr/>
        <p:txBody>
          <a:bodyPr/>
          <a:lstStyle/>
          <a:p>
            <a:fld id="{2DFF15D5-D68D-4A4D-8307-41C6391821FB}" type="datetimeFigureOut">
              <a:rPr lang="en-US" smtClean="0"/>
              <a:t>5/25/2023</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7168F918-0D29-428E-9728-E509DFA695CA}" type="slidenum">
              <a:rPr lang="en-US" smtClean="0"/>
              <a:t>‹#›</a:t>
            </a:fld>
            <a:endParaRPr lang="en-US"/>
          </a:p>
        </p:txBody>
      </p:sp>
    </p:spTree>
    <p:extLst>
      <p:ext uri="{BB962C8B-B14F-4D97-AF65-F5344CB8AC3E}">
        <p14:creationId xmlns:p14="http://schemas.microsoft.com/office/powerpoint/2010/main" val="2055164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F15D5-D68D-4A4D-8307-41C6391821FB}" type="datetimeFigureOut">
              <a:rPr lang="en-US" smtClean="0"/>
              <a:t>5/25/2023</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68F918-0D29-428E-9728-E509DFA695CA}" type="slidenum">
              <a:rPr lang="en-US" smtClean="0"/>
              <a:t>‹#›</a:t>
            </a:fld>
            <a:endParaRPr lang="en-US"/>
          </a:p>
        </p:txBody>
      </p:sp>
    </p:spTree>
    <p:extLst>
      <p:ext uri="{BB962C8B-B14F-4D97-AF65-F5344CB8AC3E}">
        <p14:creationId xmlns:p14="http://schemas.microsoft.com/office/powerpoint/2010/main" val="40961556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shipandbunker.com/prices/av/global/av-glb-global-average-bunker-price#VLSFO" TargetMode="External"/><Relationship Id="rId2" Type="http://schemas.openxmlformats.org/officeDocument/2006/relationships/hyperlink" Target="https://shipandbunker.com/prices/av/global/av-glb-global-average-bunker-price#MGO" TargetMode="External"/><Relationship Id="rId1" Type="http://schemas.openxmlformats.org/officeDocument/2006/relationships/slideLayout" Target="../slideLayouts/slideLayout1.xml"/><Relationship Id="rId4" Type="http://schemas.openxmlformats.org/officeDocument/2006/relationships/hyperlink" Target="https://shipandbunker.com/"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DB7CA9-04E5-4571-A83E-0AF8F94313F6}"/>
              </a:ext>
            </a:extLst>
          </p:cNvPr>
          <p:cNvSpPr txBox="1"/>
          <p:nvPr/>
        </p:nvSpPr>
        <p:spPr>
          <a:xfrm>
            <a:off x="3403600" y="1023816"/>
            <a:ext cx="5384800" cy="461665"/>
          </a:xfrm>
          <a:prstGeom prst="rect">
            <a:avLst/>
          </a:prstGeom>
          <a:noFill/>
        </p:spPr>
        <p:txBody>
          <a:bodyPr wrap="square" rtlCol="0">
            <a:spAutoFit/>
          </a:bodyPr>
          <a:lstStyle/>
          <a:p>
            <a:pPr algn="ctr"/>
            <a:r>
              <a:rPr lang="en-US" sz="2400" b="1" dirty="0">
                <a:solidFill>
                  <a:schemeClr val="accent1">
                    <a:lumMod val="75000"/>
                  </a:schemeClr>
                </a:solidFill>
                <a:latin typeface="Bahnschrift" panose="020B0502040204020203" pitchFamily="34" charset="0"/>
              </a:rPr>
              <a:t>Ship Bunker Prices Web Scraper</a:t>
            </a:r>
            <a:endParaRPr lang="el-GR" sz="2400" b="1" dirty="0">
              <a:solidFill>
                <a:schemeClr val="accent1">
                  <a:lumMod val="75000"/>
                </a:schemeClr>
              </a:solidFill>
              <a:latin typeface="Bahnschrift" panose="020B0502040204020203" pitchFamily="34" charset="0"/>
            </a:endParaRPr>
          </a:p>
        </p:txBody>
      </p:sp>
      <p:sp>
        <p:nvSpPr>
          <p:cNvPr id="4" name="TextBox 3">
            <a:extLst>
              <a:ext uri="{FF2B5EF4-FFF2-40B4-BE49-F238E27FC236}">
                <a16:creationId xmlns:a16="http://schemas.microsoft.com/office/drawing/2014/main" id="{6501BCE3-3DE0-4A9F-BD3D-5AA785880C2C}"/>
              </a:ext>
            </a:extLst>
          </p:cNvPr>
          <p:cNvSpPr txBox="1"/>
          <p:nvPr/>
        </p:nvSpPr>
        <p:spPr>
          <a:xfrm>
            <a:off x="5322277" y="4829907"/>
            <a:ext cx="2883876" cy="307777"/>
          </a:xfrm>
          <a:prstGeom prst="rect">
            <a:avLst/>
          </a:prstGeom>
          <a:noFill/>
        </p:spPr>
        <p:txBody>
          <a:bodyPr wrap="square" rtlCol="0">
            <a:spAutoFit/>
          </a:bodyPr>
          <a:lstStyle/>
          <a:p>
            <a:r>
              <a:rPr lang="en-US" sz="1400" dirty="0"/>
              <a:t>By Kosmas Stamos</a:t>
            </a:r>
            <a:endParaRPr lang="el-GR" sz="1400" dirty="0"/>
          </a:p>
        </p:txBody>
      </p:sp>
      <p:sp>
        <p:nvSpPr>
          <p:cNvPr id="5" name="TextBox 4">
            <a:extLst>
              <a:ext uri="{FF2B5EF4-FFF2-40B4-BE49-F238E27FC236}">
                <a16:creationId xmlns:a16="http://schemas.microsoft.com/office/drawing/2014/main" id="{E987A280-B805-4BBB-803D-5341AD3955C6}"/>
              </a:ext>
            </a:extLst>
          </p:cNvPr>
          <p:cNvSpPr txBox="1"/>
          <p:nvPr/>
        </p:nvSpPr>
        <p:spPr>
          <a:xfrm>
            <a:off x="2770554" y="2097257"/>
            <a:ext cx="6650892" cy="646331"/>
          </a:xfrm>
          <a:prstGeom prst="rect">
            <a:avLst/>
          </a:prstGeom>
          <a:noFill/>
        </p:spPr>
        <p:txBody>
          <a:bodyPr wrap="square" rtlCol="0">
            <a:spAutoFit/>
          </a:bodyPr>
          <a:lstStyle/>
          <a:p>
            <a:pPr algn="ctr"/>
            <a:r>
              <a:rPr lang="en-US" dirty="0"/>
              <a:t>Web scraping application, running in the background as a Windows Service</a:t>
            </a:r>
            <a:endParaRPr lang="el-GR" dirty="0"/>
          </a:p>
        </p:txBody>
      </p:sp>
    </p:spTree>
    <p:extLst>
      <p:ext uri="{BB962C8B-B14F-4D97-AF65-F5344CB8AC3E}">
        <p14:creationId xmlns:p14="http://schemas.microsoft.com/office/powerpoint/2010/main" val="2791775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E73D80A-FAA4-47BA-999E-14E88AE7CF6D}"/>
              </a:ext>
            </a:extLst>
          </p:cNvPr>
          <p:cNvSpPr txBox="1"/>
          <p:nvPr/>
        </p:nvSpPr>
        <p:spPr>
          <a:xfrm>
            <a:off x="8869283" y="812800"/>
            <a:ext cx="3322717" cy="4216539"/>
          </a:xfrm>
          <a:prstGeom prst="rect">
            <a:avLst/>
          </a:prstGeom>
          <a:noFill/>
        </p:spPr>
        <p:txBody>
          <a:bodyPr wrap="square" rtlCol="0">
            <a:spAutoFit/>
          </a:bodyPr>
          <a:lstStyle/>
          <a:p>
            <a:r>
              <a:rPr lang="en-US" sz="2000" dirty="0"/>
              <a:t>The </a:t>
            </a:r>
            <a:r>
              <a:rPr lang="en-US" sz="2000" dirty="0">
                <a:solidFill>
                  <a:srgbClr val="C00000"/>
                </a:solidFill>
              </a:rPr>
              <a:t>5 functions</a:t>
            </a:r>
            <a:r>
              <a:rPr lang="en-US" sz="2000" dirty="0"/>
              <a:t> that handle the logic and most of the business requirements of the Service</a:t>
            </a:r>
          </a:p>
          <a:p>
            <a:endParaRPr lang="en-US" sz="2000" dirty="0"/>
          </a:p>
          <a:p>
            <a:pPr marL="742950" lvl="1" indent="-285750">
              <a:lnSpc>
                <a:spcPct val="150000"/>
              </a:lnSpc>
              <a:buFont typeface="Arial" panose="020B0604020202020204" pitchFamily="34" charset="0"/>
              <a:buChar char="•"/>
            </a:pPr>
            <a:r>
              <a:rPr lang="en-US" sz="2000" dirty="0"/>
              <a:t>ValidRunningTime</a:t>
            </a:r>
          </a:p>
          <a:p>
            <a:pPr marL="742950" lvl="1" indent="-285750">
              <a:lnSpc>
                <a:spcPct val="150000"/>
              </a:lnSpc>
              <a:buFont typeface="Arial" panose="020B0604020202020204" pitchFamily="34" charset="0"/>
              <a:buChar char="•"/>
            </a:pPr>
            <a:r>
              <a:rPr lang="en-US" sz="2000" dirty="0"/>
              <a:t>IsoFormatConverter</a:t>
            </a:r>
          </a:p>
          <a:p>
            <a:pPr marL="742950" lvl="1" indent="-285750">
              <a:lnSpc>
                <a:spcPct val="150000"/>
              </a:lnSpc>
              <a:buFont typeface="Arial" panose="020B0604020202020204" pitchFamily="34" charset="0"/>
              <a:buChar char="•"/>
            </a:pPr>
            <a:r>
              <a:rPr lang="en-US" sz="2000" dirty="0"/>
              <a:t>DocumentLoader</a:t>
            </a:r>
          </a:p>
          <a:p>
            <a:pPr marL="742950" lvl="1" indent="-285750">
              <a:lnSpc>
                <a:spcPct val="150000"/>
              </a:lnSpc>
              <a:buFont typeface="Arial" panose="020B0604020202020204" pitchFamily="34" charset="0"/>
              <a:buChar char="•"/>
            </a:pPr>
            <a:r>
              <a:rPr lang="en-US" sz="2000" dirty="0"/>
              <a:t>ScrapingLogic</a:t>
            </a:r>
          </a:p>
          <a:p>
            <a:pPr marL="742950" lvl="1" indent="-285750">
              <a:lnSpc>
                <a:spcPct val="150000"/>
              </a:lnSpc>
              <a:buFont typeface="Arial" panose="020B0604020202020204" pitchFamily="34" charset="0"/>
              <a:buChar char="•"/>
            </a:pPr>
            <a:r>
              <a:rPr lang="en-US" sz="2000" dirty="0"/>
              <a:t>CsvOutput</a:t>
            </a:r>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E8BAD43D-7A09-4BDC-A5B7-73EAAACBDA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345" y="812800"/>
            <a:ext cx="8746593" cy="5517662"/>
          </a:xfrm>
          <a:prstGeom prst="rect">
            <a:avLst/>
          </a:prstGeom>
        </p:spPr>
      </p:pic>
    </p:spTree>
    <p:extLst>
      <p:ext uri="{BB962C8B-B14F-4D97-AF65-F5344CB8AC3E}">
        <p14:creationId xmlns:p14="http://schemas.microsoft.com/office/powerpoint/2010/main" val="280388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Our functions in some detail</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524315"/>
          </a:xfrm>
          <a:prstGeom prst="rect">
            <a:avLst/>
          </a:prstGeom>
          <a:noFill/>
        </p:spPr>
        <p:txBody>
          <a:bodyPr wrap="square" rtlCol="0">
            <a:spAutoFit/>
          </a:bodyPr>
          <a:lstStyle/>
          <a:p>
            <a:pPr lvl="1">
              <a:lnSpc>
                <a:spcPct val="200000"/>
              </a:lnSpc>
            </a:pPr>
            <a:r>
              <a:rPr lang="en-US" sz="2000" b="1" u="sng" dirty="0">
                <a:solidFill>
                  <a:srgbClr val="C00000"/>
                </a:solidFill>
              </a:rPr>
              <a:t>ValidRunningTime</a:t>
            </a:r>
            <a:r>
              <a:rPr lang="en-US" sz="2000" u="sng" dirty="0">
                <a:solidFill>
                  <a:srgbClr val="C00000"/>
                </a:solidFill>
              </a:rPr>
              <a:t>:</a:t>
            </a:r>
            <a:r>
              <a:rPr lang="en-US" sz="2000" dirty="0">
                <a:solidFill>
                  <a:srgbClr val="C00000"/>
                </a:solidFill>
              </a:rPr>
              <a:t> </a:t>
            </a:r>
            <a:r>
              <a:rPr lang="en-US" sz="2000" dirty="0"/>
              <a:t>Handles the important condition about the running times and days of the service. It is used in every interval to ensure the adherence to our business requirements</a:t>
            </a:r>
            <a:endParaRPr lang="en-US" sz="2000" u="sng" dirty="0">
              <a:solidFill>
                <a:srgbClr val="C00000"/>
              </a:solidFill>
            </a:endParaRPr>
          </a:p>
          <a:p>
            <a:pPr lvl="1">
              <a:lnSpc>
                <a:spcPct val="200000"/>
              </a:lnSpc>
            </a:pPr>
            <a:r>
              <a:rPr lang="en-US" sz="2000" b="1" u="sng" dirty="0">
                <a:solidFill>
                  <a:srgbClr val="C00000"/>
                </a:solidFill>
              </a:rPr>
              <a:t>IsoFormatConverter</a:t>
            </a:r>
            <a:r>
              <a:rPr lang="en-US" sz="2000" u="sng" dirty="0">
                <a:solidFill>
                  <a:srgbClr val="C00000"/>
                </a:solidFill>
              </a:rPr>
              <a:t>:</a:t>
            </a:r>
            <a:r>
              <a:rPr lang="en-US" sz="2000" dirty="0">
                <a:solidFill>
                  <a:srgbClr val="C00000"/>
                </a:solidFill>
              </a:rPr>
              <a:t> </a:t>
            </a:r>
            <a:r>
              <a:rPr lang="en-US" sz="2000" dirty="0"/>
              <a:t>Converts the date column that we scraped, into ISO time format</a:t>
            </a:r>
            <a:endParaRPr lang="en-US" sz="2000" u="sng" dirty="0">
              <a:solidFill>
                <a:srgbClr val="C00000"/>
              </a:solidFill>
            </a:endParaRPr>
          </a:p>
          <a:p>
            <a:pPr lvl="1">
              <a:lnSpc>
                <a:spcPct val="200000"/>
              </a:lnSpc>
            </a:pPr>
            <a:r>
              <a:rPr lang="en-US" sz="2000" b="1" u="sng" dirty="0">
                <a:solidFill>
                  <a:srgbClr val="C00000"/>
                </a:solidFill>
              </a:rPr>
              <a:t>DocumentLoader</a:t>
            </a:r>
            <a:r>
              <a:rPr lang="en-US" sz="2000" u="sng" dirty="0">
                <a:solidFill>
                  <a:srgbClr val="C00000"/>
                </a:solidFill>
              </a:rPr>
              <a:t>:</a:t>
            </a:r>
            <a:r>
              <a:rPr lang="en-US" sz="2000" dirty="0">
                <a:solidFill>
                  <a:srgbClr val="C00000"/>
                </a:solidFill>
              </a:rPr>
              <a:t> </a:t>
            </a:r>
            <a:r>
              <a:rPr lang="en-US" sz="2000" dirty="0"/>
              <a:t>Loads the website about to be scraped into HTML Document through the site’s URL </a:t>
            </a:r>
            <a:endParaRPr lang="en-US" sz="2000" u="sng" dirty="0">
              <a:solidFill>
                <a:srgbClr val="C00000"/>
              </a:solidFill>
            </a:endParaRPr>
          </a:p>
          <a:p>
            <a:pPr lvl="1">
              <a:lnSpc>
                <a:spcPct val="200000"/>
              </a:lnSpc>
            </a:pPr>
            <a:r>
              <a:rPr lang="en-US" sz="2000" b="1" u="sng" dirty="0">
                <a:solidFill>
                  <a:srgbClr val="C00000"/>
                </a:solidFill>
              </a:rPr>
              <a:t>ScrapingLogic</a:t>
            </a:r>
            <a:r>
              <a:rPr lang="en-US" sz="2000" u="sng" dirty="0">
                <a:solidFill>
                  <a:srgbClr val="C00000"/>
                </a:solidFill>
              </a:rPr>
              <a:t>:</a:t>
            </a:r>
            <a:r>
              <a:rPr lang="en-US" sz="2000" dirty="0">
                <a:solidFill>
                  <a:srgbClr val="C00000"/>
                </a:solidFill>
              </a:rPr>
              <a:t> </a:t>
            </a:r>
            <a:r>
              <a:rPr lang="en-US" sz="2000" dirty="0"/>
              <a:t>Handles the scraping of the data from the loaded Html Document and places them into a List</a:t>
            </a:r>
            <a:endParaRPr lang="en-US" sz="2000" u="sng" dirty="0">
              <a:solidFill>
                <a:srgbClr val="C00000"/>
              </a:solidFill>
            </a:endParaRPr>
          </a:p>
          <a:p>
            <a:pPr lvl="1">
              <a:lnSpc>
                <a:spcPct val="200000"/>
              </a:lnSpc>
            </a:pPr>
            <a:r>
              <a:rPr lang="en-US" sz="2000" b="1" u="sng" dirty="0">
                <a:solidFill>
                  <a:srgbClr val="C00000"/>
                </a:solidFill>
              </a:rPr>
              <a:t>CsvOutput</a:t>
            </a:r>
            <a:r>
              <a:rPr lang="en-US" sz="2000" u="sng" dirty="0">
                <a:solidFill>
                  <a:srgbClr val="C00000"/>
                </a:solidFill>
              </a:rPr>
              <a:t>:</a:t>
            </a:r>
            <a:r>
              <a:rPr lang="en-US" sz="2000" dirty="0"/>
              <a:t>  Exports the scraped data into a csv file, with the desired format.</a:t>
            </a:r>
            <a:endParaRPr lang="en-US" sz="2000" u="sng" dirty="0">
              <a:solidFill>
                <a:srgbClr val="C00000"/>
              </a:solidFill>
            </a:endParaRPr>
          </a:p>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3712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804985"/>
            <a:ext cx="12192000" cy="461665"/>
          </a:xfrm>
          <a:prstGeom prst="rect">
            <a:avLst/>
          </a:prstGeom>
          <a:noFill/>
        </p:spPr>
        <p:txBody>
          <a:bodyPr wrap="square" rtlCol="0">
            <a:spAutoFit/>
          </a:bodyPr>
          <a:lstStyle/>
          <a:p>
            <a:pPr algn="ctr"/>
            <a:r>
              <a:rPr lang="en-US" sz="2400" b="1" dirty="0">
                <a:solidFill>
                  <a:schemeClr val="accent1">
                    <a:lumMod val="75000"/>
                  </a:schemeClr>
                </a:solidFill>
              </a:rPr>
              <a:t>								   Worker file</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830997"/>
          </a:xfrm>
          <a:prstGeom prst="rect">
            <a:avLst/>
          </a:prstGeom>
          <a:noFill/>
        </p:spPr>
        <p:txBody>
          <a:bodyPr wrap="square" rtlCol="0">
            <a:spAutoFit/>
          </a:bodyPr>
          <a:lstStyle/>
          <a:p>
            <a:pPr algn="just"/>
            <a:endParaRPr lang="en-US" sz="1600" u="sng" dirty="0"/>
          </a:p>
          <a:p>
            <a:pPr algn="just"/>
            <a:endParaRPr lang="en-US" sz="1600" dirty="0"/>
          </a:p>
          <a:p>
            <a:pPr marL="285750" indent="-285750" algn="just">
              <a:buFont typeface="Arial" panose="020B0604020202020204" pitchFamily="34" charset="0"/>
              <a:buChar char="•"/>
            </a:pPr>
            <a:endParaRPr lang="el-GR" sz="1600" dirty="0"/>
          </a:p>
        </p:txBody>
      </p:sp>
      <p:pic>
        <p:nvPicPr>
          <p:cNvPr id="4" name="Picture 3">
            <a:extLst>
              <a:ext uri="{FF2B5EF4-FFF2-40B4-BE49-F238E27FC236}">
                <a16:creationId xmlns:a16="http://schemas.microsoft.com/office/drawing/2014/main" id="{7EFD5EB6-C911-4773-B16D-1A3F34153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46" y="1406770"/>
            <a:ext cx="7401169" cy="5134708"/>
          </a:xfrm>
          <a:prstGeom prst="rect">
            <a:avLst/>
          </a:prstGeom>
        </p:spPr>
      </p:pic>
      <p:sp>
        <p:nvSpPr>
          <p:cNvPr id="5" name="TextBox 4">
            <a:extLst>
              <a:ext uri="{FF2B5EF4-FFF2-40B4-BE49-F238E27FC236}">
                <a16:creationId xmlns:a16="http://schemas.microsoft.com/office/drawing/2014/main" id="{CAFBF5C6-3F17-427B-94B7-7A79CA174A10}"/>
              </a:ext>
            </a:extLst>
          </p:cNvPr>
          <p:cNvSpPr txBox="1"/>
          <p:nvPr/>
        </p:nvSpPr>
        <p:spPr>
          <a:xfrm>
            <a:off x="7698154" y="1375508"/>
            <a:ext cx="4368800" cy="5035353"/>
          </a:xfrm>
          <a:prstGeom prst="rect">
            <a:avLst/>
          </a:prstGeom>
          <a:noFill/>
        </p:spPr>
        <p:txBody>
          <a:bodyPr wrap="square" rtlCol="0">
            <a:spAutoFit/>
          </a:bodyPr>
          <a:lstStyle/>
          <a:p>
            <a:pPr>
              <a:lnSpc>
                <a:spcPct val="150000"/>
              </a:lnSpc>
            </a:pPr>
            <a:r>
              <a:rPr lang="en-US" dirty="0"/>
              <a:t>Most of the work of the application happens in the Worker file, especially in the </a:t>
            </a:r>
            <a:r>
              <a:rPr lang="en-US" u="sng" dirty="0">
                <a:solidFill>
                  <a:srgbClr val="C00000"/>
                </a:solidFill>
              </a:rPr>
              <a:t>ExecuteAsync</a:t>
            </a:r>
            <a:r>
              <a:rPr lang="en-US" dirty="0"/>
              <a:t> task function and most of the logic is implemented here.</a:t>
            </a:r>
          </a:p>
          <a:p>
            <a:pPr>
              <a:lnSpc>
                <a:spcPct val="150000"/>
              </a:lnSpc>
            </a:pPr>
            <a:r>
              <a:rPr lang="en-US" dirty="0"/>
              <a:t>The </a:t>
            </a:r>
            <a:r>
              <a:rPr lang="en-US" dirty="0">
                <a:solidFill>
                  <a:srgbClr val="C00000"/>
                </a:solidFill>
              </a:rPr>
              <a:t>continuous operation </a:t>
            </a:r>
            <a:r>
              <a:rPr lang="en-US" dirty="0"/>
              <a:t>of the service is ensured with the </a:t>
            </a:r>
            <a:r>
              <a:rPr lang="en-US" dirty="0">
                <a:solidFill>
                  <a:srgbClr val="C00000"/>
                </a:solidFill>
              </a:rPr>
              <a:t>While loop</a:t>
            </a:r>
            <a:r>
              <a:rPr lang="en-US" dirty="0"/>
              <a:t>. </a:t>
            </a:r>
          </a:p>
          <a:p>
            <a:pPr>
              <a:lnSpc>
                <a:spcPct val="150000"/>
              </a:lnSpc>
            </a:pPr>
            <a:r>
              <a:rPr lang="en-US" dirty="0"/>
              <a:t>The </a:t>
            </a:r>
            <a:r>
              <a:rPr lang="en-US" dirty="0">
                <a:solidFill>
                  <a:srgbClr val="C00000"/>
                </a:solidFill>
              </a:rPr>
              <a:t>decision</a:t>
            </a:r>
            <a:r>
              <a:rPr lang="en-US" dirty="0"/>
              <a:t> to perform the procedure or not based on time/day criteria is handled </a:t>
            </a:r>
          </a:p>
          <a:p>
            <a:pPr>
              <a:lnSpc>
                <a:spcPct val="150000"/>
              </a:lnSpc>
            </a:pPr>
            <a:r>
              <a:rPr lang="en-US" dirty="0"/>
              <a:t>with an </a:t>
            </a:r>
            <a:r>
              <a:rPr lang="en-US" dirty="0">
                <a:solidFill>
                  <a:srgbClr val="C00000"/>
                </a:solidFill>
              </a:rPr>
              <a:t>if statement</a:t>
            </a:r>
          </a:p>
          <a:p>
            <a:pPr>
              <a:lnSpc>
                <a:spcPct val="150000"/>
              </a:lnSpc>
            </a:pPr>
            <a:r>
              <a:rPr lang="en-US" dirty="0"/>
              <a:t>Lastly, the </a:t>
            </a:r>
            <a:r>
              <a:rPr lang="en-US" dirty="0">
                <a:solidFill>
                  <a:srgbClr val="C00000"/>
                </a:solidFill>
              </a:rPr>
              <a:t>time interval </a:t>
            </a:r>
            <a:r>
              <a:rPr lang="en-US" dirty="0"/>
              <a:t>that our service will be performing  is implemented with the last line, </a:t>
            </a:r>
            <a:r>
              <a:rPr lang="en-US" u="sng" dirty="0">
                <a:solidFill>
                  <a:srgbClr val="C00000"/>
                </a:solidFill>
              </a:rPr>
              <a:t>Task.Delay() </a:t>
            </a:r>
            <a:endParaRPr lang="el-GR" u="sng" dirty="0">
              <a:solidFill>
                <a:srgbClr val="C00000"/>
              </a:solidFill>
            </a:endParaRPr>
          </a:p>
        </p:txBody>
      </p:sp>
    </p:spTree>
    <p:extLst>
      <p:ext uri="{BB962C8B-B14F-4D97-AF65-F5344CB8AC3E}">
        <p14:creationId xmlns:p14="http://schemas.microsoft.com/office/powerpoint/2010/main" val="3108039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5A4DF1-88D4-4337-8895-549FFCDDE091}"/>
              </a:ext>
            </a:extLst>
          </p:cNvPr>
          <p:cNvSpPr txBox="1"/>
          <p:nvPr/>
        </p:nvSpPr>
        <p:spPr>
          <a:xfrm>
            <a:off x="0" y="2536448"/>
            <a:ext cx="12192000" cy="584775"/>
          </a:xfrm>
          <a:prstGeom prst="rect">
            <a:avLst/>
          </a:prstGeom>
          <a:noFill/>
        </p:spPr>
        <p:txBody>
          <a:bodyPr wrap="square" rtlCol="0">
            <a:spAutoFit/>
          </a:bodyPr>
          <a:lstStyle/>
          <a:p>
            <a:pPr algn="just"/>
            <a:endParaRPr lang="en-US" sz="1600" u="sng" dirty="0"/>
          </a:p>
          <a:p>
            <a:pPr marL="285750" indent="-285750" algn="just">
              <a:buFont typeface="Arial" panose="020B0604020202020204" pitchFamily="34" charset="0"/>
              <a:buChar char="•"/>
            </a:pPr>
            <a:endParaRPr lang="el-GR" sz="1600" dirty="0"/>
          </a:p>
        </p:txBody>
      </p:sp>
      <p:sp>
        <p:nvSpPr>
          <p:cNvPr id="2" name="TextBox 1">
            <a:extLst>
              <a:ext uri="{FF2B5EF4-FFF2-40B4-BE49-F238E27FC236}">
                <a16:creationId xmlns:a16="http://schemas.microsoft.com/office/drawing/2014/main" id="{F0ABDC4D-C52E-4C7C-979E-33F1FAF90B9D}"/>
              </a:ext>
            </a:extLst>
          </p:cNvPr>
          <p:cNvSpPr txBox="1"/>
          <p:nvPr/>
        </p:nvSpPr>
        <p:spPr>
          <a:xfrm>
            <a:off x="0" y="2567225"/>
            <a:ext cx="12192000" cy="523220"/>
          </a:xfrm>
          <a:prstGeom prst="rect">
            <a:avLst/>
          </a:prstGeom>
          <a:noFill/>
        </p:spPr>
        <p:txBody>
          <a:bodyPr wrap="square" rtlCol="0">
            <a:spAutoFit/>
          </a:bodyPr>
          <a:lstStyle/>
          <a:p>
            <a:pPr algn="ctr"/>
            <a:r>
              <a:rPr lang="en-US" sz="2800" dirty="0">
                <a:solidFill>
                  <a:schemeClr val="accent1">
                    <a:lumMod val="75000"/>
                  </a:schemeClr>
                </a:solidFill>
              </a:rPr>
              <a:t>Thank you for your time</a:t>
            </a:r>
            <a:endParaRPr lang="el-GR" sz="2800" dirty="0">
              <a:solidFill>
                <a:schemeClr val="accent1">
                  <a:lumMod val="75000"/>
                </a:schemeClr>
              </a:solidFill>
            </a:endParaRPr>
          </a:p>
        </p:txBody>
      </p:sp>
    </p:spTree>
    <p:extLst>
      <p:ext uri="{BB962C8B-B14F-4D97-AF65-F5344CB8AC3E}">
        <p14:creationId xmlns:p14="http://schemas.microsoft.com/office/powerpoint/2010/main" val="180938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9DFC2-739F-4AF4-A342-3774EE51ADF3}"/>
              </a:ext>
            </a:extLst>
          </p:cNvPr>
          <p:cNvSpPr txBox="1"/>
          <p:nvPr/>
        </p:nvSpPr>
        <p:spPr>
          <a:xfrm>
            <a:off x="-67111" y="834668"/>
            <a:ext cx="12192000" cy="461665"/>
          </a:xfrm>
          <a:prstGeom prst="rect">
            <a:avLst/>
          </a:prstGeom>
          <a:noFill/>
        </p:spPr>
        <p:txBody>
          <a:bodyPr wrap="square" rtlCol="0">
            <a:spAutoFit/>
          </a:bodyPr>
          <a:lstStyle/>
          <a:p>
            <a:pPr algn="ctr"/>
            <a:r>
              <a:rPr lang="en-US" sz="2400" dirty="0">
                <a:solidFill>
                  <a:schemeClr val="accent1">
                    <a:lumMod val="75000"/>
                  </a:schemeClr>
                </a:solidFill>
              </a:rPr>
              <a:t>Legal Notice</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5739F3AF-3D57-4D6A-9E76-8FF1D9F49547}"/>
              </a:ext>
            </a:extLst>
          </p:cNvPr>
          <p:cNvSpPr txBox="1"/>
          <p:nvPr/>
        </p:nvSpPr>
        <p:spPr>
          <a:xfrm>
            <a:off x="0" y="1578150"/>
            <a:ext cx="12192000" cy="4801314"/>
          </a:xfrm>
          <a:prstGeom prst="rect">
            <a:avLst/>
          </a:prstGeom>
          <a:noFill/>
        </p:spPr>
        <p:txBody>
          <a:bodyPr wrap="square" rtlCol="0">
            <a:spAutoFit/>
          </a:bodyPr>
          <a:lstStyle/>
          <a:p>
            <a:r>
              <a:rPr lang="en-US" dirty="0"/>
              <a:t>This work is not in any legal grey or red zone since: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doesn’t infringe, use, publish any kind of </a:t>
            </a:r>
            <a:r>
              <a:rPr lang="en-US" dirty="0">
                <a:solidFill>
                  <a:srgbClr val="C00000"/>
                </a:solidFill>
              </a:rPr>
              <a:t>personal data</a:t>
            </a:r>
            <a:r>
              <a:rPr lang="en-US" dirty="0"/>
              <a:t> in the broader sense, in accordance with the GDPR law framework.</a:t>
            </a:r>
          </a:p>
          <a:p>
            <a:pPr marL="285750" indent="-285750">
              <a:buFont typeface="Arial" panose="020B0604020202020204" pitchFamily="34" charset="0"/>
              <a:buChar char="•"/>
            </a:pPr>
            <a:r>
              <a:rPr lang="en-US" dirty="0"/>
              <a:t>The data acquired is public and factual information</a:t>
            </a:r>
          </a:p>
          <a:p>
            <a:pPr marL="285750" indent="-285750">
              <a:buFont typeface="Arial" panose="020B0604020202020204" pitchFamily="34" charset="0"/>
              <a:buChar char="•"/>
            </a:pPr>
            <a:r>
              <a:rPr lang="en-US" dirty="0">
                <a:solidFill>
                  <a:srgbClr val="C00000"/>
                </a:solidFill>
              </a:rPr>
              <a:t>No copyright infringement</a:t>
            </a:r>
            <a:r>
              <a:rPr lang="en-US" dirty="0"/>
              <a:t> took place, since no website  elements ( in the case of Screen Scraping* ) were gathered in the process, just raw data.</a:t>
            </a:r>
          </a:p>
          <a:p>
            <a:pPr marL="285750" indent="-285750">
              <a:buFont typeface="Arial" panose="020B0604020202020204" pitchFamily="34" charset="0"/>
              <a:buChar char="•"/>
            </a:pPr>
            <a:r>
              <a:rPr lang="en-US" dirty="0"/>
              <a:t>The work is not intended for </a:t>
            </a:r>
            <a:r>
              <a:rPr lang="en-US" dirty="0">
                <a:solidFill>
                  <a:srgbClr val="C00000"/>
                </a:solidFill>
              </a:rPr>
              <a:t>commercial use or reproduction</a:t>
            </a:r>
            <a:r>
              <a:rPr lang="en-US" dirty="0"/>
              <a:t>, republishing as my own work, and it’s results won’t be used as a source for further research or conclusions.</a:t>
            </a:r>
          </a:p>
          <a:p>
            <a:pPr marL="285750" indent="-285750">
              <a:buFont typeface="Arial" panose="020B0604020202020204" pitchFamily="34" charset="0"/>
              <a:buChar char="•"/>
            </a:pPr>
            <a:r>
              <a:rPr lang="en-US" dirty="0"/>
              <a:t>No commercial use of any kind is planned or depends on the gathered data.</a:t>
            </a:r>
          </a:p>
          <a:p>
            <a:pPr marL="285750" indent="-285750">
              <a:buFont typeface="Arial" panose="020B0604020202020204" pitchFamily="34" charset="0"/>
              <a:buChar char="•"/>
            </a:pPr>
            <a:endParaRPr lang="en-US" dirty="0"/>
          </a:p>
          <a:p>
            <a:r>
              <a:rPr lang="en-US" dirty="0"/>
              <a:t>The work is thus, protected by </a:t>
            </a:r>
            <a:r>
              <a:rPr lang="en-US" dirty="0">
                <a:solidFill>
                  <a:srgbClr val="C00000"/>
                </a:solidFill>
              </a:rPr>
              <a:t>article 3 and 4 of the Digital Services Act</a:t>
            </a:r>
            <a:r>
              <a:rPr lang="en-US" dirty="0"/>
              <a:t>, which aims to bring all EU countries under Digital Single Market(DSM) sharing the same regulations. According to Article 3 and 4 of this regulation, </a:t>
            </a:r>
            <a:r>
              <a:rPr lang="en-US" dirty="0">
                <a:solidFill>
                  <a:srgbClr val="C00000"/>
                </a:solidFill>
              </a:rPr>
              <a:t>“reproduction of publicly available content” is not illegal</a:t>
            </a:r>
            <a:r>
              <a:rPr lang="en-US" dirty="0"/>
              <a:t>.</a:t>
            </a:r>
          </a:p>
          <a:p>
            <a:r>
              <a:rPr lang="en-US" dirty="0"/>
              <a:t>The DSM Directive permits text and data mining, which means:</a:t>
            </a:r>
          </a:p>
          <a:p>
            <a:r>
              <a:rPr lang="en-US" dirty="0"/>
              <a:t>	“</a:t>
            </a:r>
            <a:r>
              <a:rPr lang="en-US" dirty="0">
                <a:solidFill>
                  <a:schemeClr val="accent1">
                    <a:lumMod val="75000"/>
                  </a:schemeClr>
                </a:solidFill>
              </a:rPr>
              <a:t>any automated analytical technique aimed at analyzing text and data in digital form in order to generate information 	 	 which includes, but is not limited to, patterns, trends and correlations</a:t>
            </a:r>
            <a:r>
              <a:rPr lang="en-US" dirty="0"/>
              <a:t>.”</a:t>
            </a:r>
            <a:endParaRPr lang="en-US" dirty="0">
              <a:solidFill>
                <a:schemeClr val="accent1">
                  <a:lumMod val="75000"/>
                </a:schemeClr>
              </a:solidFill>
            </a:endParaRPr>
          </a:p>
          <a:p>
            <a:r>
              <a:rPr lang="en-US" dirty="0">
                <a:solidFill>
                  <a:schemeClr val="accent1">
                    <a:lumMod val="75000"/>
                  </a:schemeClr>
                </a:solidFill>
              </a:rPr>
              <a:t>	</a:t>
            </a:r>
            <a:endParaRPr lang="el-GR" dirty="0"/>
          </a:p>
        </p:txBody>
      </p:sp>
    </p:spTree>
    <p:extLst>
      <p:ext uri="{BB962C8B-B14F-4D97-AF65-F5344CB8AC3E}">
        <p14:creationId xmlns:p14="http://schemas.microsoft.com/office/powerpoint/2010/main" val="640920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752B7-0942-4116-99AB-4DE2E498384F}"/>
              </a:ext>
            </a:extLst>
          </p:cNvPr>
          <p:cNvSpPr txBox="1"/>
          <p:nvPr/>
        </p:nvSpPr>
        <p:spPr>
          <a:xfrm>
            <a:off x="0" y="977899"/>
            <a:ext cx="12192000" cy="461665"/>
          </a:xfrm>
          <a:prstGeom prst="rect">
            <a:avLst/>
          </a:prstGeom>
          <a:noFill/>
        </p:spPr>
        <p:txBody>
          <a:bodyPr wrap="square" rtlCol="0">
            <a:spAutoFit/>
          </a:bodyPr>
          <a:lstStyle/>
          <a:p>
            <a:pPr algn="ctr"/>
            <a:r>
              <a:rPr lang="en-US" sz="2400" dirty="0">
                <a:solidFill>
                  <a:schemeClr val="accent1">
                    <a:lumMod val="75000"/>
                  </a:schemeClr>
                </a:solidFill>
              </a:rPr>
              <a:t>Web scraping , what is it?</a:t>
            </a:r>
            <a:endParaRPr lang="el-GR" sz="2400" dirty="0">
              <a:solidFill>
                <a:schemeClr val="accent1">
                  <a:lumMod val="75000"/>
                </a:schemeClr>
              </a:solidFill>
            </a:endParaRPr>
          </a:p>
        </p:txBody>
      </p:sp>
      <p:sp>
        <p:nvSpPr>
          <p:cNvPr id="3" name="TextBox 2">
            <a:extLst>
              <a:ext uri="{FF2B5EF4-FFF2-40B4-BE49-F238E27FC236}">
                <a16:creationId xmlns:a16="http://schemas.microsoft.com/office/drawing/2014/main" id="{0070E6E0-83B8-42A9-94F0-758B96E2B51F}"/>
              </a:ext>
            </a:extLst>
          </p:cNvPr>
          <p:cNvSpPr txBox="1"/>
          <p:nvPr/>
        </p:nvSpPr>
        <p:spPr>
          <a:xfrm>
            <a:off x="0" y="2032000"/>
            <a:ext cx="6096000" cy="3693319"/>
          </a:xfrm>
          <a:prstGeom prst="rect">
            <a:avLst/>
          </a:prstGeom>
          <a:noFill/>
        </p:spPr>
        <p:txBody>
          <a:bodyPr wrap="square" rtlCol="0">
            <a:spAutoFit/>
          </a:bodyPr>
          <a:lstStyle/>
          <a:p>
            <a:r>
              <a:rPr lang="en-US" b="1" dirty="0"/>
              <a:t>Web scraping(w.s)</a:t>
            </a:r>
            <a:r>
              <a:rPr lang="en-US" dirty="0"/>
              <a:t> is a data gathering technique used for extracting information from websites. Web scraping software may directly access one or multiple websites to gather valuable, publicly available information for commercial or research purposes. It is a form of copying in which specific data is gathered and copied from the web, typically into a central local database or spreadsheet, for later retrieval or analysis.</a:t>
            </a:r>
          </a:p>
          <a:p>
            <a:r>
              <a:rPr lang="en-US" dirty="0"/>
              <a:t>Web scrapers typically take something out of a page, to make use of it for another purpose. There are 3 main scraping methods:</a:t>
            </a:r>
          </a:p>
          <a:p>
            <a:pPr marL="342900" indent="-342900">
              <a:buFont typeface="+mj-lt"/>
              <a:buAutoNum type="arabicPeriod"/>
            </a:pPr>
            <a:r>
              <a:rPr lang="en-US" dirty="0"/>
              <a:t>Screen scraping </a:t>
            </a:r>
          </a:p>
          <a:p>
            <a:pPr marL="342900" indent="-342900">
              <a:buFont typeface="+mj-lt"/>
              <a:buAutoNum type="arabicPeriod"/>
            </a:pPr>
            <a:r>
              <a:rPr lang="en-US" dirty="0"/>
              <a:t>Dynamic Scraping </a:t>
            </a:r>
          </a:p>
          <a:p>
            <a:pPr marL="342900" indent="-342900">
              <a:buFont typeface="+mj-lt"/>
              <a:buAutoNum type="arabicPeriod"/>
            </a:pPr>
            <a:r>
              <a:rPr lang="en-US" dirty="0">
                <a:solidFill>
                  <a:srgbClr val="C00000"/>
                </a:solidFill>
              </a:rPr>
              <a:t>Static scraping </a:t>
            </a:r>
            <a:r>
              <a:rPr lang="en-US" dirty="0">
                <a:solidFill>
                  <a:srgbClr val="C00000"/>
                </a:solidFill>
                <a:sym typeface="Wingdings" panose="05000000000000000000" pitchFamily="2" charset="2"/>
              </a:rPr>
              <a:t> our case</a:t>
            </a:r>
            <a:endParaRPr lang="en-US" dirty="0">
              <a:solidFill>
                <a:srgbClr val="C00000"/>
              </a:solidFill>
            </a:endParaRPr>
          </a:p>
        </p:txBody>
      </p:sp>
      <p:sp>
        <p:nvSpPr>
          <p:cNvPr id="4" name="TextBox 3">
            <a:extLst>
              <a:ext uri="{FF2B5EF4-FFF2-40B4-BE49-F238E27FC236}">
                <a16:creationId xmlns:a16="http://schemas.microsoft.com/office/drawing/2014/main" id="{81A5EDB8-8BB7-4350-87DA-7ECFC9966D72}"/>
              </a:ext>
            </a:extLst>
          </p:cNvPr>
          <p:cNvSpPr txBox="1"/>
          <p:nvPr/>
        </p:nvSpPr>
        <p:spPr>
          <a:xfrm>
            <a:off x="6096000" y="1571229"/>
            <a:ext cx="5642707" cy="5078313"/>
          </a:xfrm>
          <a:prstGeom prst="rect">
            <a:avLst/>
          </a:prstGeom>
          <a:noFill/>
        </p:spPr>
        <p:txBody>
          <a:bodyPr wrap="square" rtlCol="0">
            <a:spAutoFit/>
          </a:bodyPr>
          <a:lstStyle/>
          <a:p>
            <a:pPr algn="ctr"/>
            <a:r>
              <a:rPr lang="en-US" b="1" u="sng" dirty="0">
                <a:solidFill>
                  <a:srgbClr val="C00000"/>
                </a:solidFill>
              </a:rPr>
              <a:t>Static Web Scraping</a:t>
            </a:r>
          </a:p>
          <a:p>
            <a:endParaRPr lang="en-US" b="1" u="sng" dirty="0">
              <a:solidFill>
                <a:srgbClr val="C00000"/>
              </a:solidFill>
            </a:endParaRPr>
          </a:p>
          <a:p>
            <a:r>
              <a:rPr lang="en-US" dirty="0"/>
              <a:t>Static web scraping involves the gathering of static elements of a website, like tables or plain text. It is the most basic form of web scraping, since the elements do not change with user activity or events and popups.</a:t>
            </a:r>
          </a:p>
          <a:p>
            <a:r>
              <a:rPr lang="en-US" dirty="0"/>
              <a:t>It involves…</a:t>
            </a:r>
          </a:p>
          <a:p>
            <a:pPr marL="285750" indent="-285750">
              <a:buFont typeface="Arial" panose="020B0604020202020204" pitchFamily="34" charset="0"/>
              <a:buChar char="•"/>
            </a:pPr>
            <a:r>
              <a:rPr lang="en-US" dirty="0"/>
              <a:t>First, we </a:t>
            </a:r>
            <a:r>
              <a:rPr lang="en-US" dirty="0">
                <a:solidFill>
                  <a:srgbClr val="C00000"/>
                </a:solidFill>
              </a:rPr>
              <a:t>fetch</a:t>
            </a:r>
            <a:r>
              <a:rPr lang="en-US" dirty="0"/>
              <a:t> a website through its URL</a:t>
            </a:r>
          </a:p>
          <a:p>
            <a:pPr marL="285750" indent="-285750">
              <a:buFont typeface="Arial" panose="020B0604020202020204" pitchFamily="34" charset="0"/>
              <a:buChar char="•"/>
            </a:pPr>
            <a:r>
              <a:rPr lang="en-US" dirty="0"/>
              <a:t>Second, we </a:t>
            </a:r>
            <a:r>
              <a:rPr lang="en-US" dirty="0">
                <a:solidFill>
                  <a:srgbClr val="C00000"/>
                </a:solidFill>
              </a:rPr>
              <a:t>load</a:t>
            </a:r>
            <a:r>
              <a:rPr lang="en-US" dirty="0"/>
              <a:t> it into an Html Document, which is an appropriate form for the scraping to take place</a:t>
            </a:r>
          </a:p>
          <a:p>
            <a:pPr marL="285750" indent="-285750">
              <a:buFont typeface="Arial" panose="020B0604020202020204" pitchFamily="34" charset="0"/>
              <a:buChar char="•"/>
            </a:pPr>
            <a:r>
              <a:rPr lang="en-US" dirty="0"/>
              <a:t>We select via </a:t>
            </a:r>
            <a:r>
              <a:rPr lang="en-US" dirty="0">
                <a:solidFill>
                  <a:srgbClr val="C00000"/>
                </a:solidFill>
              </a:rPr>
              <a:t>Xpath signature</a:t>
            </a:r>
            <a:r>
              <a:rPr lang="en-US" dirty="0"/>
              <a:t>, the particular element we want to gather data from</a:t>
            </a:r>
          </a:p>
          <a:p>
            <a:pPr marL="285750" indent="-285750">
              <a:buFont typeface="Arial" panose="020B0604020202020204" pitchFamily="34" charset="0"/>
              <a:buChar char="•"/>
            </a:pPr>
            <a:r>
              <a:rPr lang="en-US" dirty="0">
                <a:solidFill>
                  <a:srgbClr val="C00000"/>
                </a:solidFill>
              </a:rPr>
              <a:t>Perform the scraping </a:t>
            </a:r>
            <a:r>
              <a:rPr lang="en-US" dirty="0"/>
              <a:t>and gathering of the data into an appropriate data structure (e.g. List)</a:t>
            </a:r>
          </a:p>
          <a:p>
            <a:pPr marL="285750" indent="-285750">
              <a:buFont typeface="Arial" panose="020B0604020202020204" pitchFamily="34" charset="0"/>
              <a:buChar char="•"/>
            </a:pPr>
            <a:r>
              <a:rPr lang="en-US" dirty="0">
                <a:solidFill>
                  <a:srgbClr val="C00000"/>
                </a:solidFill>
              </a:rPr>
              <a:t>Export the results</a:t>
            </a:r>
            <a:r>
              <a:rPr lang="en-US" dirty="0"/>
              <a:t> of the process, formatted or not, into a file format of your choice (e.g a Csv file) or a database.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2274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826499-1FF3-42CA-877E-90F30B69D14F}"/>
              </a:ext>
            </a:extLst>
          </p:cNvPr>
          <p:cNvSpPr txBox="1"/>
          <p:nvPr/>
        </p:nvSpPr>
        <p:spPr>
          <a:xfrm>
            <a:off x="0" y="982197"/>
            <a:ext cx="12192000" cy="461665"/>
          </a:xfrm>
          <a:prstGeom prst="rect">
            <a:avLst/>
          </a:prstGeom>
          <a:noFill/>
        </p:spPr>
        <p:txBody>
          <a:bodyPr wrap="square" rtlCol="0">
            <a:spAutoFit/>
          </a:bodyPr>
          <a:lstStyle/>
          <a:p>
            <a:pPr algn="ctr"/>
            <a:r>
              <a:rPr lang="en-US" sz="2400" b="1" dirty="0">
                <a:solidFill>
                  <a:schemeClr val="accent1">
                    <a:lumMod val="75000"/>
                  </a:schemeClr>
                </a:solidFill>
              </a:rPr>
              <a:t>ShipBunkerWindowsService project</a:t>
            </a:r>
            <a:endParaRPr lang="el-GR" sz="2400" b="1" dirty="0">
              <a:solidFill>
                <a:schemeClr val="accent1">
                  <a:lumMod val="75000"/>
                </a:schemeClr>
              </a:solidFill>
            </a:endParaRPr>
          </a:p>
        </p:txBody>
      </p:sp>
      <p:pic>
        <p:nvPicPr>
          <p:cNvPr id="5" name="Picture 4">
            <a:extLst>
              <a:ext uri="{FF2B5EF4-FFF2-40B4-BE49-F238E27FC236}">
                <a16:creationId xmlns:a16="http://schemas.microsoft.com/office/drawing/2014/main" id="{EE900E52-A84E-4D45-8004-933B62E1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170" y="1443862"/>
            <a:ext cx="3649783" cy="2313061"/>
          </a:xfrm>
          <a:prstGeom prst="rect">
            <a:avLst/>
          </a:prstGeom>
        </p:spPr>
      </p:pic>
      <p:pic>
        <p:nvPicPr>
          <p:cNvPr id="7" name="Picture 6">
            <a:extLst>
              <a:ext uri="{FF2B5EF4-FFF2-40B4-BE49-F238E27FC236}">
                <a16:creationId xmlns:a16="http://schemas.microsoft.com/office/drawing/2014/main" id="{2680AB67-81E9-4C42-9292-30F0F20398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43862"/>
            <a:ext cx="4573942" cy="4721083"/>
          </a:xfrm>
          <a:prstGeom prst="rect">
            <a:avLst/>
          </a:prstGeom>
        </p:spPr>
      </p:pic>
      <p:pic>
        <p:nvPicPr>
          <p:cNvPr id="9" name="Picture 8">
            <a:extLst>
              <a:ext uri="{FF2B5EF4-FFF2-40B4-BE49-F238E27FC236}">
                <a16:creationId xmlns:a16="http://schemas.microsoft.com/office/drawing/2014/main" id="{3349645F-5744-4CAB-B5D4-4E8F7138A17F}"/>
              </a:ext>
            </a:extLst>
          </p:cNvPr>
          <p:cNvPicPr>
            <a:picLocks noChangeAspect="1"/>
          </p:cNvPicPr>
          <p:nvPr/>
        </p:nvPicPr>
        <p:blipFill rotWithShape="1">
          <a:blip r:embed="rId4">
            <a:extLst>
              <a:ext uri="{28A0092B-C50C-407E-A947-70E740481C1C}">
                <a14:useLocalDpi xmlns:a14="http://schemas.microsoft.com/office/drawing/2010/main" val="0"/>
              </a:ext>
            </a:extLst>
          </a:blip>
          <a:srcRect l="2304" t="847"/>
          <a:stretch/>
        </p:blipFill>
        <p:spPr>
          <a:xfrm>
            <a:off x="8417170" y="3688862"/>
            <a:ext cx="3649783" cy="2711938"/>
          </a:xfrm>
          <a:prstGeom prst="rect">
            <a:avLst/>
          </a:prstGeom>
        </p:spPr>
      </p:pic>
      <p:sp>
        <p:nvSpPr>
          <p:cNvPr id="10" name="TextBox 9">
            <a:extLst>
              <a:ext uri="{FF2B5EF4-FFF2-40B4-BE49-F238E27FC236}">
                <a16:creationId xmlns:a16="http://schemas.microsoft.com/office/drawing/2014/main" id="{B0EB0E77-110F-4BF2-BE86-477181A6645C}"/>
              </a:ext>
            </a:extLst>
          </p:cNvPr>
          <p:cNvSpPr txBox="1"/>
          <p:nvPr/>
        </p:nvSpPr>
        <p:spPr>
          <a:xfrm>
            <a:off x="4634524" y="1597709"/>
            <a:ext cx="3782646" cy="4801314"/>
          </a:xfrm>
          <a:prstGeom prst="rect">
            <a:avLst/>
          </a:prstGeom>
          <a:noFill/>
        </p:spPr>
        <p:txBody>
          <a:bodyPr wrap="square" rtlCol="0">
            <a:spAutoFit/>
          </a:bodyPr>
          <a:lstStyle/>
          <a:p>
            <a:r>
              <a:rPr lang="en-US" dirty="0"/>
              <a:t>(Left)The website I collected data from is called </a:t>
            </a:r>
            <a:r>
              <a:rPr lang="en-US" dirty="0">
                <a:solidFill>
                  <a:srgbClr val="C00000"/>
                </a:solidFill>
              </a:rPr>
              <a:t>shipandbunker.com </a:t>
            </a:r>
            <a:r>
              <a:rPr lang="en-US" dirty="0"/>
              <a:t>and provides financial info about oil and bunkering prices in ports, all around the world.</a:t>
            </a:r>
          </a:p>
          <a:p>
            <a:endParaRPr lang="en-US" dirty="0"/>
          </a:p>
          <a:p>
            <a:r>
              <a:rPr lang="en-US" dirty="0"/>
              <a:t>Specifically, I scraped 2 tables from the </a:t>
            </a:r>
            <a:r>
              <a:rPr lang="en-US" dirty="0">
                <a:solidFill>
                  <a:srgbClr val="C00000"/>
                </a:solidFill>
              </a:rPr>
              <a:t>Global Average section</a:t>
            </a:r>
            <a:r>
              <a:rPr lang="en-US" dirty="0"/>
              <a:t>(right), that presented the price, change, high and low and spread. The first table has data about Marine Gas Oil and the second about VLSFO Fuel Oil. </a:t>
            </a:r>
          </a:p>
          <a:p>
            <a:endParaRPr lang="en-US" dirty="0"/>
          </a:p>
          <a:p>
            <a:r>
              <a:rPr lang="en-US" dirty="0"/>
              <a:t>The </a:t>
            </a:r>
            <a:r>
              <a:rPr lang="en-US" dirty="0">
                <a:solidFill>
                  <a:srgbClr val="C00000"/>
                </a:solidFill>
              </a:rPr>
              <a:t>columns of interest </a:t>
            </a:r>
            <a:r>
              <a:rPr lang="en-US" dirty="0"/>
              <a:t>in this case were the ones that had the date, the price $/mt and High Low. The red and green arrows were not scraped.</a:t>
            </a:r>
            <a:endParaRPr lang="el-GR" dirty="0"/>
          </a:p>
        </p:txBody>
      </p:sp>
    </p:spTree>
    <p:extLst>
      <p:ext uri="{BB962C8B-B14F-4D97-AF65-F5344CB8AC3E}">
        <p14:creationId xmlns:p14="http://schemas.microsoft.com/office/powerpoint/2010/main" val="74435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7330831" y="117231"/>
            <a:ext cx="3368430" cy="1200329"/>
          </a:xfrm>
          <a:prstGeom prst="rect">
            <a:avLst/>
          </a:prstGeom>
          <a:noFill/>
        </p:spPr>
        <p:txBody>
          <a:bodyPr wrap="square" rtlCol="0">
            <a:spAutoFit/>
          </a:bodyPr>
          <a:lstStyle/>
          <a:p>
            <a:pPr algn="ctr"/>
            <a:r>
              <a:rPr lang="en-US" sz="2400" b="1" dirty="0">
                <a:solidFill>
                  <a:schemeClr val="accent1">
                    <a:lumMod val="75000"/>
                  </a:schemeClr>
                </a:solidFill>
              </a:rPr>
              <a:t>							     Data Inputs</a:t>
            </a:r>
            <a:endParaRPr lang="el-GR" sz="2400" b="1" dirty="0">
              <a:solidFill>
                <a:schemeClr val="accent1">
                  <a:lumMod val="75000"/>
                </a:schemeClr>
              </a:solidFill>
            </a:endParaRPr>
          </a:p>
        </p:txBody>
      </p:sp>
      <p:pic>
        <p:nvPicPr>
          <p:cNvPr id="4" name="Picture 3">
            <a:extLst>
              <a:ext uri="{FF2B5EF4-FFF2-40B4-BE49-F238E27FC236}">
                <a16:creationId xmlns:a16="http://schemas.microsoft.com/office/drawing/2014/main" id="{012F6531-39D2-4FC9-9E2D-0C79846A155E}"/>
              </a:ext>
            </a:extLst>
          </p:cNvPr>
          <p:cNvPicPr>
            <a:picLocks noChangeAspect="1"/>
          </p:cNvPicPr>
          <p:nvPr/>
        </p:nvPicPr>
        <p:blipFill rotWithShape="1">
          <a:blip r:embed="rId2">
            <a:extLst>
              <a:ext uri="{28A0092B-C50C-407E-A947-70E740481C1C}">
                <a14:useLocalDpi xmlns:a14="http://schemas.microsoft.com/office/drawing/2010/main" val="0"/>
              </a:ext>
            </a:extLst>
          </a:blip>
          <a:srcRect l="22140"/>
          <a:stretch/>
        </p:blipFill>
        <p:spPr>
          <a:xfrm>
            <a:off x="125046" y="1485481"/>
            <a:ext cx="7080739" cy="4704304"/>
          </a:xfrm>
          <a:prstGeom prst="rect">
            <a:avLst/>
          </a:prstGeom>
        </p:spPr>
      </p:pic>
      <p:sp>
        <p:nvSpPr>
          <p:cNvPr id="5" name="TextBox 4">
            <a:extLst>
              <a:ext uri="{FF2B5EF4-FFF2-40B4-BE49-F238E27FC236}">
                <a16:creationId xmlns:a16="http://schemas.microsoft.com/office/drawing/2014/main" id="{D805350F-9F2E-499E-B23B-6B55FABB6AFF}"/>
              </a:ext>
            </a:extLst>
          </p:cNvPr>
          <p:cNvSpPr txBox="1"/>
          <p:nvPr/>
        </p:nvSpPr>
        <p:spPr>
          <a:xfrm>
            <a:off x="7330831" y="1570892"/>
            <a:ext cx="4736123" cy="4524315"/>
          </a:xfrm>
          <a:prstGeom prst="rect">
            <a:avLst/>
          </a:prstGeom>
          <a:noFill/>
        </p:spPr>
        <p:txBody>
          <a:bodyPr wrap="square" rtlCol="0">
            <a:spAutoFit/>
          </a:bodyPr>
          <a:lstStyle/>
          <a:p>
            <a:r>
              <a:rPr lang="en-US" dirty="0"/>
              <a:t>The vast majority of the data inputs required for the implementation of the service, is handled and passed through the </a:t>
            </a:r>
            <a:r>
              <a:rPr lang="en-US" dirty="0">
                <a:solidFill>
                  <a:srgbClr val="C00000"/>
                </a:solidFill>
              </a:rPr>
              <a:t>appsettings.json </a:t>
            </a:r>
            <a:r>
              <a:rPr lang="en-US" dirty="0"/>
              <a:t>file of the project.</a:t>
            </a:r>
          </a:p>
          <a:p>
            <a:endParaRPr lang="en-US" dirty="0"/>
          </a:p>
          <a:p>
            <a:r>
              <a:rPr lang="en-US" dirty="0"/>
              <a:t>In this json format, our data gets passed on as configurations in the initial stages of the process, matched with corresponding variables of the same name and then used to perform the tasks that require their use.</a:t>
            </a:r>
          </a:p>
          <a:p>
            <a:endParaRPr lang="en-US" dirty="0"/>
          </a:p>
          <a:p>
            <a:r>
              <a:rPr lang="en-US" dirty="0"/>
              <a:t>This way, if we wanted to perform changes in our Windows Service, or have it run in multiple instances with different business requirements, we only have to change those settings, instead of modifying the code  extensively.  </a:t>
            </a:r>
            <a:endParaRPr lang="el-GR" dirty="0"/>
          </a:p>
        </p:txBody>
      </p:sp>
    </p:spTree>
    <p:extLst>
      <p:ext uri="{BB962C8B-B14F-4D97-AF65-F5344CB8AC3E}">
        <p14:creationId xmlns:p14="http://schemas.microsoft.com/office/powerpoint/2010/main" val="327527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CDA0D6-BCB0-43DE-BE79-A226353C48C1}"/>
              </a:ext>
            </a:extLst>
          </p:cNvPr>
          <p:cNvSpPr txBox="1"/>
          <p:nvPr/>
        </p:nvSpPr>
        <p:spPr>
          <a:xfrm>
            <a:off x="0" y="1054520"/>
            <a:ext cx="12192000" cy="461665"/>
          </a:xfrm>
          <a:prstGeom prst="rect">
            <a:avLst/>
          </a:prstGeom>
          <a:noFill/>
        </p:spPr>
        <p:txBody>
          <a:bodyPr wrap="square" rtlCol="0">
            <a:spAutoFit/>
          </a:bodyPr>
          <a:lstStyle/>
          <a:p>
            <a:pPr algn="ctr"/>
            <a:r>
              <a:rPr lang="en-US" sz="2400" b="1" dirty="0">
                <a:solidFill>
                  <a:schemeClr val="accent1">
                    <a:lumMod val="75000"/>
                  </a:schemeClr>
                </a:solidFill>
              </a:rPr>
              <a:t>Worker Service and Logging </a:t>
            </a:r>
            <a:endParaRPr lang="el-GR" sz="2400" b="1" dirty="0">
              <a:solidFill>
                <a:schemeClr val="accent1">
                  <a:lumMod val="75000"/>
                </a:schemeClr>
              </a:solidFill>
            </a:endParaRPr>
          </a:p>
        </p:txBody>
      </p:sp>
      <p:sp>
        <p:nvSpPr>
          <p:cNvPr id="3" name="TextBox 2">
            <a:extLst>
              <a:ext uri="{FF2B5EF4-FFF2-40B4-BE49-F238E27FC236}">
                <a16:creationId xmlns:a16="http://schemas.microsoft.com/office/drawing/2014/main" id="{460ED4E9-7788-4495-9167-4D2B8B2A9899}"/>
              </a:ext>
            </a:extLst>
          </p:cNvPr>
          <p:cNvSpPr txBox="1"/>
          <p:nvPr/>
        </p:nvSpPr>
        <p:spPr>
          <a:xfrm>
            <a:off x="171939" y="1699894"/>
            <a:ext cx="11690093" cy="2031325"/>
          </a:xfrm>
          <a:prstGeom prst="rect">
            <a:avLst/>
          </a:prstGeom>
          <a:noFill/>
        </p:spPr>
        <p:txBody>
          <a:bodyPr wrap="square" rtlCol="0">
            <a:spAutoFit/>
          </a:bodyPr>
          <a:lstStyle/>
          <a:p>
            <a:r>
              <a:rPr lang="en-US" dirty="0"/>
              <a:t>The project was accomplished with the use of a </a:t>
            </a:r>
            <a:r>
              <a:rPr lang="en-US" dirty="0">
                <a:solidFill>
                  <a:srgbClr val="C00000"/>
                </a:solidFill>
              </a:rPr>
              <a:t>worker service </a:t>
            </a:r>
            <a:r>
              <a:rPr lang="en-US" dirty="0"/>
              <a:t>(from Visual Studio template files). A timer  is present to enforce the running interval of the service and it runs continuously in the background. After confirming its functioning as intended through testing, the service was published in a local folder.</a:t>
            </a:r>
          </a:p>
          <a:p>
            <a:r>
              <a:rPr lang="en-US" dirty="0"/>
              <a:t>Then, after registering the project as a Windows service, I had it running continuously at the background through the Windows “Services” capability.  </a:t>
            </a:r>
          </a:p>
          <a:p>
            <a:endParaRPr lang="en-US" dirty="0"/>
          </a:p>
          <a:p>
            <a:endParaRPr lang="el-GR" dirty="0"/>
          </a:p>
        </p:txBody>
      </p:sp>
      <p:sp>
        <p:nvSpPr>
          <p:cNvPr id="4" name="TextBox 3">
            <a:extLst>
              <a:ext uri="{FF2B5EF4-FFF2-40B4-BE49-F238E27FC236}">
                <a16:creationId xmlns:a16="http://schemas.microsoft.com/office/drawing/2014/main" id="{EEE01CDB-56F9-4F4A-A5FC-9AAD8780FB38}"/>
              </a:ext>
            </a:extLst>
          </p:cNvPr>
          <p:cNvSpPr txBox="1"/>
          <p:nvPr/>
        </p:nvSpPr>
        <p:spPr>
          <a:xfrm>
            <a:off x="171938" y="3600206"/>
            <a:ext cx="11690093" cy="923330"/>
          </a:xfrm>
          <a:prstGeom prst="rect">
            <a:avLst/>
          </a:prstGeom>
          <a:noFill/>
        </p:spPr>
        <p:txBody>
          <a:bodyPr wrap="square" rtlCol="0">
            <a:spAutoFit/>
          </a:bodyPr>
          <a:lstStyle/>
          <a:p>
            <a:r>
              <a:rPr lang="en-US" dirty="0"/>
              <a:t>For </a:t>
            </a:r>
            <a:r>
              <a:rPr lang="en-US" dirty="0">
                <a:solidFill>
                  <a:srgbClr val="C00000"/>
                </a:solidFill>
              </a:rPr>
              <a:t>logging purposes, Serilog</a:t>
            </a:r>
            <a:r>
              <a:rPr lang="en-US" dirty="0"/>
              <a:t> and its complimentary packages were used, instead of the Visual Studio console logging capacities. The Logger, exports its messages into a simple “.txt” file and it ensures better debugging and understanding of the progress of the service. It reports messages in when both when things go well or fail.</a:t>
            </a:r>
            <a:endParaRPr lang="el-GR" dirty="0"/>
          </a:p>
        </p:txBody>
      </p:sp>
    </p:spTree>
    <p:extLst>
      <p:ext uri="{BB962C8B-B14F-4D97-AF65-F5344CB8AC3E}">
        <p14:creationId xmlns:p14="http://schemas.microsoft.com/office/powerpoint/2010/main" val="3523649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447B3F2-8015-47A3-B7A5-25367329621F}"/>
              </a:ext>
            </a:extLst>
          </p:cNvPr>
          <p:cNvSpPr/>
          <p:nvPr/>
        </p:nvSpPr>
        <p:spPr>
          <a:xfrm>
            <a:off x="0" y="1140970"/>
            <a:ext cx="4423507" cy="517385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3" name="Picture 2">
            <a:extLst>
              <a:ext uri="{FF2B5EF4-FFF2-40B4-BE49-F238E27FC236}">
                <a16:creationId xmlns:a16="http://schemas.microsoft.com/office/drawing/2014/main" id="{312F6650-6EDB-4EE2-8DB6-0BA631AB4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9" y="1231148"/>
            <a:ext cx="4281261" cy="4646469"/>
          </a:xfrm>
          <a:prstGeom prst="rect">
            <a:avLst/>
          </a:prstGeom>
        </p:spPr>
      </p:pic>
      <p:sp>
        <p:nvSpPr>
          <p:cNvPr id="4" name="TextBox 3">
            <a:extLst>
              <a:ext uri="{FF2B5EF4-FFF2-40B4-BE49-F238E27FC236}">
                <a16:creationId xmlns:a16="http://schemas.microsoft.com/office/drawing/2014/main" id="{0113147F-3498-42C8-914C-4A67E3F5B956}"/>
              </a:ext>
            </a:extLst>
          </p:cNvPr>
          <p:cNvSpPr txBox="1"/>
          <p:nvPr/>
        </p:nvSpPr>
        <p:spPr>
          <a:xfrm>
            <a:off x="521218" y="5957723"/>
            <a:ext cx="3381069" cy="276999"/>
          </a:xfrm>
          <a:prstGeom prst="rect">
            <a:avLst/>
          </a:prstGeom>
          <a:solidFill>
            <a:schemeClr val="bg1"/>
          </a:solidFill>
        </p:spPr>
        <p:txBody>
          <a:bodyPr wrap="square" rtlCol="0">
            <a:spAutoFit/>
          </a:bodyPr>
          <a:lstStyle/>
          <a:p>
            <a:pPr algn="ctr"/>
            <a:r>
              <a:rPr lang="en-US" sz="1200" dirty="0">
                <a:solidFill>
                  <a:srgbClr val="C00000"/>
                </a:solidFill>
              </a:rPr>
              <a:t>WorkerLog.txt example </a:t>
            </a:r>
            <a:endParaRPr lang="el-GR" sz="1200" dirty="0">
              <a:solidFill>
                <a:srgbClr val="C00000"/>
              </a:solidFill>
            </a:endParaRPr>
          </a:p>
        </p:txBody>
      </p:sp>
      <p:cxnSp>
        <p:nvCxnSpPr>
          <p:cNvPr id="10" name="Straight Connector 9">
            <a:extLst>
              <a:ext uri="{FF2B5EF4-FFF2-40B4-BE49-F238E27FC236}">
                <a16:creationId xmlns:a16="http://schemas.microsoft.com/office/drawing/2014/main" id="{B0CDCCE9-D332-41B5-90A4-2C1BD0A6D1E4}"/>
              </a:ext>
            </a:extLst>
          </p:cNvPr>
          <p:cNvCxnSpPr>
            <a:cxnSpLocks/>
          </p:cNvCxnSpPr>
          <p:nvPr/>
        </p:nvCxnSpPr>
        <p:spPr>
          <a:xfrm>
            <a:off x="4712677" y="679938"/>
            <a:ext cx="0" cy="556455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2FAFDB93-6EE9-4481-A70A-C529F655745E}"/>
              </a:ext>
            </a:extLst>
          </p:cNvPr>
          <p:cNvSpPr txBox="1"/>
          <p:nvPr/>
        </p:nvSpPr>
        <p:spPr>
          <a:xfrm>
            <a:off x="4861168" y="608895"/>
            <a:ext cx="7276101" cy="461665"/>
          </a:xfrm>
          <a:prstGeom prst="rect">
            <a:avLst/>
          </a:prstGeom>
          <a:noFill/>
        </p:spPr>
        <p:txBody>
          <a:bodyPr wrap="square" rtlCol="0">
            <a:spAutoFit/>
          </a:bodyPr>
          <a:lstStyle/>
          <a:p>
            <a:pPr algn="ctr"/>
            <a:r>
              <a:rPr lang="en-US" sz="2400" b="1" dirty="0">
                <a:solidFill>
                  <a:schemeClr val="accent1">
                    <a:lumMod val="75000"/>
                  </a:schemeClr>
                </a:solidFill>
              </a:rPr>
              <a:t>CSV outputs</a:t>
            </a:r>
            <a:endParaRPr lang="el-GR" sz="2400" b="1" dirty="0">
              <a:solidFill>
                <a:schemeClr val="accent1">
                  <a:lumMod val="75000"/>
                </a:schemeClr>
              </a:solidFill>
            </a:endParaRPr>
          </a:p>
        </p:txBody>
      </p:sp>
      <p:sp>
        <p:nvSpPr>
          <p:cNvPr id="13" name="TextBox 12">
            <a:extLst>
              <a:ext uri="{FF2B5EF4-FFF2-40B4-BE49-F238E27FC236}">
                <a16:creationId xmlns:a16="http://schemas.microsoft.com/office/drawing/2014/main" id="{00736177-3FAC-4A17-827C-9937024B76FE}"/>
              </a:ext>
            </a:extLst>
          </p:cNvPr>
          <p:cNvSpPr txBox="1"/>
          <p:nvPr/>
        </p:nvSpPr>
        <p:spPr>
          <a:xfrm>
            <a:off x="4790831" y="1070560"/>
            <a:ext cx="7346431" cy="1200329"/>
          </a:xfrm>
          <a:prstGeom prst="rect">
            <a:avLst/>
          </a:prstGeom>
          <a:noFill/>
        </p:spPr>
        <p:txBody>
          <a:bodyPr wrap="square" rtlCol="0">
            <a:spAutoFit/>
          </a:bodyPr>
          <a:lstStyle/>
          <a:p>
            <a:r>
              <a:rPr lang="en-US" dirty="0"/>
              <a:t>The other 2 output files that the app produces are 2 separate .csv files in the current working directory, titled “Mgo.csv” and “Vlsfo.csv”. They contain the scraped data that we gathered and are updated every time the worker service execution interval is reached. </a:t>
            </a:r>
            <a:endParaRPr lang="el-GR" dirty="0"/>
          </a:p>
        </p:txBody>
      </p:sp>
      <p:pic>
        <p:nvPicPr>
          <p:cNvPr id="15" name="Picture 14">
            <a:extLst>
              <a:ext uri="{FF2B5EF4-FFF2-40B4-BE49-F238E27FC236}">
                <a16:creationId xmlns:a16="http://schemas.microsoft.com/office/drawing/2014/main" id="{890A8B6D-CE90-4067-A32B-19B2DC2F5C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09" y="2270889"/>
            <a:ext cx="7119560" cy="4049519"/>
          </a:xfrm>
          <a:prstGeom prst="rect">
            <a:avLst/>
          </a:prstGeom>
        </p:spPr>
      </p:pic>
    </p:spTree>
    <p:extLst>
      <p:ext uri="{BB962C8B-B14F-4D97-AF65-F5344CB8AC3E}">
        <p14:creationId xmlns:p14="http://schemas.microsoft.com/office/powerpoint/2010/main" val="362596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0" y="1023816"/>
            <a:ext cx="12192000" cy="461665"/>
          </a:xfrm>
          <a:prstGeom prst="rect">
            <a:avLst/>
          </a:prstGeom>
          <a:noFill/>
        </p:spPr>
        <p:txBody>
          <a:bodyPr wrap="square" rtlCol="0">
            <a:spAutoFit/>
          </a:bodyPr>
          <a:lstStyle/>
          <a:p>
            <a:pPr algn="ctr"/>
            <a:r>
              <a:rPr lang="en-US" sz="2400" b="1" dirty="0">
                <a:solidFill>
                  <a:schemeClr val="accent1">
                    <a:lumMod val="75000"/>
                  </a:schemeClr>
                </a:solidFill>
              </a:rPr>
              <a:t>Business Requirements </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25046" y="1828799"/>
            <a:ext cx="11769969" cy="4216539"/>
          </a:xfrm>
          <a:prstGeom prst="rect">
            <a:avLst/>
          </a:prstGeom>
          <a:noFill/>
        </p:spPr>
        <p:txBody>
          <a:bodyPr wrap="square" rtlCol="0">
            <a:spAutoFit/>
          </a:bodyPr>
          <a:lstStyle/>
          <a:p>
            <a:pPr algn="just"/>
            <a:r>
              <a:rPr lang="en-US" sz="2000" dirty="0"/>
              <a:t>The </a:t>
            </a:r>
            <a:r>
              <a:rPr lang="en-US" sz="2000" dirty="0">
                <a:solidFill>
                  <a:srgbClr val="C00000"/>
                </a:solidFill>
              </a:rPr>
              <a:t>business requirements</a:t>
            </a:r>
            <a:r>
              <a:rPr lang="en-US" sz="2000" dirty="0"/>
              <a:t> for this project are stated below. </a:t>
            </a:r>
          </a:p>
          <a:p>
            <a:pPr algn="just"/>
            <a:endParaRPr lang="en-US" sz="1600" dirty="0"/>
          </a:p>
          <a:p>
            <a:pPr marL="285750" indent="-285750" algn="just">
              <a:lnSpc>
                <a:spcPct val="150000"/>
              </a:lnSpc>
              <a:buFont typeface="Arial" panose="020B0604020202020204" pitchFamily="34" charset="0"/>
              <a:buChar char="•"/>
            </a:pPr>
            <a:r>
              <a:rPr lang="en-US" dirty="0"/>
              <a:t>The application must have the capacity to run in the background as a </a:t>
            </a:r>
            <a:r>
              <a:rPr lang="en-US" dirty="0">
                <a:solidFill>
                  <a:srgbClr val="C00000"/>
                </a:solidFill>
              </a:rPr>
              <a:t>Windows Service</a:t>
            </a:r>
            <a:r>
              <a:rPr lang="en-US" dirty="0"/>
              <a:t> .</a:t>
            </a:r>
          </a:p>
          <a:p>
            <a:pPr marL="285750" indent="-285750" algn="just">
              <a:lnSpc>
                <a:spcPct val="150000"/>
              </a:lnSpc>
              <a:buFont typeface="Arial" panose="020B0604020202020204" pitchFamily="34" charset="0"/>
              <a:buChar char="•"/>
            </a:pPr>
            <a:r>
              <a:rPr lang="en-US" dirty="0"/>
              <a:t>It should be </a:t>
            </a:r>
            <a:r>
              <a:rPr lang="en-US" dirty="0">
                <a:solidFill>
                  <a:srgbClr val="C00000"/>
                </a:solidFill>
              </a:rPr>
              <a:t>collecting and refreshing</a:t>
            </a:r>
            <a:r>
              <a:rPr lang="en-US" dirty="0"/>
              <a:t> its output, when changes happen to the 2 aforementioned </a:t>
            </a:r>
            <a:r>
              <a:rPr lang="en-US" dirty="0">
                <a:hlinkClick r:id="rId2"/>
              </a:rPr>
              <a:t>MGO</a:t>
            </a:r>
            <a:r>
              <a:rPr lang="en-US" dirty="0"/>
              <a:t> and </a:t>
            </a:r>
            <a:r>
              <a:rPr lang="en-US" dirty="0">
                <a:hlinkClick r:id="rId3"/>
              </a:rPr>
              <a:t>VLSFO</a:t>
            </a:r>
            <a:r>
              <a:rPr lang="en-US" dirty="0"/>
              <a:t> global average prices tables from the </a:t>
            </a:r>
            <a:r>
              <a:rPr lang="en-US" dirty="0">
                <a:hlinkClick r:id="rId4"/>
              </a:rPr>
              <a:t>shipandbunker.com </a:t>
            </a:r>
            <a:r>
              <a:rPr lang="en-US" dirty="0"/>
              <a:t>website.</a:t>
            </a:r>
          </a:p>
          <a:p>
            <a:pPr marL="285750" indent="-285750" algn="just">
              <a:lnSpc>
                <a:spcPct val="150000"/>
              </a:lnSpc>
              <a:buFont typeface="Arial" panose="020B0604020202020204" pitchFamily="34" charset="0"/>
              <a:buChar char="•"/>
            </a:pPr>
            <a:r>
              <a:rPr lang="en-US" dirty="0"/>
              <a:t>It should be scraping the columns </a:t>
            </a:r>
            <a:r>
              <a:rPr lang="en-US" dirty="0">
                <a:solidFill>
                  <a:srgbClr val="C00000"/>
                </a:solidFill>
              </a:rPr>
              <a:t>“Date, Price $/mt, High, Low” </a:t>
            </a:r>
            <a:r>
              <a:rPr lang="en-US" dirty="0"/>
              <a:t>from those tables and store the data in the form of 2 separate </a:t>
            </a:r>
            <a:r>
              <a:rPr lang="en-US" dirty="0">
                <a:solidFill>
                  <a:srgbClr val="C00000"/>
                </a:solidFill>
              </a:rPr>
              <a:t>csv files</a:t>
            </a:r>
            <a:r>
              <a:rPr lang="en-US" dirty="0"/>
              <a:t>.</a:t>
            </a:r>
          </a:p>
          <a:p>
            <a:pPr marL="742950" lvl="1" indent="-285750" algn="just">
              <a:lnSpc>
                <a:spcPct val="150000"/>
              </a:lnSpc>
              <a:buFont typeface="Arial" panose="020B0604020202020204" pitchFamily="34" charset="0"/>
              <a:buChar char="•"/>
            </a:pPr>
            <a:r>
              <a:rPr lang="en-US" dirty="0"/>
              <a:t>The “Date” column’s data must be formatted to be exhibited in the </a:t>
            </a:r>
            <a:r>
              <a:rPr lang="en-US" dirty="0">
                <a:solidFill>
                  <a:srgbClr val="C00000"/>
                </a:solidFill>
              </a:rPr>
              <a:t>ISO time Format</a:t>
            </a:r>
            <a:r>
              <a:rPr lang="en-US" dirty="0"/>
              <a:t>.</a:t>
            </a:r>
          </a:p>
          <a:p>
            <a:pPr marL="285750" indent="-285750" algn="just">
              <a:lnSpc>
                <a:spcPct val="150000"/>
              </a:lnSpc>
              <a:buFont typeface="Arial" panose="020B0604020202020204" pitchFamily="34" charset="0"/>
              <a:buChar char="•"/>
            </a:pPr>
            <a:r>
              <a:rPr lang="en-US" dirty="0"/>
              <a:t>The scraping should be happening in a </a:t>
            </a:r>
            <a:r>
              <a:rPr lang="en-US" dirty="0">
                <a:solidFill>
                  <a:srgbClr val="C00000"/>
                </a:solidFill>
              </a:rPr>
              <a:t>30 minute interval</a:t>
            </a:r>
            <a:r>
              <a:rPr lang="en-US" dirty="0"/>
              <a:t> between the allotted time span.</a:t>
            </a:r>
          </a:p>
          <a:p>
            <a:pPr marL="285750" indent="-285750" algn="just">
              <a:lnSpc>
                <a:spcPct val="150000"/>
              </a:lnSpc>
              <a:buFont typeface="Arial" panose="020B0604020202020204" pitchFamily="34" charset="0"/>
              <a:buChar char="•"/>
            </a:pPr>
            <a:r>
              <a:rPr lang="en-US" dirty="0"/>
              <a:t>The </a:t>
            </a:r>
            <a:r>
              <a:rPr lang="en-US" dirty="0">
                <a:solidFill>
                  <a:srgbClr val="C00000"/>
                </a:solidFill>
              </a:rPr>
              <a:t>running period </a:t>
            </a:r>
            <a:r>
              <a:rPr lang="en-US" dirty="0"/>
              <a:t>of the service should be between 9:30 and 21:30 in UTC time format, from Monday to Friday.</a:t>
            </a:r>
          </a:p>
          <a:p>
            <a:pPr marL="285750" indent="-285750" algn="just">
              <a:buFont typeface="Arial" panose="020B0604020202020204" pitchFamily="34" charset="0"/>
              <a:buChar char="•"/>
            </a:pPr>
            <a:endParaRPr lang="el-GR" sz="1600" dirty="0"/>
          </a:p>
        </p:txBody>
      </p:sp>
    </p:spTree>
    <p:extLst>
      <p:ext uri="{BB962C8B-B14F-4D97-AF65-F5344CB8AC3E}">
        <p14:creationId xmlns:p14="http://schemas.microsoft.com/office/powerpoint/2010/main" val="263030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FF56B2-C981-4B0A-B1B1-9C13BEAF853A}"/>
              </a:ext>
            </a:extLst>
          </p:cNvPr>
          <p:cNvSpPr txBox="1"/>
          <p:nvPr/>
        </p:nvSpPr>
        <p:spPr>
          <a:xfrm>
            <a:off x="-359506" y="1023815"/>
            <a:ext cx="3993661" cy="461665"/>
          </a:xfrm>
          <a:prstGeom prst="rect">
            <a:avLst/>
          </a:prstGeom>
          <a:noFill/>
        </p:spPr>
        <p:txBody>
          <a:bodyPr wrap="square" rtlCol="0">
            <a:spAutoFit/>
          </a:bodyPr>
          <a:lstStyle/>
          <a:p>
            <a:pPr algn="ctr"/>
            <a:r>
              <a:rPr lang="en-US" sz="2400" b="1" dirty="0">
                <a:solidFill>
                  <a:schemeClr val="accent1">
                    <a:lumMod val="75000"/>
                  </a:schemeClr>
                </a:solidFill>
              </a:rPr>
              <a:t>Flow chart of the process</a:t>
            </a:r>
            <a:endParaRPr lang="el-GR" sz="2400" b="1" dirty="0">
              <a:solidFill>
                <a:schemeClr val="accent1">
                  <a:lumMod val="75000"/>
                </a:schemeClr>
              </a:solidFill>
            </a:endParaRPr>
          </a:p>
        </p:txBody>
      </p:sp>
      <p:sp>
        <p:nvSpPr>
          <p:cNvPr id="6" name="TextBox 5">
            <a:extLst>
              <a:ext uri="{FF2B5EF4-FFF2-40B4-BE49-F238E27FC236}">
                <a16:creationId xmlns:a16="http://schemas.microsoft.com/office/drawing/2014/main" id="{7B5A4DF1-88D4-4337-8895-549FFCDDE091}"/>
              </a:ext>
            </a:extLst>
          </p:cNvPr>
          <p:cNvSpPr txBox="1"/>
          <p:nvPr/>
        </p:nvSpPr>
        <p:spPr>
          <a:xfrm>
            <a:off x="1" y="1828799"/>
            <a:ext cx="3634154" cy="3470437"/>
          </a:xfrm>
          <a:prstGeom prst="rect">
            <a:avLst/>
          </a:prstGeom>
          <a:noFill/>
        </p:spPr>
        <p:txBody>
          <a:bodyPr wrap="square" rtlCol="0">
            <a:spAutoFit/>
          </a:bodyPr>
          <a:lstStyle/>
          <a:p>
            <a:pPr algn="just"/>
            <a:r>
              <a:rPr lang="en-US" sz="1600" dirty="0"/>
              <a:t> </a:t>
            </a:r>
            <a:r>
              <a:rPr lang="en-US" u="sng" dirty="0"/>
              <a:t>Points of interest</a:t>
            </a:r>
          </a:p>
          <a:p>
            <a:pPr algn="just"/>
            <a:endParaRPr lang="en-US" u="sng" dirty="0"/>
          </a:p>
          <a:p>
            <a:pPr marL="285750" indent="-285750" algn="just">
              <a:lnSpc>
                <a:spcPct val="150000"/>
              </a:lnSpc>
              <a:buFont typeface="Arial" panose="020B0604020202020204" pitchFamily="34" charset="0"/>
              <a:buChar char="•"/>
            </a:pPr>
            <a:r>
              <a:rPr lang="en-US" dirty="0"/>
              <a:t>The ValidRunning Time condition for running the process </a:t>
            </a:r>
          </a:p>
          <a:p>
            <a:pPr marL="285750" indent="-285750" algn="just">
              <a:lnSpc>
                <a:spcPct val="150000"/>
              </a:lnSpc>
              <a:buFont typeface="Arial" panose="020B0604020202020204" pitchFamily="34" charset="0"/>
              <a:buChar char="•"/>
            </a:pPr>
            <a:r>
              <a:rPr lang="en-US" dirty="0"/>
              <a:t>The 3 processes in the rectangle that handle the scraping operation</a:t>
            </a:r>
          </a:p>
          <a:p>
            <a:pPr marL="285750" indent="-285750" algn="just">
              <a:lnSpc>
                <a:spcPct val="150000"/>
              </a:lnSpc>
              <a:buFont typeface="Arial" panose="020B0604020202020204" pitchFamily="34" charset="0"/>
              <a:buChar char="•"/>
            </a:pPr>
            <a:r>
              <a:rPr lang="en-US" dirty="0"/>
              <a:t>The 3 output documents </a:t>
            </a:r>
          </a:p>
          <a:p>
            <a:pPr algn="just">
              <a:lnSpc>
                <a:spcPct val="150000"/>
              </a:lnSpc>
            </a:pPr>
            <a:r>
              <a:rPr lang="en-US" sz="1600" dirty="0"/>
              <a:t> </a:t>
            </a:r>
            <a:endParaRPr lang="el-GR" sz="1600" dirty="0"/>
          </a:p>
        </p:txBody>
      </p:sp>
      <p:pic>
        <p:nvPicPr>
          <p:cNvPr id="5" name="Picture 4">
            <a:extLst>
              <a:ext uri="{FF2B5EF4-FFF2-40B4-BE49-F238E27FC236}">
                <a16:creationId xmlns:a16="http://schemas.microsoft.com/office/drawing/2014/main" id="{1F1507BB-750F-45AC-A5F5-5B0F189B4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7696" y="0"/>
            <a:ext cx="7933635" cy="6199464"/>
          </a:xfrm>
          <a:prstGeom prst="rect">
            <a:avLst/>
          </a:prstGeom>
        </p:spPr>
      </p:pic>
    </p:spTree>
    <p:extLst>
      <p:ext uri="{BB962C8B-B14F-4D97-AF65-F5344CB8AC3E}">
        <p14:creationId xmlns:p14="http://schemas.microsoft.com/office/powerpoint/2010/main" val="3192516378"/>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pl-8-2020" id="{A8F872AD-1D50-40B2-B5BD-A56A483A7B7E}" vid="{4CBC74F1-1776-41B7-9F21-D4DCB2DBC8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Prisma-tpl-2021</Template>
  <TotalTime>1358</TotalTime>
  <Words>1361</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Bahnschrift</vt:lpstr>
      <vt:lpstr>Calibri</vt:lpstr>
      <vt:lpstr>Calibri Light</vt:lpstr>
      <vt:lpstr>Trebuchet MS</vt:lpstr>
      <vt:lpstr>Wingdings</vt:lpstr>
      <vt:lpstr>Θέμα του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Kosmas Stamos</dc:creator>
  <cp:lastModifiedBy>Kosmas Stamos</cp:lastModifiedBy>
  <cp:revision>47</cp:revision>
  <dcterms:created xsi:type="dcterms:W3CDTF">2023-05-24T12:40:01Z</dcterms:created>
  <dcterms:modified xsi:type="dcterms:W3CDTF">2023-05-25T13:47:00Z</dcterms:modified>
</cp:coreProperties>
</file>