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122" d="100"/>
          <a:sy n="122" d="100"/>
        </p:scale>
        <p:origin x="9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24/5/2023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5/24/2023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5/24/2023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5/24/2023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5/24/2023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5/24/2023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5/24/2023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0" y="1086338"/>
            <a:ext cx="12192000" cy="461665"/>
          </a:xfrm>
          <a:prstGeom prst="rect">
            <a:avLst/>
          </a:prstGeom>
          <a:noFill/>
        </p:spPr>
        <p:txBody>
          <a:bodyPr wrap="square" rtlCol="0">
            <a:spAutoFit/>
          </a:bodyPr>
          <a:lstStyle/>
          <a:p>
            <a:pPr algn="ctr"/>
            <a:r>
              <a:rPr lang="en-US" sz="2400" dirty="0"/>
              <a:t>Legal Notice</a:t>
            </a:r>
            <a:endParaRPr lang="el-GR" sz="2400" dirty="0"/>
          </a:p>
        </p:txBody>
      </p:sp>
      <p:sp>
        <p:nvSpPr>
          <p:cNvPr id="3" name="TextBox 2">
            <a:extLst>
              <a:ext uri="{FF2B5EF4-FFF2-40B4-BE49-F238E27FC236}">
                <a16:creationId xmlns:a16="http://schemas.microsoft.com/office/drawing/2014/main" id="{5739F3AF-3D57-4D6A-9E76-8FF1D9F49547}"/>
              </a:ext>
            </a:extLst>
          </p:cNvPr>
          <p:cNvSpPr txBox="1"/>
          <p:nvPr/>
        </p:nvSpPr>
        <p:spPr>
          <a:xfrm>
            <a:off x="0" y="2039815"/>
            <a:ext cx="12192000" cy="3539430"/>
          </a:xfrm>
          <a:prstGeom prst="rect">
            <a:avLst/>
          </a:prstGeom>
          <a:noFill/>
        </p:spPr>
        <p:txBody>
          <a:bodyPr wrap="square" rtlCol="0">
            <a:spAutoFit/>
          </a:bodyPr>
          <a:lstStyle/>
          <a:p>
            <a:r>
              <a:rPr lang="en-US" sz="1600" dirty="0"/>
              <a:t>This work is not in any legal grey or red zone since:</a:t>
            </a:r>
          </a:p>
          <a:p>
            <a:pPr marL="285750" indent="-285750">
              <a:buFont typeface="Arial" panose="020B0604020202020204" pitchFamily="34" charset="0"/>
              <a:buChar char="•"/>
            </a:pPr>
            <a:r>
              <a:rPr lang="en-US" sz="1600" dirty="0"/>
              <a:t>It doesn’t infringe, use, publish any kind of personal data in the broader sense (in accordance with the GDPR law framework)</a:t>
            </a:r>
          </a:p>
          <a:p>
            <a:pPr marL="285750" indent="-285750">
              <a:buFont typeface="Arial" panose="020B0604020202020204" pitchFamily="34" charset="0"/>
              <a:buChar char="•"/>
            </a:pPr>
            <a:r>
              <a:rPr lang="en-US" sz="1600" dirty="0"/>
              <a:t>The data acquired is public and factual information</a:t>
            </a:r>
          </a:p>
          <a:p>
            <a:pPr marL="285750" indent="-285750">
              <a:buFont typeface="Arial" panose="020B0604020202020204" pitchFamily="34" charset="0"/>
              <a:buChar char="•"/>
            </a:pPr>
            <a:r>
              <a:rPr lang="en-US" sz="1600" dirty="0"/>
              <a:t>No copyright infringement took place, since no website  elements ( in the case of Screen Scraping* ) were gathered in the process, just raw data.</a:t>
            </a:r>
          </a:p>
          <a:p>
            <a:pPr marL="285750" indent="-285750">
              <a:buFont typeface="Arial" panose="020B0604020202020204" pitchFamily="34" charset="0"/>
              <a:buChar char="•"/>
            </a:pPr>
            <a:r>
              <a:rPr lang="en-US" sz="1600" dirty="0"/>
              <a:t>The work in not intended for commercial use or reproduction, republish as my own work, and it’s results won’t be used as a source for further research or conclusions</a:t>
            </a:r>
          </a:p>
          <a:p>
            <a:pPr marL="285750" indent="-285750">
              <a:buFont typeface="Arial" panose="020B0604020202020204" pitchFamily="34" charset="0"/>
              <a:buChar char="•"/>
            </a:pPr>
            <a:r>
              <a:rPr lang="en-US" sz="1600" dirty="0"/>
              <a:t>No commercial use of any kind is planned or depends on the gathered data</a:t>
            </a:r>
          </a:p>
          <a:p>
            <a:pPr marL="285750" indent="-285750">
              <a:buFont typeface="Arial" panose="020B0604020202020204" pitchFamily="34" charset="0"/>
              <a:buChar char="•"/>
            </a:pPr>
            <a:endParaRPr lang="en-US" sz="1600" dirty="0"/>
          </a:p>
          <a:p>
            <a:r>
              <a:rPr lang="en-US" sz="1600" dirty="0"/>
              <a:t>The work is thus protected by article 3 and 4 of the Digital Services Act, which aims to bring all EU countries under Digital Single Market(DSM) sharing same regulations. According to Article 3 and 4 of this regulation, “reproduction of publicly available content” is not illegal.</a:t>
            </a:r>
          </a:p>
          <a:p>
            <a:r>
              <a:rPr lang="en-US" sz="1600" dirty="0"/>
              <a:t>The DSM Directive permits text and data mining, which means:</a:t>
            </a:r>
          </a:p>
          <a:p>
            <a:r>
              <a:rPr lang="en-US" sz="1600" dirty="0"/>
              <a:t>	“</a:t>
            </a:r>
            <a:r>
              <a:rPr lang="en-US" sz="1600" dirty="0">
                <a:solidFill>
                  <a:schemeClr val="accent1">
                    <a:lumMod val="75000"/>
                  </a:schemeClr>
                </a:solidFill>
              </a:rPr>
              <a:t>any automated analytical technique aimed at analyzing text and data in digital form in order to generate information which includes,</a:t>
            </a:r>
          </a:p>
          <a:p>
            <a:r>
              <a:rPr lang="en-US" sz="1600" dirty="0">
                <a:solidFill>
                  <a:schemeClr val="accent1">
                    <a:lumMod val="75000"/>
                  </a:schemeClr>
                </a:solidFill>
              </a:rPr>
              <a:t>	  but is not limited to, patterns, trends and correlations</a:t>
            </a:r>
            <a:r>
              <a:rPr lang="en-US" sz="1600" dirty="0"/>
              <a:t>.”</a:t>
            </a:r>
            <a:endParaRPr lang="el-GR" sz="1600"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1180123"/>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586892"/>
            <a:ext cx="6096000" cy="2893100"/>
          </a:xfrm>
          <a:prstGeom prst="rect">
            <a:avLst/>
          </a:prstGeom>
          <a:noFill/>
        </p:spPr>
        <p:txBody>
          <a:bodyPr wrap="square" rtlCol="0">
            <a:spAutoFit/>
          </a:bodyPr>
          <a:lstStyle/>
          <a:p>
            <a:r>
              <a:rPr lang="en-US" sz="1400" b="1" dirty="0"/>
              <a:t>Web scraping(w.s)</a:t>
            </a:r>
            <a:r>
              <a:rPr lang="en-US" sz="1400" dirty="0"/>
              <a:t> is a data scraping technique used for extracting data from websites. Web scraping software may directly access one or multiple websites to gather valuable information (publicly available) for commercial or research purposes. It is a form of copying in which specific data is gathered and copied from the web, typically into a central local database or spreadsheet, for later retrieval or analysis.</a:t>
            </a:r>
          </a:p>
          <a:p>
            <a:r>
              <a:rPr lang="en-US" sz="1400" dirty="0"/>
              <a:t>Scraping a web page involves fetching it and extracting from it. Fetching is the downloading of a page (which a browser does when a user views a page). Web scrapers typically take something out of a page, to make use of it for another purpose somewhere else. There are 3 main scraping methods:</a:t>
            </a:r>
          </a:p>
          <a:p>
            <a:pPr marL="342900" indent="-342900">
              <a:buFont typeface="+mj-lt"/>
              <a:buAutoNum type="arabicPeriod"/>
            </a:pPr>
            <a:r>
              <a:rPr lang="en-US" sz="1400" dirty="0"/>
              <a:t>Screen scraping </a:t>
            </a:r>
          </a:p>
          <a:p>
            <a:pPr marL="342900" indent="-342900">
              <a:buFont typeface="+mj-lt"/>
              <a:buAutoNum type="arabicPeriod"/>
            </a:pPr>
            <a:r>
              <a:rPr lang="en-US" sz="1400" dirty="0"/>
              <a:t>Dynamic Scraping </a:t>
            </a:r>
          </a:p>
          <a:p>
            <a:pPr marL="342900" indent="-342900">
              <a:buFont typeface="+mj-lt"/>
              <a:buAutoNum type="arabicPeriod"/>
            </a:pPr>
            <a:r>
              <a:rPr lang="en-US" sz="1400" dirty="0">
                <a:solidFill>
                  <a:srgbClr val="C00000"/>
                </a:solidFill>
              </a:rPr>
              <a:t>Static scraping </a:t>
            </a:r>
            <a:r>
              <a:rPr lang="en-US" sz="1400" dirty="0">
                <a:solidFill>
                  <a:srgbClr val="C00000"/>
                </a:solidFill>
                <a:sym typeface="Wingdings" panose="05000000000000000000" pitchFamily="2" charset="2"/>
              </a:rPr>
              <a:t> this case</a:t>
            </a:r>
            <a:endParaRPr lang="en-US" sz="1400"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299202" y="2032000"/>
            <a:ext cx="5642707" cy="3662541"/>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sz="1400" dirty="0"/>
              <a:t>Static web scraping involves the gathering of static elements of a website, like tables or plain text. It is a the most basic form of web scraping, since the elements do not change with user activity or events and popups.</a:t>
            </a:r>
          </a:p>
          <a:p>
            <a:r>
              <a:rPr lang="en-US" sz="1400" dirty="0"/>
              <a:t>It involves all the same procedures as any other form of </a:t>
            </a:r>
            <a:r>
              <a:rPr lang="en-US" sz="1400" dirty="0" err="1"/>
              <a:t>w.s</a:t>
            </a:r>
            <a:r>
              <a:rPr lang="en-US" sz="1400" dirty="0"/>
              <a:t>:</a:t>
            </a:r>
          </a:p>
          <a:p>
            <a:pPr marL="285750" indent="-285750">
              <a:buFont typeface="Arial" panose="020B0604020202020204" pitchFamily="34" charset="0"/>
              <a:buChar char="•"/>
            </a:pPr>
            <a:r>
              <a:rPr lang="en-US" sz="1400" dirty="0"/>
              <a:t>First, we fetch a website through its URL</a:t>
            </a:r>
          </a:p>
          <a:p>
            <a:pPr marL="285750" indent="-285750">
              <a:buFont typeface="Arial" panose="020B0604020202020204" pitchFamily="34" charset="0"/>
              <a:buChar char="•"/>
            </a:pPr>
            <a:r>
              <a:rPr lang="en-US" sz="1400" dirty="0"/>
              <a:t>Second, we load it into an Html Document, which is an appropriate form for the scraping to take place</a:t>
            </a:r>
          </a:p>
          <a:p>
            <a:pPr marL="285750" indent="-285750">
              <a:buFont typeface="Arial" panose="020B0604020202020204" pitchFamily="34" charset="0"/>
              <a:buChar char="•"/>
            </a:pPr>
            <a:r>
              <a:rPr lang="en-US" sz="1400" dirty="0"/>
              <a:t>We select via Xpath signature, the particular element we want to gather data from</a:t>
            </a:r>
          </a:p>
          <a:p>
            <a:pPr marL="285750" indent="-285750">
              <a:buFont typeface="Arial" panose="020B0604020202020204" pitchFamily="34" charset="0"/>
              <a:buChar char="•"/>
            </a:pPr>
            <a:r>
              <a:rPr lang="en-US" sz="1400" dirty="0"/>
              <a:t>Perform the scraping and gathering of the data into an appropriate data structure (e.g. List)</a:t>
            </a:r>
          </a:p>
          <a:p>
            <a:pPr marL="285750" indent="-285750">
              <a:buFont typeface="Arial" panose="020B0604020202020204" pitchFamily="34" charset="0"/>
              <a:buChar char="•"/>
            </a:pPr>
            <a:r>
              <a:rPr lang="en-US" sz="1400" dirty="0"/>
              <a:t>Export the results of the process, formatted or not, into a file format of your choice (e.g a Csv file) or a database.</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89" y="1837172"/>
            <a:ext cx="2798127" cy="191975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 y="1837172"/>
            <a:ext cx="4423117" cy="4336981"/>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548090" y="4150233"/>
            <a:ext cx="2798126" cy="2023919"/>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704862" y="1969477"/>
            <a:ext cx="3712307" cy="3323987"/>
          </a:xfrm>
          <a:prstGeom prst="rect">
            <a:avLst/>
          </a:prstGeom>
          <a:noFill/>
        </p:spPr>
        <p:txBody>
          <a:bodyPr wrap="square" rtlCol="0">
            <a:spAutoFit/>
          </a:bodyPr>
          <a:lstStyle/>
          <a:p>
            <a:r>
              <a:rPr lang="en-US" sz="1400" dirty="0"/>
              <a:t>(Left)The website I chose to collect data from is called </a:t>
            </a:r>
            <a:r>
              <a:rPr lang="en-US" sz="1400" dirty="0">
                <a:solidFill>
                  <a:srgbClr val="C00000"/>
                </a:solidFill>
              </a:rPr>
              <a:t>shipandbunker.com </a:t>
            </a:r>
            <a:r>
              <a:rPr lang="en-US" sz="1400" dirty="0"/>
              <a:t>and provides financial</a:t>
            </a:r>
          </a:p>
          <a:p>
            <a:r>
              <a:rPr lang="en-US" sz="1400" dirty="0"/>
              <a:t>Info about oil and bunkering prices in ports, all around the world.</a:t>
            </a:r>
          </a:p>
          <a:p>
            <a:endParaRPr lang="en-US" sz="1400" dirty="0"/>
          </a:p>
          <a:p>
            <a:r>
              <a:rPr lang="en-US" sz="1400" dirty="0"/>
              <a:t>Specifically, I scraped 2 tables from the </a:t>
            </a:r>
            <a:r>
              <a:rPr lang="en-US" sz="1400" dirty="0">
                <a:solidFill>
                  <a:srgbClr val="C00000"/>
                </a:solidFill>
              </a:rPr>
              <a:t>Global Average section</a:t>
            </a:r>
            <a:r>
              <a:rPr lang="en-US" sz="1400" dirty="0"/>
              <a:t>(right), that presented the price, change, high and low and spread. </a:t>
            </a:r>
          </a:p>
          <a:p>
            <a:r>
              <a:rPr lang="en-US" sz="1400" dirty="0"/>
              <a:t>The first table has data about Marine Gas Oil and the second about VLSFO Fuel Oil. </a:t>
            </a:r>
          </a:p>
          <a:p>
            <a:endParaRPr lang="en-US" sz="1400" dirty="0"/>
          </a:p>
          <a:p>
            <a:r>
              <a:rPr lang="en-US" sz="1400" dirty="0"/>
              <a:t>The </a:t>
            </a:r>
            <a:r>
              <a:rPr lang="en-US" sz="1400" dirty="0">
                <a:solidFill>
                  <a:srgbClr val="C00000"/>
                </a:solidFill>
              </a:rPr>
              <a:t>columns of interest </a:t>
            </a:r>
            <a:r>
              <a:rPr lang="en-US" sz="1400" dirty="0"/>
              <a:t>in this case were the ones that had the date, the price $/mt and High Low. The red and green symbols were not scraped.</a:t>
            </a:r>
            <a:endParaRPr lang="el-GR" sz="1400"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dirty="0">
                <a:solidFill>
                  <a:schemeClr val="accent1">
                    <a:lumMod val="75000"/>
                  </a:schemeClr>
                </a:solidFill>
              </a:rPr>
              <a:t>Worker Service and Logging </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234462" y="1767006"/>
            <a:ext cx="4994031" cy="3323987"/>
          </a:xfrm>
          <a:prstGeom prst="rect">
            <a:avLst/>
          </a:prstGeom>
          <a:noFill/>
        </p:spPr>
        <p:txBody>
          <a:bodyPr wrap="square" rtlCol="0">
            <a:spAutoFit/>
          </a:bodyPr>
          <a:lstStyle/>
          <a:p>
            <a:r>
              <a:rPr lang="en-US" sz="1400" dirty="0"/>
              <a:t>The project was accomplished with the use of a </a:t>
            </a:r>
            <a:r>
              <a:rPr lang="en-US" sz="1400" dirty="0">
                <a:solidFill>
                  <a:srgbClr val="C00000"/>
                </a:solidFill>
              </a:rPr>
              <a:t>worker service </a:t>
            </a:r>
            <a:r>
              <a:rPr lang="en-US" sz="1400" dirty="0"/>
              <a:t>(from Visual Studio template files), because it has the perfect environment for a long running background service, since it inherits the </a:t>
            </a:r>
            <a:r>
              <a:rPr lang="en-US" sz="1400" dirty="0" err="1"/>
              <a:t>BackgroundService</a:t>
            </a:r>
            <a:r>
              <a:rPr lang="en-US" sz="1400" dirty="0"/>
              <a:t> class. An asynchronous timer ( in the form of </a:t>
            </a:r>
            <a:r>
              <a:rPr lang="en-US" sz="1400" dirty="0" err="1"/>
              <a:t>Task.Delay</a:t>
            </a:r>
            <a:r>
              <a:rPr lang="en-US" sz="1400" dirty="0"/>
              <a:t>() command is present to enforce the running interval of the service and its continuous running is ensured with a continuous while loop. </a:t>
            </a:r>
          </a:p>
          <a:p>
            <a:r>
              <a:rPr lang="en-US" sz="1400" dirty="0"/>
              <a:t>After confirming its correct running, through testing in the Debug Environment, I then proceeded into publishing the project in a local folder.</a:t>
            </a:r>
          </a:p>
          <a:p>
            <a:r>
              <a:rPr lang="en-US" sz="1400" dirty="0"/>
              <a:t>Then, after registering the project as a windows service, I had it running continuously as a background service through the Windows “Services” capability.  </a:t>
            </a:r>
          </a:p>
          <a:p>
            <a:endParaRPr lang="en-US" sz="1400" dirty="0"/>
          </a:p>
          <a:p>
            <a:endParaRPr lang="el-GR" sz="1400" dirty="0"/>
          </a:p>
        </p:txBody>
      </p:sp>
      <p:sp>
        <p:nvSpPr>
          <p:cNvPr id="4" name="TextBox 3">
            <a:extLst>
              <a:ext uri="{FF2B5EF4-FFF2-40B4-BE49-F238E27FC236}">
                <a16:creationId xmlns:a16="http://schemas.microsoft.com/office/drawing/2014/main" id="{EEE01CDB-56F9-4F4A-A5FC-9AAD8780FB38}"/>
              </a:ext>
            </a:extLst>
          </p:cNvPr>
          <p:cNvSpPr txBox="1"/>
          <p:nvPr/>
        </p:nvSpPr>
        <p:spPr>
          <a:xfrm>
            <a:off x="5611446" y="1767006"/>
            <a:ext cx="6111631" cy="1169551"/>
          </a:xfrm>
          <a:prstGeom prst="rect">
            <a:avLst/>
          </a:prstGeom>
          <a:noFill/>
        </p:spPr>
        <p:txBody>
          <a:bodyPr wrap="square" rtlCol="0">
            <a:spAutoFit/>
          </a:bodyPr>
          <a:lstStyle/>
          <a:p>
            <a:r>
              <a:rPr lang="en-US" sz="1400" dirty="0"/>
              <a:t>For logging purposes </a:t>
            </a:r>
            <a:r>
              <a:rPr lang="en-US" sz="1400" dirty="0">
                <a:solidFill>
                  <a:srgbClr val="C00000"/>
                </a:solidFill>
              </a:rPr>
              <a:t>Serilog</a:t>
            </a:r>
            <a:r>
              <a:rPr lang="en-US" sz="1400" dirty="0"/>
              <a:t> and its complimentary packages were used, bypassing the default Visual Studio console logging capacities. The Logger, exports its messages into a simple “.txt” file and it ensures better debugging and understanding of the progress of the process. Below is the setup of the Logger, in the 2 environments, DEBUG and RELEASE.</a:t>
            </a:r>
            <a:endParaRPr lang="el-GR" sz="1400" dirty="0"/>
          </a:p>
        </p:txBody>
      </p:sp>
      <p:pic>
        <p:nvPicPr>
          <p:cNvPr id="6" name="Picture 5">
            <a:extLst>
              <a:ext uri="{FF2B5EF4-FFF2-40B4-BE49-F238E27FC236}">
                <a16:creationId xmlns:a16="http://schemas.microsoft.com/office/drawing/2014/main" id="{E6F79704-370C-4C56-993D-73F15745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446" y="3197947"/>
            <a:ext cx="6111631" cy="3140329"/>
          </a:xfrm>
          <a:prstGeom prst="rect">
            <a:avLst/>
          </a:prstGeom>
        </p:spPr>
      </p:pic>
    </p:spTree>
    <p:extLst>
      <p:ext uri="{BB962C8B-B14F-4D97-AF65-F5344CB8AC3E}">
        <p14:creationId xmlns:p14="http://schemas.microsoft.com/office/powerpoint/2010/main" val="3523649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54709" y="1070634"/>
            <a:ext cx="3516922" cy="2559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31" y="1140971"/>
            <a:ext cx="3381069" cy="2141492"/>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4709" y="3298539"/>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Capture </a:t>
            </a:r>
            <a:endParaRPr lang="el-GR" sz="1200" dirty="0">
              <a:solidFill>
                <a:srgbClr val="C00000"/>
              </a:solidFill>
            </a:endParaRPr>
          </a:p>
        </p:txBody>
      </p:sp>
    </p:spTree>
    <p:extLst>
      <p:ext uri="{BB962C8B-B14F-4D97-AF65-F5344CB8AC3E}">
        <p14:creationId xmlns:p14="http://schemas.microsoft.com/office/powerpoint/2010/main" val="362596911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144</TotalTime>
  <Words>873</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16</cp:revision>
  <dcterms:created xsi:type="dcterms:W3CDTF">2023-05-24T12:40:01Z</dcterms:created>
  <dcterms:modified xsi:type="dcterms:W3CDTF">2023-05-24T15:04:18Z</dcterms:modified>
</cp:coreProperties>
</file>