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p:normalViewPr>
  <p:slideViewPr>
    <p:cSldViewPr snapToGrid="0" showGuides="1">
      <p:cViewPr>
        <p:scale>
          <a:sx n="122" d="100"/>
          <a:sy n="122" d="100"/>
        </p:scale>
        <p:origin x="9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236B-1DC8-4D32-8E18-6F1F33636642}" type="datetimeFigureOut">
              <a:rPr lang="el-GR" smtClean="0"/>
              <a:t>24/5/2023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8E98F-3362-40EA-A201-FA4C24F8F7E0}" type="slidenum">
              <a:rPr lang="el-GR" smtClean="0"/>
              <a:t>‹#›</a:t>
            </a:fld>
            <a:endParaRPr lang="el-GR"/>
          </a:p>
        </p:txBody>
      </p:sp>
    </p:spTree>
    <p:extLst>
      <p:ext uri="{BB962C8B-B14F-4D97-AF65-F5344CB8AC3E}">
        <p14:creationId xmlns:p14="http://schemas.microsoft.com/office/powerpoint/2010/main" val="247594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7" name="Ορθογώνιο 6"/>
          <p:cNvSpPr/>
          <p:nvPr userDrawn="1"/>
        </p:nvSpPr>
        <p:spPr>
          <a:xfrm>
            <a:off x="0" y="6561667"/>
            <a:ext cx="12192000" cy="306651"/>
          </a:xfrm>
          <a:prstGeom prst="rect">
            <a:avLst/>
          </a:prstGeom>
          <a:solidFill>
            <a:srgbClr val="2B2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latin typeface="Trebuchet MS" panose="020B0603020202020204" pitchFamily="34" charset="0"/>
            </a:endParaRPr>
          </a:p>
        </p:txBody>
      </p:sp>
      <p:sp>
        <p:nvSpPr>
          <p:cNvPr id="8" name="Footer Placeholder 4"/>
          <p:cNvSpPr txBox="1">
            <a:spLocks/>
          </p:cNvSpPr>
          <p:nvPr userDrawn="1"/>
        </p:nvSpPr>
        <p:spPr>
          <a:xfrm>
            <a:off x="183652" y="6624635"/>
            <a:ext cx="11855948" cy="182563"/>
          </a:xfrm>
          <a:prstGeom prst="rect">
            <a:avLst/>
          </a:prstGeom>
        </p:spPr>
        <p:txBody>
          <a:bodyPr vert="horz" lIns="91440" tIns="45720" rIns="91440" bIns="45720" rtlCol="0" anchor="ctr"/>
          <a:lstStyle>
            <a:defPPr>
              <a:defRPr lang="el-GR"/>
            </a:defPPr>
            <a:lvl1pPr marL="0" algn="ctr" defTabSz="914400" rtl="0" eaLnBrk="1" latinLnBrk="0" hangingPunct="1">
              <a:defRPr sz="9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aseline="30000" dirty="0">
                <a:solidFill>
                  <a:schemeClr val="bg1"/>
                </a:solidFill>
                <a:latin typeface="Trebuchet MS" panose="020B0603020202020204" pitchFamily="34" charset="0"/>
              </a:rPr>
              <a:t>  </a:t>
            </a:r>
            <a:r>
              <a:rPr lang="en-US" sz="1100" dirty="0">
                <a:solidFill>
                  <a:schemeClr val="bg1"/>
                </a:solidFill>
                <a:latin typeface="Trebuchet MS" panose="020B0603020202020204" pitchFamily="34" charset="0"/>
              </a:rPr>
              <a:t>Prisma Electronics SA</a:t>
            </a:r>
            <a:r>
              <a:rPr lang="en-US" sz="1100" baseline="30000" dirty="0">
                <a:solidFill>
                  <a:schemeClr val="bg1"/>
                </a:solidFill>
                <a:latin typeface="Trebuchet MS" panose="020B0603020202020204" pitchFamily="34" charset="0"/>
              </a:rPr>
              <a:t>TM</a:t>
            </a:r>
            <a:r>
              <a:rPr lang="en-US" sz="1100" baseline="0" dirty="0">
                <a:solidFill>
                  <a:schemeClr val="bg1"/>
                </a:solidFill>
                <a:latin typeface="Trebuchet MS" panose="020B0603020202020204" pitchFamily="34" charset="0"/>
              </a:rPr>
              <a:t> –  © 2021 All Rights Reserved</a:t>
            </a:r>
            <a:endParaRPr lang="el-GR" sz="1100" dirty="0">
              <a:solidFill>
                <a:schemeClr val="bg1"/>
              </a:solidFill>
              <a:latin typeface="Trebuchet MS" panose="020B0603020202020204" pitchFamily="34" charset="0"/>
            </a:endParaRPr>
          </a:p>
        </p:txBody>
      </p:sp>
      <p:pic>
        <p:nvPicPr>
          <p:cNvPr id="10" name="Εικόνα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452" y="169241"/>
            <a:ext cx="1619250" cy="571500"/>
          </a:xfrm>
          <a:prstGeom prst="rect">
            <a:avLst/>
          </a:prstGeom>
        </p:spPr>
      </p:pic>
    </p:spTree>
    <p:extLst>
      <p:ext uri="{BB962C8B-B14F-4D97-AF65-F5344CB8AC3E}">
        <p14:creationId xmlns:p14="http://schemas.microsoft.com/office/powerpoint/2010/main" val="402526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κατακόρυφου κειμένου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9413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6030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131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962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περιεχομένου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11275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n-US"/>
              <a:t>Click to edit Master title style</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Θέση περιεχομένου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Θέση ημερομηνίας 6"/>
          <p:cNvSpPr>
            <a:spLocks noGrp="1"/>
          </p:cNvSpPr>
          <p:nvPr>
            <p:ph type="dt" sz="half" idx="10"/>
          </p:nvPr>
        </p:nvSpPr>
        <p:spPr/>
        <p:txBody>
          <a:bodyPr/>
          <a:lstStyle/>
          <a:p>
            <a:fld id="{2DFF15D5-D68D-4A4D-8307-41C6391821FB}" type="datetimeFigureOut">
              <a:rPr lang="en-US" smtClean="0"/>
              <a:t>5/24/2023</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7004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ημερομηνίας 2"/>
          <p:cNvSpPr>
            <a:spLocks noGrp="1"/>
          </p:cNvSpPr>
          <p:nvPr>
            <p:ph type="dt" sz="half" idx="10"/>
          </p:nvPr>
        </p:nvSpPr>
        <p:spPr/>
        <p:txBody>
          <a:bodyPr/>
          <a:lstStyle/>
          <a:p>
            <a:fld id="{2DFF15D5-D68D-4A4D-8307-41C6391821FB}" type="datetimeFigureOut">
              <a:rPr lang="en-US" smtClean="0"/>
              <a:t>5/24/2023</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034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DFF15D5-D68D-4A4D-8307-41C6391821FB}" type="datetimeFigureOut">
              <a:rPr lang="en-US" smtClean="0"/>
              <a:t>5/24/2023</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85555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40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0551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F15D5-D68D-4A4D-8307-41C6391821FB}" type="datetimeFigureOut">
              <a:rPr lang="en-US" smtClean="0"/>
              <a:t>5/24/2023</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8F918-0D29-428E-9728-E509DFA695CA}" type="slidenum">
              <a:rPr lang="en-US" smtClean="0"/>
              <a:t>‹#›</a:t>
            </a:fld>
            <a:endParaRPr lang="en-US"/>
          </a:p>
        </p:txBody>
      </p:sp>
    </p:spTree>
    <p:extLst>
      <p:ext uri="{BB962C8B-B14F-4D97-AF65-F5344CB8AC3E}">
        <p14:creationId xmlns:p14="http://schemas.microsoft.com/office/powerpoint/2010/main" val="409615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hipandbunker.com/prices/av/global/av-glb-global-average-bunker-price#VLSFO" TargetMode="External"/><Relationship Id="rId2" Type="http://schemas.openxmlformats.org/officeDocument/2006/relationships/hyperlink" Target="https://shipandbunker.com/prices/av/global/av-glb-global-average-bunker-price#MGO" TargetMode="External"/><Relationship Id="rId1" Type="http://schemas.openxmlformats.org/officeDocument/2006/relationships/slideLayout" Target="../slideLayouts/slideLayout1.xml"/><Relationship Id="rId4" Type="http://schemas.openxmlformats.org/officeDocument/2006/relationships/hyperlink" Target="https://shipandbunker.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B7CA9-04E5-4571-A83E-0AF8F94313F6}"/>
              </a:ext>
            </a:extLst>
          </p:cNvPr>
          <p:cNvSpPr txBox="1"/>
          <p:nvPr/>
        </p:nvSpPr>
        <p:spPr>
          <a:xfrm>
            <a:off x="3403600" y="1023816"/>
            <a:ext cx="5384800" cy="461665"/>
          </a:xfrm>
          <a:prstGeom prst="rect">
            <a:avLst/>
          </a:prstGeom>
          <a:noFill/>
        </p:spPr>
        <p:txBody>
          <a:bodyPr wrap="square" rtlCol="0">
            <a:spAutoFit/>
          </a:bodyPr>
          <a:lstStyle/>
          <a:p>
            <a:pPr algn="ctr"/>
            <a:r>
              <a:rPr lang="en-US" sz="2400" b="1" dirty="0">
                <a:solidFill>
                  <a:schemeClr val="accent1">
                    <a:lumMod val="75000"/>
                  </a:schemeClr>
                </a:solidFill>
                <a:latin typeface="Bahnschrift" panose="020B0502040204020203" pitchFamily="34" charset="0"/>
              </a:rPr>
              <a:t>Ship Bunker Prices Web Scraper</a:t>
            </a:r>
            <a:endParaRPr lang="el-GR" sz="2400" b="1" dirty="0">
              <a:solidFill>
                <a:schemeClr val="accent1">
                  <a:lumMod val="7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6501BCE3-3DE0-4A9F-BD3D-5AA785880C2C}"/>
              </a:ext>
            </a:extLst>
          </p:cNvPr>
          <p:cNvSpPr txBox="1"/>
          <p:nvPr/>
        </p:nvSpPr>
        <p:spPr>
          <a:xfrm>
            <a:off x="5322277" y="4829907"/>
            <a:ext cx="2883876" cy="307777"/>
          </a:xfrm>
          <a:prstGeom prst="rect">
            <a:avLst/>
          </a:prstGeom>
          <a:noFill/>
        </p:spPr>
        <p:txBody>
          <a:bodyPr wrap="square" rtlCol="0">
            <a:spAutoFit/>
          </a:bodyPr>
          <a:lstStyle/>
          <a:p>
            <a:r>
              <a:rPr lang="en-US" sz="1400" dirty="0"/>
              <a:t>By Kosmas Stamos</a:t>
            </a:r>
            <a:endParaRPr lang="el-GR" sz="1400" dirty="0"/>
          </a:p>
        </p:txBody>
      </p:sp>
      <p:sp>
        <p:nvSpPr>
          <p:cNvPr id="5" name="TextBox 4">
            <a:extLst>
              <a:ext uri="{FF2B5EF4-FFF2-40B4-BE49-F238E27FC236}">
                <a16:creationId xmlns:a16="http://schemas.microsoft.com/office/drawing/2014/main" id="{E987A280-B805-4BBB-803D-5341AD3955C6}"/>
              </a:ext>
            </a:extLst>
          </p:cNvPr>
          <p:cNvSpPr txBox="1"/>
          <p:nvPr/>
        </p:nvSpPr>
        <p:spPr>
          <a:xfrm>
            <a:off x="2770554" y="2097257"/>
            <a:ext cx="6650892" cy="646331"/>
          </a:xfrm>
          <a:prstGeom prst="rect">
            <a:avLst/>
          </a:prstGeom>
          <a:noFill/>
        </p:spPr>
        <p:txBody>
          <a:bodyPr wrap="square" rtlCol="0">
            <a:spAutoFit/>
          </a:bodyPr>
          <a:lstStyle/>
          <a:p>
            <a:pPr algn="ctr"/>
            <a:r>
              <a:rPr lang="en-US" dirty="0"/>
              <a:t>Web scraping application, running in the background as a Windows Service</a:t>
            </a:r>
            <a:endParaRPr lang="el-GR" dirty="0"/>
          </a:p>
        </p:txBody>
      </p:sp>
    </p:spTree>
    <p:extLst>
      <p:ext uri="{BB962C8B-B14F-4D97-AF65-F5344CB8AC3E}">
        <p14:creationId xmlns:p14="http://schemas.microsoft.com/office/powerpoint/2010/main" val="279177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9DFC2-739F-4AF4-A342-3774EE51ADF3}"/>
              </a:ext>
            </a:extLst>
          </p:cNvPr>
          <p:cNvSpPr txBox="1"/>
          <p:nvPr/>
        </p:nvSpPr>
        <p:spPr>
          <a:xfrm>
            <a:off x="0" y="1086338"/>
            <a:ext cx="12192000" cy="461665"/>
          </a:xfrm>
          <a:prstGeom prst="rect">
            <a:avLst/>
          </a:prstGeom>
          <a:noFill/>
        </p:spPr>
        <p:txBody>
          <a:bodyPr wrap="square" rtlCol="0">
            <a:spAutoFit/>
          </a:bodyPr>
          <a:lstStyle/>
          <a:p>
            <a:pPr algn="ctr"/>
            <a:r>
              <a:rPr lang="en-US" sz="2400" dirty="0"/>
              <a:t>Legal Notice</a:t>
            </a:r>
            <a:endParaRPr lang="el-GR" sz="2400" dirty="0"/>
          </a:p>
        </p:txBody>
      </p:sp>
      <p:sp>
        <p:nvSpPr>
          <p:cNvPr id="3" name="TextBox 2">
            <a:extLst>
              <a:ext uri="{FF2B5EF4-FFF2-40B4-BE49-F238E27FC236}">
                <a16:creationId xmlns:a16="http://schemas.microsoft.com/office/drawing/2014/main" id="{5739F3AF-3D57-4D6A-9E76-8FF1D9F49547}"/>
              </a:ext>
            </a:extLst>
          </p:cNvPr>
          <p:cNvSpPr txBox="1"/>
          <p:nvPr/>
        </p:nvSpPr>
        <p:spPr>
          <a:xfrm>
            <a:off x="0" y="2039815"/>
            <a:ext cx="12192000" cy="3539430"/>
          </a:xfrm>
          <a:prstGeom prst="rect">
            <a:avLst/>
          </a:prstGeom>
          <a:noFill/>
        </p:spPr>
        <p:txBody>
          <a:bodyPr wrap="square" rtlCol="0">
            <a:spAutoFit/>
          </a:bodyPr>
          <a:lstStyle/>
          <a:p>
            <a:r>
              <a:rPr lang="en-US" sz="1600" dirty="0"/>
              <a:t>This work is not in any legal grey or red zone since:</a:t>
            </a:r>
          </a:p>
          <a:p>
            <a:pPr marL="285750" indent="-285750">
              <a:buFont typeface="Arial" panose="020B0604020202020204" pitchFamily="34" charset="0"/>
              <a:buChar char="•"/>
            </a:pPr>
            <a:r>
              <a:rPr lang="en-US" sz="1600" dirty="0"/>
              <a:t>It doesn’t infringe, use, publish any kind of personal data in the broader sense (in accordance with the GDPR law framework)</a:t>
            </a:r>
          </a:p>
          <a:p>
            <a:pPr marL="285750" indent="-285750">
              <a:buFont typeface="Arial" panose="020B0604020202020204" pitchFamily="34" charset="0"/>
              <a:buChar char="•"/>
            </a:pPr>
            <a:r>
              <a:rPr lang="en-US" sz="1600" dirty="0"/>
              <a:t>The data acquired is public and factual information</a:t>
            </a:r>
          </a:p>
          <a:p>
            <a:pPr marL="285750" indent="-285750">
              <a:buFont typeface="Arial" panose="020B0604020202020204" pitchFamily="34" charset="0"/>
              <a:buChar char="•"/>
            </a:pPr>
            <a:r>
              <a:rPr lang="en-US" sz="1600" dirty="0"/>
              <a:t>No copyright infringement took place, since no website  elements ( in the case of Screen Scraping* ) were gathered in the process, just raw data.</a:t>
            </a:r>
          </a:p>
          <a:p>
            <a:pPr marL="285750" indent="-285750">
              <a:buFont typeface="Arial" panose="020B0604020202020204" pitchFamily="34" charset="0"/>
              <a:buChar char="•"/>
            </a:pPr>
            <a:r>
              <a:rPr lang="en-US" sz="1600" dirty="0"/>
              <a:t>The work in not intended for commercial use or reproduction, republish as my own work, and it’s results won’t be used as a source for further research or conclusions</a:t>
            </a:r>
          </a:p>
          <a:p>
            <a:pPr marL="285750" indent="-285750">
              <a:buFont typeface="Arial" panose="020B0604020202020204" pitchFamily="34" charset="0"/>
              <a:buChar char="•"/>
            </a:pPr>
            <a:r>
              <a:rPr lang="en-US" sz="1600" dirty="0"/>
              <a:t>No commercial use of any kind is planned or depends on the gathered data</a:t>
            </a:r>
          </a:p>
          <a:p>
            <a:pPr marL="285750" indent="-285750">
              <a:buFont typeface="Arial" panose="020B0604020202020204" pitchFamily="34" charset="0"/>
              <a:buChar char="•"/>
            </a:pPr>
            <a:endParaRPr lang="en-US" sz="1600" dirty="0"/>
          </a:p>
          <a:p>
            <a:r>
              <a:rPr lang="en-US" sz="1600" dirty="0"/>
              <a:t>The work is thus protected by article 3 and 4 of the Digital Services Act, which aims to bring all EU countries under Digital Single Market(DSM) sharing same regulations. According to Article 3 and 4 of this regulation, “reproduction of publicly available content” is not illegal.</a:t>
            </a:r>
          </a:p>
          <a:p>
            <a:r>
              <a:rPr lang="en-US" sz="1600" dirty="0"/>
              <a:t>The DSM Directive permits text and data mining, which means:</a:t>
            </a:r>
          </a:p>
          <a:p>
            <a:r>
              <a:rPr lang="en-US" sz="1600" dirty="0"/>
              <a:t>	“</a:t>
            </a:r>
            <a:r>
              <a:rPr lang="en-US" sz="1600" dirty="0">
                <a:solidFill>
                  <a:schemeClr val="accent1">
                    <a:lumMod val="75000"/>
                  </a:schemeClr>
                </a:solidFill>
              </a:rPr>
              <a:t>any automated analytical technique aimed at analyzing text and data in digital form in order to generate information which includes,</a:t>
            </a:r>
          </a:p>
          <a:p>
            <a:r>
              <a:rPr lang="en-US" sz="1600" dirty="0">
                <a:solidFill>
                  <a:schemeClr val="accent1">
                    <a:lumMod val="75000"/>
                  </a:schemeClr>
                </a:solidFill>
              </a:rPr>
              <a:t>	  but is not limited to, patterns, trends and correlations</a:t>
            </a:r>
            <a:r>
              <a:rPr lang="en-US" sz="1600" dirty="0"/>
              <a:t>.”</a:t>
            </a:r>
            <a:endParaRPr lang="el-GR" sz="1600" dirty="0"/>
          </a:p>
        </p:txBody>
      </p:sp>
    </p:spTree>
    <p:extLst>
      <p:ext uri="{BB962C8B-B14F-4D97-AF65-F5344CB8AC3E}">
        <p14:creationId xmlns:p14="http://schemas.microsoft.com/office/powerpoint/2010/main" val="64092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752B7-0942-4116-99AB-4DE2E498384F}"/>
              </a:ext>
            </a:extLst>
          </p:cNvPr>
          <p:cNvSpPr txBox="1"/>
          <p:nvPr/>
        </p:nvSpPr>
        <p:spPr>
          <a:xfrm>
            <a:off x="0" y="977899"/>
            <a:ext cx="12192000" cy="461665"/>
          </a:xfrm>
          <a:prstGeom prst="rect">
            <a:avLst/>
          </a:prstGeom>
          <a:noFill/>
        </p:spPr>
        <p:txBody>
          <a:bodyPr wrap="square" rtlCol="0">
            <a:spAutoFit/>
          </a:bodyPr>
          <a:lstStyle/>
          <a:p>
            <a:pPr algn="ctr"/>
            <a:r>
              <a:rPr lang="en-US" sz="2400" dirty="0">
                <a:solidFill>
                  <a:schemeClr val="accent1">
                    <a:lumMod val="75000"/>
                  </a:schemeClr>
                </a:solidFill>
              </a:rPr>
              <a:t>Web scraping , what is it?</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0070E6E0-83B8-42A9-94F0-758B96E2B51F}"/>
              </a:ext>
            </a:extLst>
          </p:cNvPr>
          <p:cNvSpPr txBox="1"/>
          <p:nvPr/>
        </p:nvSpPr>
        <p:spPr>
          <a:xfrm>
            <a:off x="0" y="2032000"/>
            <a:ext cx="6096000" cy="3293209"/>
          </a:xfrm>
          <a:prstGeom prst="rect">
            <a:avLst/>
          </a:prstGeom>
          <a:noFill/>
        </p:spPr>
        <p:txBody>
          <a:bodyPr wrap="square" rtlCol="0">
            <a:spAutoFit/>
          </a:bodyPr>
          <a:lstStyle/>
          <a:p>
            <a:r>
              <a:rPr lang="en-US" sz="1600" b="1" dirty="0"/>
              <a:t>Web scraping(w.s)</a:t>
            </a:r>
            <a:r>
              <a:rPr lang="en-US" sz="1600" dirty="0"/>
              <a:t> is a data gathering technique used for extracting information from websites. Web scraping software may directly access one or multiple websites to gather valuable, publicly available information for commercial or research purposes. It is a form of copying in which specific data is gathered and copied from the web, typically into a central local database or spreadsheet, for later retrieval or analysis.</a:t>
            </a:r>
          </a:p>
          <a:p>
            <a:r>
              <a:rPr lang="en-US" sz="1600" dirty="0"/>
              <a:t>Web scrapers typically take something out of a page, to make use of it for another purpose somewhere else. There are 3 main scraping methods:</a:t>
            </a:r>
          </a:p>
          <a:p>
            <a:pPr marL="342900" indent="-342900">
              <a:buFont typeface="+mj-lt"/>
              <a:buAutoNum type="arabicPeriod"/>
            </a:pPr>
            <a:r>
              <a:rPr lang="en-US" sz="1600" dirty="0"/>
              <a:t>Screen scraping </a:t>
            </a:r>
          </a:p>
          <a:p>
            <a:pPr marL="342900" indent="-342900">
              <a:buFont typeface="+mj-lt"/>
              <a:buAutoNum type="arabicPeriod"/>
            </a:pPr>
            <a:r>
              <a:rPr lang="en-US" sz="1600" dirty="0"/>
              <a:t>Dynamic Scraping </a:t>
            </a:r>
          </a:p>
          <a:p>
            <a:pPr marL="342900" indent="-342900">
              <a:buFont typeface="+mj-lt"/>
              <a:buAutoNum type="arabicPeriod"/>
            </a:pPr>
            <a:r>
              <a:rPr lang="en-US" sz="1600" dirty="0">
                <a:solidFill>
                  <a:srgbClr val="C00000"/>
                </a:solidFill>
              </a:rPr>
              <a:t>Static scraping </a:t>
            </a:r>
            <a:r>
              <a:rPr lang="en-US" sz="1600" dirty="0">
                <a:solidFill>
                  <a:srgbClr val="C00000"/>
                </a:solidFill>
                <a:sym typeface="Wingdings" panose="05000000000000000000" pitchFamily="2" charset="2"/>
              </a:rPr>
              <a:t> this case</a:t>
            </a:r>
            <a:endParaRPr lang="en-US" sz="1600" dirty="0">
              <a:solidFill>
                <a:srgbClr val="C00000"/>
              </a:solidFill>
            </a:endParaRPr>
          </a:p>
        </p:txBody>
      </p:sp>
      <p:sp>
        <p:nvSpPr>
          <p:cNvPr id="4" name="TextBox 3">
            <a:extLst>
              <a:ext uri="{FF2B5EF4-FFF2-40B4-BE49-F238E27FC236}">
                <a16:creationId xmlns:a16="http://schemas.microsoft.com/office/drawing/2014/main" id="{81A5EDB8-8BB7-4350-87DA-7ECFC9966D72}"/>
              </a:ext>
            </a:extLst>
          </p:cNvPr>
          <p:cNvSpPr txBox="1"/>
          <p:nvPr/>
        </p:nvSpPr>
        <p:spPr>
          <a:xfrm>
            <a:off x="6096000" y="2032000"/>
            <a:ext cx="5642707" cy="4308872"/>
          </a:xfrm>
          <a:prstGeom prst="rect">
            <a:avLst/>
          </a:prstGeom>
          <a:noFill/>
        </p:spPr>
        <p:txBody>
          <a:bodyPr wrap="square" rtlCol="0">
            <a:spAutoFit/>
          </a:bodyPr>
          <a:lstStyle/>
          <a:p>
            <a:pPr algn="ctr"/>
            <a:r>
              <a:rPr lang="en-US" b="1" u="sng" dirty="0">
                <a:solidFill>
                  <a:srgbClr val="C00000"/>
                </a:solidFill>
              </a:rPr>
              <a:t>Static Web Scraping</a:t>
            </a:r>
          </a:p>
          <a:p>
            <a:endParaRPr lang="en-US" b="1" u="sng" dirty="0">
              <a:solidFill>
                <a:srgbClr val="C00000"/>
              </a:solidFill>
            </a:endParaRPr>
          </a:p>
          <a:p>
            <a:r>
              <a:rPr lang="en-US" sz="1600" dirty="0"/>
              <a:t>Static web scraping involves the gathering of static elements of a website, like tables or plain text. It is a the most basic form of web scraping, since the elements do not change with user activity or events and popups.</a:t>
            </a:r>
          </a:p>
          <a:p>
            <a:r>
              <a:rPr lang="en-US" sz="1600" dirty="0"/>
              <a:t>It involves all the same procedures as any other form of </a:t>
            </a:r>
            <a:r>
              <a:rPr lang="en-US" sz="1600" dirty="0" err="1"/>
              <a:t>w.s</a:t>
            </a:r>
            <a:r>
              <a:rPr lang="en-US" sz="1600" dirty="0"/>
              <a:t>:</a:t>
            </a:r>
          </a:p>
          <a:p>
            <a:pPr marL="285750" indent="-285750">
              <a:buFont typeface="Arial" panose="020B0604020202020204" pitchFamily="34" charset="0"/>
              <a:buChar char="•"/>
            </a:pPr>
            <a:r>
              <a:rPr lang="en-US" sz="1600" dirty="0"/>
              <a:t>First, we </a:t>
            </a:r>
            <a:r>
              <a:rPr lang="en-US" sz="1600" dirty="0">
                <a:solidFill>
                  <a:srgbClr val="C00000"/>
                </a:solidFill>
              </a:rPr>
              <a:t>fetch</a:t>
            </a:r>
            <a:r>
              <a:rPr lang="en-US" sz="1600" dirty="0"/>
              <a:t> a website through its URL</a:t>
            </a:r>
          </a:p>
          <a:p>
            <a:pPr marL="285750" indent="-285750">
              <a:buFont typeface="Arial" panose="020B0604020202020204" pitchFamily="34" charset="0"/>
              <a:buChar char="•"/>
            </a:pPr>
            <a:r>
              <a:rPr lang="en-US" sz="1600" dirty="0"/>
              <a:t>Second, we </a:t>
            </a:r>
            <a:r>
              <a:rPr lang="en-US" sz="1600" dirty="0">
                <a:solidFill>
                  <a:srgbClr val="C00000"/>
                </a:solidFill>
              </a:rPr>
              <a:t>load</a:t>
            </a:r>
            <a:r>
              <a:rPr lang="en-US" sz="1600" dirty="0"/>
              <a:t> it into an Html Document, which is an appropriate form for the scraping to take place</a:t>
            </a:r>
          </a:p>
          <a:p>
            <a:pPr marL="285750" indent="-285750">
              <a:buFont typeface="Arial" panose="020B0604020202020204" pitchFamily="34" charset="0"/>
              <a:buChar char="•"/>
            </a:pPr>
            <a:r>
              <a:rPr lang="en-US" sz="1600" dirty="0"/>
              <a:t>We select via </a:t>
            </a:r>
            <a:r>
              <a:rPr lang="en-US" sz="1600" dirty="0">
                <a:solidFill>
                  <a:srgbClr val="C00000"/>
                </a:solidFill>
              </a:rPr>
              <a:t>Xpath signature</a:t>
            </a:r>
            <a:r>
              <a:rPr lang="en-US" sz="1600" dirty="0"/>
              <a:t>, the particular element we want to gather data from</a:t>
            </a:r>
          </a:p>
          <a:p>
            <a:pPr marL="285750" indent="-285750">
              <a:buFont typeface="Arial" panose="020B0604020202020204" pitchFamily="34" charset="0"/>
              <a:buChar char="•"/>
            </a:pPr>
            <a:r>
              <a:rPr lang="en-US" sz="1600" dirty="0">
                <a:solidFill>
                  <a:srgbClr val="C00000"/>
                </a:solidFill>
              </a:rPr>
              <a:t>Perform the scraping </a:t>
            </a:r>
            <a:r>
              <a:rPr lang="en-US" sz="1600" dirty="0"/>
              <a:t>and gathering of the data into an appropriate data structure (e.g. List)</a:t>
            </a:r>
          </a:p>
          <a:p>
            <a:pPr marL="285750" indent="-285750">
              <a:buFont typeface="Arial" panose="020B0604020202020204" pitchFamily="34" charset="0"/>
              <a:buChar char="•"/>
            </a:pPr>
            <a:r>
              <a:rPr lang="en-US" sz="1600" dirty="0">
                <a:solidFill>
                  <a:srgbClr val="C00000"/>
                </a:solidFill>
              </a:rPr>
              <a:t>Export the results</a:t>
            </a:r>
            <a:r>
              <a:rPr lang="en-US" sz="1600" dirty="0"/>
              <a:t> of the process, formatted or not, into a file format of your choice (e.g a Csv file) or a database.</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9227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26499-1FF3-42CA-877E-90F30B69D14F}"/>
              </a:ext>
            </a:extLst>
          </p:cNvPr>
          <p:cNvSpPr txBox="1"/>
          <p:nvPr/>
        </p:nvSpPr>
        <p:spPr>
          <a:xfrm>
            <a:off x="0" y="982197"/>
            <a:ext cx="12192000" cy="461665"/>
          </a:xfrm>
          <a:prstGeom prst="rect">
            <a:avLst/>
          </a:prstGeom>
          <a:noFill/>
        </p:spPr>
        <p:txBody>
          <a:bodyPr wrap="square" rtlCol="0">
            <a:spAutoFit/>
          </a:bodyPr>
          <a:lstStyle/>
          <a:p>
            <a:pPr algn="ctr"/>
            <a:r>
              <a:rPr lang="en-US" sz="2400" b="1" dirty="0">
                <a:solidFill>
                  <a:schemeClr val="accent1">
                    <a:lumMod val="75000"/>
                  </a:schemeClr>
                </a:solidFill>
              </a:rPr>
              <a:t>ShipBunkerWindowsService project</a:t>
            </a:r>
            <a:endParaRPr lang="el-GR" sz="2400" b="1" dirty="0">
              <a:solidFill>
                <a:schemeClr val="accent1">
                  <a:lumMod val="75000"/>
                </a:schemeClr>
              </a:solidFill>
            </a:endParaRPr>
          </a:p>
        </p:txBody>
      </p:sp>
      <p:pic>
        <p:nvPicPr>
          <p:cNvPr id="5" name="Picture 4">
            <a:extLst>
              <a:ext uri="{FF2B5EF4-FFF2-40B4-BE49-F238E27FC236}">
                <a16:creationId xmlns:a16="http://schemas.microsoft.com/office/drawing/2014/main" id="{EE900E52-A84E-4D45-8004-933B62E1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088" y="1443862"/>
            <a:ext cx="3518865" cy="2313061"/>
          </a:xfrm>
          <a:prstGeom prst="rect">
            <a:avLst/>
          </a:prstGeom>
        </p:spPr>
      </p:pic>
      <p:pic>
        <p:nvPicPr>
          <p:cNvPr id="7" name="Picture 6">
            <a:extLst>
              <a:ext uri="{FF2B5EF4-FFF2-40B4-BE49-F238E27FC236}">
                <a16:creationId xmlns:a16="http://schemas.microsoft.com/office/drawing/2014/main" id="{2680AB67-81E9-4C42-9292-30F0F203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3862"/>
            <a:ext cx="4573942" cy="4721083"/>
          </a:xfrm>
          <a:prstGeom prst="rect">
            <a:avLst/>
          </a:prstGeom>
        </p:spPr>
      </p:pic>
      <p:pic>
        <p:nvPicPr>
          <p:cNvPr id="9" name="Picture 8">
            <a:extLst>
              <a:ext uri="{FF2B5EF4-FFF2-40B4-BE49-F238E27FC236}">
                <a16:creationId xmlns:a16="http://schemas.microsoft.com/office/drawing/2014/main" id="{3349645F-5744-4CAB-B5D4-4E8F7138A17F}"/>
              </a:ext>
            </a:extLst>
          </p:cNvPr>
          <p:cNvPicPr>
            <a:picLocks noChangeAspect="1"/>
          </p:cNvPicPr>
          <p:nvPr/>
        </p:nvPicPr>
        <p:blipFill rotWithShape="1">
          <a:blip r:embed="rId4">
            <a:extLst>
              <a:ext uri="{28A0092B-C50C-407E-A947-70E740481C1C}">
                <a14:useLocalDpi xmlns:a14="http://schemas.microsoft.com/office/drawing/2010/main" val="0"/>
              </a:ext>
            </a:extLst>
          </a:blip>
          <a:srcRect l="2304" t="847"/>
          <a:stretch/>
        </p:blipFill>
        <p:spPr>
          <a:xfrm>
            <a:off x="8548089" y="3688862"/>
            <a:ext cx="3518864" cy="2711938"/>
          </a:xfrm>
          <a:prstGeom prst="rect">
            <a:avLst/>
          </a:prstGeom>
        </p:spPr>
      </p:pic>
      <p:sp>
        <p:nvSpPr>
          <p:cNvPr id="10" name="TextBox 9">
            <a:extLst>
              <a:ext uri="{FF2B5EF4-FFF2-40B4-BE49-F238E27FC236}">
                <a16:creationId xmlns:a16="http://schemas.microsoft.com/office/drawing/2014/main" id="{B0EB0E77-110F-4BF2-BE86-477181A6645C}"/>
              </a:ext>
            </a:extLst>
          </p:cNvPr>
          <p:cNvSpPr txBox="1"/>
          <p:nvPr/>
        </p:nvSpPr>
        <p:spPr>
          <a:xfrm>
            <a:off x="4704862" y="1597709"/>
            <a:ext cx="3712307" cy="4278094"/>
          </a:xfrm>
          <a:prstGeom prst="rect">
            <a:avLst/>
          </a:prstGeom>
          <a:noFill/>
        </p:spPr>
        <p:txBody>
          <a:bodyPr wrap="square" rtlCol="0">
            <a:spAutoFit/>
          </a:bodyPr>
          <a:lstStyle/>
          <a:p>
            <a:r>
              <a:rPr lang="en-US" sz="1600" dirty="0"/>
              <a:t>(Left)The website I chose to collect data from is called </a:t>
            </a:r>
            <a:r>
              <a:rPr lang="en-US" sz="1600" dirty="0">
                <a:solidFill>
                  <a:srgbClr val="C00000"/>
                </a:solidFill>
              </a:rPr>
              <a:t>shipandbunker.com </a:t>
            </a:r>
            <a:r>
              <a:rPr lang="en-US" sz="1600" dirty="0"/>
              <a:t>and provides financial</a:t>
            </a:r>
          </a:p>
          <a:p>
            <a:r>
              <a:rPr lang="en-US" sz="1600" dirty="0"/>
              <a:t>Info about oil and bunkering prices in ports, all around the world.</a:t>
            </a:r>
          </a:p>
          <a:p>
            <a:endParaRPr lang="en-US" sz="1600" dirty="0"/>
          </a:p>
          <a:p>
            <a:r>
              <a:rPr lang="en-US" sz="1600" dirty="0"/>
              <a:t>Specifically, I scraped 2 tables from the </a:t>
            </a:r>
            <a:r>
              <a:rPr lang="en-US" sz="1600" dirty="0">
                <a:solidFill>
                  <a:srgbClr val="C00000"/>
                </a:solidFill>
              </a:rPr>
              <a:t>Global Average section</a:t>
            </a:r>
            <a:r>
              <a:rPr lang="en-US" sz="1600" dirty="0"/>
              <a:t>(right), that presented the price, change, high and low and spread. </a:t>
            </a:r>
          </a:p>
          <a:p>
            <a:r>
              <a:rPr lang="en-US" sz="1600" dirty="0"/>
              <a:t>The first table has data about Marine Gas Oil and the second about VLSFO Fuel Oil. </a:t>
            </a:r>
          </a:p>
          <a:p>
            <a:endParaRPr lang="en-US" sz="1600" dirty="0"/>
          </a:p>
          <a:p>
            <a:r>
              <a:rPr lang="en-US" sz="1600" dirty="0"/>
              <a:t>The </a:t>
            </a:r>
            <a:r>
              <a:rPr lang="en-US" sz="1600" dirty="0">
                <a:solidFill>
                  <a:srgbClr val="C00000"/>
                </a:solidFill>
              </a:rPr>
              <a:t>columns of interest </a:t>
            </a:r>
            <a:r>
              <a:rPr lang="en-US" sz="1600" dirty="0"/>
              <a:t>in this case were the ones that had the date, the price $/mt and High Low. The red and green symbols were not scraped.</a:t>
            </a:r>
            <a:endParaRPr lang="el-GR" sz="1600" dirty="0"/>
          </a:p>
        </p:txBody>
      </p:sp>
    </p:spTree>
    <p:extLst>
      <p:ext uri="{BB962C8B-B14F-4D97-AF65-F5344CB8AC3E}">
        <p14:creationId xmlns:p14="http://schemas.microsoft.com/office/powerpoint/2010/main" val="74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								Data Inputs</a:t>
            </a:r>
            <a:endParaRPr lang="el-GR" sz="2400" b="1" dirty="0">
              <a:solidFill>
                <a:schemeClr val="accent1">
                  <a:lumMod val="75000"/>
                </a:schemeClr>
              </a:solidFill>
            </a:endParaRPr>
          </a:p>
        </p:txBody>
      </p:sp>
      <p:pic>
        <p:nvPicPr>
          <p:cNvPr id="4" name="Picture 3">
            <a:extLst>
              <a:ext uri="{FF2B5EF4-FFF2-40B4-BE49-F238E27FC236}">
                <a16:creationId xmlns:a16="http://schemas.microsoft.com/office/drawing/2014/main" id="{012F6531-39D2-4FC9-9E2D-0C79846A155E}"/>
              </a:ext>
            </a:extLst>
          </p:cNvPr>
          <p:cNvPicPr>
            <a:picLocks noChangeAspect="1"/>
          </p:cNvPicPr>
          <p:nvPr/>
        </p:nvPicPr>
        <p:blipFill rotWithShape="1">
          <a:blip r:embed="rId2">
            <a:extLst>
              <a:ext uri="{28A0092B-C50C-407E-A947-70E740481C1C}">
                <a14:useLocalDpi xmlns:a14="http://schemas.microsoft.com/office/drawing/2010/main" val="0"/>
              </a:ext>
            </a:extLst>
          </a:blip>
          <a:srcRect l="22140"/>
          <a:stretch/>
        </p:blipFill>
        <p:spPr>
          <a:xfrm>
            <a:off x="125046" y="1485481"/>
            <a:ext cx="7080739" cy="4704304"/>
          </a:xfrm>
          <a:prstGeom prst="rect">
            <a:avLst/>
          </a:prstGeom>
        </p:spPr>
      </p:pic>
      <p:sp>
        <p:nvSpPr>
          <p:cNvPr id="5" name="TextBox 4">
            <a:extLst>
              <a:ext uri="{FF2B5EF4-FFF2-40B4-BE49-F238E27FC236}">
                <a16:creationId xmlns:a16="http://schemas.microsoft.com/office/drawing/2014/main" id="{D805350F-9F2E-499E-B23B-6B55FABB6AFF}"/>
              </a:ext>
            </a:extLst>
          </p:cNvPr>
          <p:cNvSpPr txBox="1"/>
          <p:nvPr/>
        </p:nvSpPr>
        <p:spPr>
          <a:xfrm>
            <a:off x="7330831" y="1570892"/>
            <a:ext cx="4736123" cy="3785652"/>
          </a:xfrm>
          <a:prstGeom prst="rect">
            <a:avLst/>
          </a:prstGeom>
          <a:noFill/>
        </p:spPr>
        <p:txBody>
          <a:bodyPr wrap="square" rtlCol="0">
            <a:spAutoFit/>
          </a:bodyPr>
          <a:lstStyle/>
          <a:p>
            <a:r>
              <a:rPr lang="en-US" sz="1600" dirty="0"/>
              <a:t>The vast majority of the data inputs required for the implementation of the service is handled and passed through the </a:t>
            </a:r>
            <a:r>
              <a:rPr lang="en-US" sz="1600" dirty="0">
                <a:solidFill>
                  <a:srgbClr val="C00000"/>
                </a:solidFill>
              </a:rPr>
              <a:t>appsettings.json </a:t>
            </a:r>
            <a:r>
              <a:rPr lang="en-US" sz="1600" dirty="0"/>
              <a:t>file of the project.</a:t>
            </a:r>
          </a:p>
          <a:p>
            <a:endParaRPr lang="en-US" sz="1600" dirty="0"/>
          </a:p>
          <a:p>
            <a:r>
              <a:rPr lang="en-US" sz="1600" dirty="0"/>
              <a:t>In this json format, our data gets passed on as configurations in the initial stages of the process, matched with corresponding variables of the same name and then used to perform the tasks that require their use.</a:t>
            </a:r>
          </a:p>
          <a:p>
            <a:endParaRPr lang="en-US" sz="1600" dirty="0"/>
          </a:p>
          <a:p>
            <a:r>
              <a:rPr lang="en-US" sz="1600" dirty="0"/>
              <a:t>This way, if we wanted to perform changes in our Windows Service, or have it run in multiple instances with different business requirements, we only have to change those settings, instead of modifying the </a:t>
            </a:r>
            <a:r>
              <a:rPr lang="en-US" sz="1600"/>
              <a:t>code  extensively</a:t>
            </a:r>
            <a:r>
              <a:rPr lang="en-US" sz="1600" dirty="0"/>
              <a:t>.  </a:t>
            </a:r>
            <a:endParaRPr lang="el-GR" sz="1600" dirty="0"/>
          </a:p>
        </p:txBody>
      </p:sp>
    </p:spTree>
    <p:extLst>
      <p:ext uri="{BB962C8B-B14F-4D97-AF65-F5344CB8AC3E}">
        <p14:creationId xmlns:p14="http://schemas.microsoft.com/office/powerpoint/2010/main" val="32752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DA0D6-BCB0-43DE-BE79-A226353C48C1}"/>
              </a:ext>
            </a:extLst>
          </p:cNvPr>
          <p:cNvSpPr txBox="1"/>
          <p:nvPr/>
        </p:nvSpPr>
        <p:spPr>
          <a:xfrm>
            <a:off x="0" y="1054520"/>
            <a:ext cx="12192000" cy="461665"/>
          </a:xfrm>
          <a:prstGeom prst="rect">
            <a:avLst/>
          </a:prstGeom>
          <a:noFill/>
        </p:spPr>
        <p:txBody>
          <a:bodyPr wrap="square" rtlCol="0">
            <a:spAutoFit/>
          </a:bodyPr>
          <a:lstStyle/>
          <a:p>
            <a:pPr algn="ctr"/>
            <a:r>
              <a:rPr lang="en-US" sz="2400" b="1" dirty="0">
                <a:solidFill>
                  <a:schemeClr val="accent1">
                    <a:lumMod val="75000"/>
                  </a:schemeClr>
                </a:solidFill>
              </a:rPr>
              <a:t>Worker Service and Logging </a:t>
            </a:r>
            <a:endParaRPr lang="el-GR" sz="2400" b="1" dirty="0">
              <a:solidFill>
                <a:schemeClr val="accent1">
                  <a:lumMod val="75000"/>
                </a:schemeClr>
              </a:solidFill>
            </a:endParaRPr>
          </a:p>
        </p:txBody>
      </p:sp>
      <p:sp>
        <p:nvSpPr>
          <p:cNvPr id="3" name="TextBox 2">
            <a:extLst>
              <a:ext uri="{FF2B5EF4-FFF2-40B4-BE49-F238E27FC236}">
                <a16:creationId xmlns:a16="http://schemas.microsoft.com/office/drawing/2014/main" id="{460ED4E9-7788-4495-9167-4D2B8B2A9899}"/>
              </a:ext>
            </a:extLst>
          </p:cNvPr>
          <p:cNvSpPr txBox="1"/>
          <p:nvPr/>
        </p:nvSpPr>
        <p:spPr>
          <a:xfrm>
            <a:off x="171939" y="1767006"/>
            <a:ext cx="4994031" cy="2739211"/>
          </a:xfrm>
          <a:prstGeom prst="rect">
            <a:avLst/>
          </a:prstGeom>
          <a:noFill/>
        </p:spPr>
        <p:txBody>
          <a:bodyPr wrap="square" rtlCol="0">
            <a:spAutoFit/>
          </a:bodyPr>
          <a:lstStyle/>
          <a:p>
            <a:r>
              <a:rPr lang="en-US" sz="1600" dirty="0"/>
              <a:t>The project was accomplished with the use of a </a:t>
            </a:r>
            <a:r>
              <a:rPr lang="en-US" sz="1600" dirty="0">
                <a:solidFill>
                  <a:srgbClr val="C00000"/>
                </a:solidFill>
              </a:rPr>
              <a:t>worker service </a:t>
            </a:r>
            <a:r>
              <a:rPr lang="en-US" sz="1600" dirty="0"/>
              <a:t>(from Visual Studio template files). A timer  is present to enforce the running interval of the service and it runs continuously in the background. After confirming its correct running, through testing, the service was published in a local folder.</a:t>
            </a:r>
          </a:p>
          <a:p>
            <a:r>
              <a:rPr lang="en-US" sz="1600" dirty="0"/>
              <a:t>Then, after registering the project as a windows service, I had it running continuously as a background service through the Windows “Services” capability.  </a:t>
            </a:r>
          </a:p>
          <a:p>
            <a:endParaRPr lang="en-US" sz="1400" dirty="0"/>
          </a:p>
          <a:p>
            <a:endParaRPr lang="el-GR" sz="1400" dirty="0"/>
          </a:p>
        </p:txBody>
      </p:sp>
      <p:sp>
        <p:nvSpPr>
          <p:cNvPr id="4" name="TextBox 3">
            <a:extLst>
              <a:ext uri="{FF2B5EF4-FFF2-40B4-BE49-F238E27FC236}">
                <a16:creationId xmlns:a16="http://schemas.microsoft.com/office/drawing/2014/main" id="{EEE01CDB-56F9-4F4A-A5FC-9AAD8780FB38}"/>
              </a:ext>
            </a:extLst>
          </p:cNvPr>
          <p:cNvSpPr txBox="1"/>
          <p:nvPr/>
        </p:nvSpPr>
        <p:spPr>
          <a:xfrm>
            <a:off x="171939" y="4362217"/>
            <a:ext cx="5924061" cy="1569660"/>
          </a:xfrm>
          <a:prstGeom prst="rect">
            <a:avLst/>
          </a:prstGeom>
          <a:noFill/>
        </p:spPr>
        <p:txBody>
          <a:bodyPr wrap="square" rtlCol="0">
            <a:spAutoFit/>
          </a:bodyPr>
          <a:lstStyle/>
          <a:p>
            <a:r>
              <a:rPr lang="en-US" sz="1600" dirty="0"/>
              <a:t>For </a:t>
            </a:r>
            <a:r>
              <a:rPr lang="en-US" sz="1600" dirty="0">
                <a:solidFill>
                  <a:srgbClr val="C00000"/>
                </a:solidFill>
              </a:rPr>
              <a:t>logging purposes, Serilog</a:t>
            </a:r>
            <a:r>
              <a:rPr lang="en-US" sz="1600" dirty="0"/>
              <a:t> and its complimentary packages were used, bypassing the default Visual Studio console logging capacities. The Logger, exports its messages into a simple “.txt” file and it ensures better debugging and understanding of the progress of the process. To the right is the setup of the Logger, in 2 environments, DEBUG and RELEASE</a:t>
            </a:r>
            <a:r>
              <a:rPr lang="en-US" sz="1400" dirty="0"/>
              <a:t>.</a:t>
            </a:r>
            <a:endParaRPr lang="el-GR" sz="1400" dirty="0"/>
          </a:p>
        </p:txBody>
      </p:sp>
      <p:pic>
        <p:nvPicPr>
          <p:cNvPr id="6" name="Picture 5">
            <a:extLst>
              <a:ext uri="{FF2B5EF4-FFF2-40B4-BE49-F238E27FC236}">
                <a16:creationId xmlns:a16="http://schemas.microsoft.com/office/drawing/2014/main" id="{E6F79704-370C-4C56-993D-73F15745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5" y="1767006"/>
            <a:ext cx="5830276" cy="4164871"/>
          </a:xfrm>
          <a:prstGeom prst="rect">
            <a:avLst/>
          </a:prstGeom>
        </p:spPr>
      </p:pic>
    </p:spTree>
    <p:extLst>
      <p:ext uri="{BB962C8B-B14F-4D97-AF65-F5344CB8AC3E}">
        <p14:creationId xmlns:p14="http://schemas.microsoft.com/office/powerpoint/2010/main" val="352364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7B3F2-8015-47A3-B7A5-25367329621F}"/>
              </a:ext>
            </a:extLst>
          </p:cNvPr>
          <p:cNvSpPr/>
          <p:nvPr/>
        </p:nvSpPr>
        <p:spPr>
          <a:xfrm>
            <a:off x="54738" y="1070560"/>
            <a:ext cx="4423507" cy="5173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Picture 2">
            <a:extLst>
              <a:ext uri="{FF2B5EF4-FFF2-40B4-BE49-F238E27FC236}">
                <a16:creationId xmlns:a16="http://schemas.microsoft.com/office/drawing/2014/main" id="{312F6650-6EDB-4EE2-8DB6-0BA631AB4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31" y="1140970"/>
            <a:ext cx="4281261" cy="4646469"/>
          </a:xfrm>
          <a:prstGeom prst="rect">
            <a:avLst/>
          </a:prstGeom>
        </p:spPr>
      </p:pic>
      <p:sp>
        <p:nvSpPr>
          <p:cNvPr id="4" name="TextBox 3">
            <a:extLst>
              <a:ext uri="{FF2B5EF4-FFF2-40B4-BE49-F238E27FC236}">
                <a16:creationId xmlns:a16="http://schemas.microsoft.com/office/drawing/2014/main" id="{0113147F-3498-42C8-914C-4A67E3F5B956}"/>
              </a:ext>
            </a:extLst>
          </p:cNvPr>
          <p:cNvSpPr txBox="1"/>
          <p:nvPr/>
        </p:nvSpPr>
        <p:spPr>
          <a:xfrm>
            <a:off x="501753" y="5877617"/>
            <a:ext cx="3381069" cy="276999"/>
          </a:xfrm>
          <a:prstGeom prst="rect">
            <a:avLst/>
          </a:prstGeom>
          <a:solidFill>
            <a:schemeClr val="bg1"/>
          </a:solidFill>
        </p:spPr>
        <p:txBody>
          <a:bodyPr wrap="square" rtlCol="0">
            <a:spAutoFit/>
          </a:bodyPr>
          <a:lstStyle/>
          <a:p>
            <a:pPr algn="ctr"/>
            <a:r>
              <a:rPr lang="en-US" sz="1200" dirty="0">
                <a:solidFill>
                  <a:srgbClr val="C00000"/>
                </a:solidFill>
              </a:rPr>
              <a:t>WorkerLog.txt example </a:t>
            </a:r>
            <a:endParaRPr lang="el-GR" sz="1200" dirty="0">
              <a:solidFill>
                <a:srgbClr val="C00000"/>
              </a:solidFill>
            </a:endParaRPr>
          </a:p>
        </p:txBody>
      </p:sp>
      <p:cxnSp>
        <p:nvCxnSpPr>
          <p:cNvPr id="10" name="Straight Connector 9">
            <a:extLst>
              <a:ext uri="{FF2B5EF4-FFF2-40B4-BE49-F238E27FC236}">
                <a16:creationId xmlns:a16="http://schemas.microsoft.com/office/drawing/2014/main" id="{B0CDCCE9-D332-41B5-90A4-2C1BD0A6D1E4}"/>
              </a:ext>
            </a:extLst>
          </p:cNvPr>
          <p:cNvCxnSpPr/>
          <p:nvPr/>
        </p:nvCxnSpPr>
        <p:spPr>
          <a:xfrm>
            <a:off x="4712677" y="414215"/>
            <a:ext cx="0" cy="5830277"/>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FAFDB93-6EE9-4481-A70A-C529F655745E}"/>
              </a:ext>
            </a:extLst>
          </p:cNvPr>
          <p:cNvSpPr txBox="1"/>
          <p:nvPr/>
        </p:nvSpPr>
        <p:spPr>
          <a:xfrm>
            <a:off x="4861168" y="608895"/>
            <a:ext cx="7276101" cy="461665"/>
          </a:xfrm>
          <a:prstGeom prst="rect">
            <a:avLst/>
          </a:prstGeom>
          <a:noFill/>
        </p:spPr>
        <p:txBody>
          <a:bodyPr wrap="square" rtlCol="0">
            <a:spAutoFit/>
          </a:bodyPr>
          <a:lstStyle/>
          <a:p>
            <a:pPr algn="ctr"/>
            <a:r>
              <a:rPr lang="en-US" sz="2400" b="1" dirty="0">
                <a:solidFill>
                  <a:schemeClr val="accent1">
                    <a:lumMod val="75000"/>
                  </a:schemeClr>
                </a:solidFill>
              </a:rPr>
              <a:t>CSV outputs</a:t>
            </a:r>
            <a:endParaRPr lang="el-GR" sz="2400" b="1" dirty="0">
              <a:solidFill>
                <a:schemeClr val="accent1">
                  <a:lumMod val="75000"/>
                </a:schemeClr>
              </a:solidFill>
            </a:endParaRPr>
          </a:p>
        </p:txBody>
      </p:sp>
      <p:sp>
        <p:nvSpPr>
          <p:cNvPr id="13" name="TextBox 12">
            <a:extLst>
              <a:ext uri="{FF2B5EF4-FFF2-40B4-BE49-F238E27FC236}">
                <a16:creationId xmlns:a16="http://schemas.microsoft.com/office/drawing/2014/main" id="{00736177-3FAC-4A17-827C-9937024B76FE}"/>
              </a:ext>
            </a:extLst>
          </p:cNvPr>
          <p:cNvSpPr txBox="1"/>
          <p:nvPr/>
        </p:nvSpPr>
        <p:spPr>
          <a:xfrm>
            <a:off x="4790831" y="1070560"/>
            <a:ext cx="7346431" cy="1077218"/>
          </a:xfrm>
          <a:prstGeom prst="rect">
            <a:avLst/>
          </a:prstGeom>
          <a:noFill/>
        </p:spPr>
        <p:txBody>
          <a:bodyPr wrap="square" rtlCol="0">
            <a:spAutoFit/>
          </a:bodyPr>
          <a:lstStyle/>
          <a:p>
            <a:r>
              <a:rPr lang="en-US" sz="1600" dirty="0"/>
              <a:t>The other 2 output files that the app produces are 2 separate .csv files in the current working directory, titled “Mgo.csv” and “Vlsfo.csv”. They contain the scraped data that we gathered and are updated every time the worker service running interval is reached.  Below is a snippet from both of the files</a:t>
            </a:r>
            <a:endParaRPr lang="el-GR" sz="1600" dirty="0"/>
          </a:p>
        </p:txBody>
      </p:sp>
      <p:pic>
        <p:nvPicPr>
          <p:cNvPr id="15" name="Picture 14">
            <a:extLst>
              <a:ext uri="{FF2B5EF4-FFF2-40B4-BE49-F238E27FC236}">
                <a16:creationId xmlns:a16="http://schemas.microsoft.com/office/drawing/2014/main" id="{890A8B6D-CE90-4067-A32B-19B2DC2F5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009" y="2194973"/>
            <a:ext cx="7119560" cy="4049519"/>
          </a:xfrm>
          <a:prstGeom prst="rect">
            <a:avLst/>
          </a:prstGeom>
        </p:spPr>
      </p:pic>
    </p:spTree>
    <p:extLst>
      <p:ext uri="{BB962C8B-B14F-4D97-AF65-F5344CB8AC3E}">
        <p14:creationId xmlns:p14="http://schemas.microsoft.com/office/powerpoint/2010/main" val="362596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Business Requirements </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154984"/>
          </a:xfrm>
          <a:prstGeom prst="rect">
            <a:avLst/>
          </a:prstGeom>
          <a:noFill/>
        </p:spPr>
        <p:txBody>
          <a:bodyPr wrap="square" rtlCol="0">
            <a:spAutoFit/>
          </a:bodyPr>
          <a:lstStyle/>
          <a:p>
            <a:pPr algn="just"/>
            <a:r>
              <a:rPr lang="en-US" sz="1600" dirty="0"/>
              <a:t>The </a:t>
            </a:r>
            <a:r>
              <a:rPr lang="en-US" sz="1600" dirty="0">
                <a:solidFill>
                  <a:srgbClr val="C00000"/>
                </a:solidFill>
              </a:rPr>
              <a:t>business requirements</a:t>
            </a:r>
            <a:r>
              <a:rPr lang="en-US" sz="1600" dirty="0"/>
              <a:t> for this project are stated below. </a:t>
            </a:r>
          </a:p>
          <a:p>
            <a:pPr algn="just"/>
            <a:endParaRPr lang="en-US" sz="1600" dirty="0"/>
          </a:p>
          <a:p>
            <a:pPr marL="285750" indent="-285750" algn="just">
              <a:lnSpc>
                <a:spcPct val="150000"/>
              </a:lnSpc>
              <a:buFont typeface="Arial" panose="020B0604020202020204" pitchFamily="34" charset="0"/>
              <a:buChar char="•"/>
            </a:pPr>
            <a:r>
              <a:rPr lang="en-US" dirty="0"/>
              <a:t>The app. must have the capacity to run in the background as a Windows Service .</a:t>
            </a:r>
          </a:p>
          <a:p>
            <a:pPr marL="285750" indent="-285750" algn="just">
              <a:lnSpc>
                <a:spcPct val="150000"/>
              </a:lnSpc>
              <a:buFont typeface="Arial" panose="020B0604020202020204" pitchFamily="34" charset="0"/>
              <a:buChar char="•"/>
            </a:pPr>
            <a:r>
              <a:rPr lang="en-US" dirty="0"/>
              <a:t>It should be collecting and refreshing when changes happen, the 2 aforementioned </a:t>
            </a:r>
            <a:r>
              <a:rPr lang="en-US" dirty="0">
                <a:hlinkClick r:id="rId2"/>
              </a:rPr>
              <a:t>MGO</a:t>
            </a:r>
            <a:r>
              <a:rPr lang="en-US" dirty="0"/>
              <a:t> and </a:t>
            </a:r>
            <a:r>
              <a:rPr lang="en-US" dirty="0">
                <a:hlinkClick r:id="rId3"/>
              </a:rPr>
              <a:t>VLSFO</a:t>
            </a:r>
            <a:r>
              <a:rPr lang="en-US" dirty="0"/>
              <a:t> global average prices from the </a:t>
            </a:r>
            <a:r>
              <a:rPr lang="en-US" dirty="0">
                <a:hlinkClick r:id="rId4"/>
              </a:rPr>
              <a:t>shipandbunker.com </a:t>
            </a:r>
            <a:r>
              <a:rPr lang="en-US" dirty="0"/>
              <a:t>website.</a:t>
            </a:r>
          </a:p>
          <a:p>
            <a:pPr marL="285750" indent="-285750" algn="just">
              <a:lnSpc>
                <a:spcPct val="150000"/>
              </a:lnSpc>
              <a:buFont typeface="Arial" panose="020B0604020202020204" pitchFamily="34" charset="0"/>
              <a:buChar char="•"/>
            </a:pPr>
            <a:r>
              <a:rPr lang="en-US" dirty="0"/>
              <a:t>It should be scraping the columns “Date, Price $/mt, High, Low” from those tables and store the data in the form of 2 separate csv files.</a:t>
            </a:r>
          </a:p>
          <a:p>
            <a:pPr marL="742950" lvl="1" indent="-285750" algn="just">
              <a:lnSpc>
                <a:spcPct val="150000"/>
              </a:lnSpc>
              <a:buFont typeface="Arial" panose="020B0604020202020204" pitchFamily="34" charset="0"/>
              <a:buChar char="•"/>
            </a:pPr>
            <a:r>
              <a:rPr lang="en-US" dirty="0"/>
              <a:t>The “Date” column’s data must be formatted to be exhibited in the ISO time Format.</a:t>
            </a:r>
          </a:p>
          <a:p>
            <a:pPr marL="285750" indent="-285750" algn="just">
              <a:lnSpc>
                <a:spcPct val="150000"/>
              </a:lnSpc>
              <a:buFont typeface="Arial" panose="020B0604020202020204" pitchFamily="34" charset="0"/>
              <a:buChar char="•"/>
            </a:pPr>
            <a:r>
              <a:rPr lang="en-US" dirty="0"/>
              <a:t>The scraping should be happening in a 30 minute interval between the allotted time span.</a:t>
            </a:r>
          </a:p>
          <a:p>
            <a:pPr marL="285750" indent="-285750" algn="just">
              <a:lnSpc>
                <a:spcPct val="150000"/>
              </a:lnSpc>
              <a:buFont typeface="Arial" panose="020B0604020202020204" pitchFamily="34" charset="0"/>
              <a:buChar char="•"/>
            </a:pPr>
            <a:r>
              <a:rPr lang="en-US" dirty="0"/>
              <a:t>The running period of the service should be between 9:30 and 21:30 in UTC time format, from Monday to Friday.</a:t>
            </a:r>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263030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359506" y="1023815"/>
            <a:ext cx="3993661" cy="461665"/>
          </a:xfrm>
          <a:prstGeom prst="rect">
            <a:avLst/>
          </a:prstGeom>
          <a:noFill/>
        </p:spPr>
        <p:txBody>
          <a:bodyPr wrap="square" rtlCol="0">
            <a:spAutoFit/>
          </a:bodyPr>
          <a:lstStyle/>
          <a:p>
            <a:pPr algn="ctr"/>
            <a:r>
              <a:rPr lang="en-US" sz="2400" b="1" dirty="0">
                <a:solidFill>
                  <a:schemeClr val="accent1">
                    <a:lumMod val="75000"/>
                  </a:schemeClr>
                </a:solidFill>
              </a:rPr>
              <a:t>Flow chart of the process</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 y="1828799"/>
            <a:ext cx="3634154" cy="2762551"/>
          </a:xfrm>
          <a:prstGeom prst="rect">
            <a:avLst/>
          </a:prstGeom>
          <a:noFill/>
        </p:spPr>
        <p:txBody>
          <a:bodyPr wrap="square" rtlCol="0">
            <a:spAutoFit/>
          </a:bodyPr>
          <a:lstStyle/>
          <a:p>
            <a:pPr algn="just"/>
            <a:r>
              <a:rPr lang="en-US" sz="1600" dirty="0"/>
              <a:t> </a:t>
            </a:r>
            <a:r>
              <a:rPr lang="en-US" sz="1600" u="sng" dirty="0"/>
              <a:t>Points of interest</a:t>
            </a:r>
          </a:p>
          <a:p>
            <a:pPr algn="just"/>
            <a:endParaRPr lang="en-US" sz="1600" u="sng" dirty="0"/>
          </a:p>
          <a:p>
            <a:pPr marL="285750" indent="-285750" algn="just">
              <a:lnSpc>
                <a:spcPct val="150000"/>
              </a:lnSpc>
              <a:buFont typeface="Arial" panose="020B0604020202020204" pitchFamily="34" charset="0"/>
              <a:buChar char="•"/>
            </a:pPr>
            <a:r>
              <a:rPr lang="en-US" sz="1600" dirty="0"/>
              <a:t>The ValidRunning Time condition for running the process </a:t>
            </a:r>
          </a:p>
          <a:p>
            <a:pPr marL="285750" indent="-285750" algn="just">
              <a:lnSpc>
                <a:spcPct val="150000"/>
              </a:lnSpc>
              <a:buFont typeface="Arial" panose="020B0604020202020204" pitchFamily="34" charset="0"/>
              <a:buChar char="•"/>
            </a:pPr>
            <a:r>
              <a:rPr lang="en-US" sz="1600" dirty="0"/>
              <a:t>The 3 processes in the rectangle that handle the scraping operation</a:t>
            </a:r>
          </a:p>
          <a:p>
            <a:pPr marL="285750" indent="-285750" algn="just">
              <a:lnSpc>
                <a:spcPct val="150000"/>
              </a:lnSpc>
              <a:buFont typeface="Arial" panose="020B0604020202020204" pitchFamily="34" charset="0"/>
              <a:buChar char="•"/>
            </a:pPr>
            <a:r>
              <a:rPr lang="en-US" sz="1600" dirty="0"/>
              <a:t>The 3 output documents </a:t>
            </a:r>
          </a:p>
          <a:p>
            <a:pPr algn="just">
              <a:lnSpc>
                <a:spcPct val="150000"/>
              </a:lnSpc>
            </a:pPr>
            <a:r>
              <a:rPr lang="en-US" sz="1600" dirty="0"/>
              <a:t> </a:t>
            </a:r>
            <a:endParaRPr lang="el-GR" sz="1600" dirty="0"/>
          </a:p>
        </p:txBody>
      </p:sp>
      <p:pic>
        <p:nvPicPr>
          <p:cNvPr id="4" name="Picture 3">
            <a:extLst>
              <a:ext uri="{FF2B5EF4-FFF2-40B4-BE49-F238E27FC236}">
                <a16:creationId xmlns:a16="http://schemas.microsoft.com/office/drawing/2014/main" id="{F11D6614-BA03-4FFF-9E9D-D11581551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477" y="500185"/>
            <a:ext cx="7659077" cy="5689600"/>
          </a:xfrm>
          <a:prstGeom prst="rect">
            <a:avLst/>
          </a:prstGeom>
        </p:spPr>
      </p:pic>
    </p:spTree>
    <p:extLst>
      <p:ext uri="{BB962C8B-B14F-4D97-AF65-F5344CB8AC3E}">
        <p14:creationId xmlns:p14="http://schemas.microsoft.com/office/powerpoint/2010/main" val="31925163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pl-8-2020" id="{A8F872AD-1D50-40B2-B5BD-A56A483A7B7E}" vid="{4CBC74F1-1776-41B7-9F21-D4DCB2DBC8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Prisma-tpl-2021</Template>
  <TotalTime>1153</TotalTime>
  <Words>1162</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vt:lpstr>
      <vt:lpstr>Calibri</vt:lpstr>
      <vt:lpstr>Calibri Light</vt:lpstr>
      <vt:lpstr>Trebuchet MS</vt:lpstr>
      <vt:lpstr>Wingdings</vt:lpstr>
      <vt:lpstr>Θέμα του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Kosmas Stamos</dc:creator>
  <cp:lastModifiedBy>Kosmas Stamos</cp:lastModifiedBy>
  <cp:revision>27</cp:revision>
  <dcterms:created xsi:type="dcterms:W3CDTF">2023-05-24T12:40:01Z</dcterms:created>
  <dcterms:modified xsi:type="dcterms:W3CDTF">2023-05-25T07:53:52Z</dcterms:modified>
</cp:coreProperties>
</file>