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showGuides="1">
      <p:cViewPr varScale="1">
        <p:scale>
          <a:sx n="114" d="100"/>
          <a:sy n="114" d="100"/>
        </p:scale>
        <p:origin x="40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25/5/2023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5/25/2023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5/25/2023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5/25/2023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5/25/2023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4216539"/>
          </a:xfrm>
          <a:prstGeom prst="rect">
            <a:avLst/>
          </a:prstGeom>
          <a:noFill/>
        </p:spPr>
        <p:txBody>
          <a:bodyPr wrap="square" rtlCol="0">
            <a:spAutoFit/>
          </a:bodyPr>
          <a:lstStyle/>
          <a:p>
            <a:r>
              <a:rPr lang="en-US" sz="2000" dirty="0"/>
              <a:t>The </a:t>
            </a:r>
            <a:r>
              <a:rPr lang="en-US" sz="2000" dirty="0">
                <a:solidFill>
                  <a:srgbClr val="C00000"/>
                </a:solidFill>
              </a:rPr>
              <a:t>5 functions</a:t>
            </a:r>
            <a:r>
              <a:rPr lang="en-US" sz="2000" dirty="0"/>
              <a:t> that handle the logic and most of the business requirements of the Service</a:t>
            </a:r>
          </a:p>
          <a:p>
            <a:endParaRPr lang="en-US" sz="2000" dirty="0"/>
          </a:p>
          <a:p>
            <a:pPr marL="742950" lvl="1" indent="-285750">
              <a:lnSpc>
                <a:spcPct val="150000"/>
              </a:lnSpc>
              <a:buFont typeface="Arial" panose="020B0604020202020204" pitchFamily="34" charset="0"/>
              <a:buChar char="•"/>
            </a:pPr>
            <a:r>
              <a:rPr lang="en-US" sz="2000" dirty="0"/>
              <a:t>ValidRunningTime</a:t>
            </a:r>
          </a:p>
          <a:p>
            <a:pPr marL="742950" lvl="1" indent="-285750">
              <a:lnSpc>
                <a:spcPct val="150000"/>
              </a:lnSpc>
              <a:buFont typeface="Arial" panose="020B0604020202020204" pitchFamily="34" charset="0"/>
              <a:buChar char="•"/>
            </a:pPr>
            <a:r>
              <a:rPr lang="en-US" sz="2000" dirty="0"/>
              <a:t>IsoFormatConverter</a:t>
            </a:r>
          </a:p>
          <a:p>
            <a:pPr marL="742950" lvl="1" indent="-285750">
              <a:lnSpc>
                <a:spcPct val="150000"/>
              </a:lnSpc>
              <a:buFont typeface="Arial" panose="020B0604020202020204" pitchFamily="34" charset="0"/>
              <a:buChar char="•"/>
            </a:pPr>
            <a:r>
              <a:rPr lang="en-US" sz="2000" dirty="0"/>
              <a:t>DocumentLoader</a:t>
            </a:r>
          </a:p>
          <a:p>
            <a:pPr marL="742950" lvl="1" indent="-285750">
              <a:lnSpc>
                <a:spcPct val="150000"/>
              </a:lnSpc>
              <a:buFont typeface="Arial" panose="020B0604020202020204" pitchFamily="34" charset="0"/>
              <a:buChar char="•"/>
            </a:pPr>
            <a:r>
              <a:rPr lang="en-US" sz="2000" dirty="0"/>
              <a:t>ScrapingLogic</a:t>
            </a:r>
          </a:p>
          <a:p>
            <a:pPr marL="742950" lvl="1" indent="-285750">
              <a:lnSpc>
                <a:spcPct val="150000"/>
              </a:lnSpc>
              <a:buFont typeface="Arial" panose="020B0604020202020204" pitchFamily="34" charset="0"/>
              <a:buChar char="•"/>
            </a:pPr>
            <a:r>
              <a:rPr lang="en-US" sz="2000"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524315"/>
          </a:xfrm>
          <a:prstGeom prst="rect">
            <a:avLst/>
          </a:prstGeom>
          <a:noFill/>
        </p:spPr>
        <p:txBody>
          <a:bodyPr wrap="square" rtlCol="0">
            <a:spAutoFit/>
          </a:bodyPr>
          <a:lstStyle/>
          <a:p>
            <a:pPr lvl="1">
              <a:lnSpc>
                <a:spcPct val="200000"/>
              </a:lnSpc>
            </a:pPr>
            <a:r>
              <a:rPr lang="en-US" sz="2000" b="1" u="sng" dirty="0">
                <a:solidFill>
                  <a:srgbClr val="C00000"/>
                </a:solidFill>
              </a:rPr>
              <a:t>ValidRunningTime</a:t>
            </a:r>
            <a:r>
              <a:rPr lang="en-US" sz="2000" u="sng" dirty="0">
                <a:solidFill>
                  <a:srgbClr val="C00000"/>
                </a:solidFill>
              </a:rPr>
              <a:t>:</a:t>
            </a:r>
            <a:r>
              <a:rPr lang="en-US" sz="2000" dirty="0">
                <a:solidFill>
                  <a:srgbClr val="C00000"/>
                </a:solidFill>
              </a:rPr>
              <a:t> </a:t>
            </a:r>
            <a:r>
              <a:rPr lang="en-US" sz="2000" dirty="0"/>
              <a:t>Handles the important condition about the running times and days of the service. It is used in every interval to ensure the adherence to our business requirements</a:t>
            </a:r>
            <a:endParaRPr lang="en-US" sz="2000" u="sng" dirty="0">
              <a:solidFill>
                <a:srgbClr val="C00000"/>
              </a:solidFill>
            </a:endParaRPr>
          </a:p>
          <a:p>
            <a:pPr lvl="1">
              <a:lnSpc>
                <a:spcPct val="200000"/>
              </a:lnSpc>
            </a:pPr>
            <a:r>
              <a:rPr lang="en-US" sz="2000" b="1" u="sng" dirty="0">
                <a:solidFill>
                  <a:srgbClr val="C00000"/>
                </a:solidFill>
              </a:rPr>
              <a:t>IsoFormatConverter</a:t>
            </a:r>
            <a:r>
              <a:rPr lang="en-US" sz="2000" u="sng" dirty="0">
                <a:solidFill>
                  <a:srgbClr val="C00000"/>
                </a:solidFill>
              </a:rPr>
              <a:t>:</a:t>
            </a:r>
            <a:r>
              <a:rPr lang="en-US" sz="2000" dirty="0">
                <a:solidFill>
                  <a:srgbClr val="C00000"/>
                </a:solidFill>
              </a:rPr>
              <a:t> </a:t>
            </a:r>
            <a:r>
              <a:rPr lang="en-US" sz="2000" dirty="0"/>
              <a:t>Converts the date column that we scraped, into ISO time format</a:t>
            </a:r>
            <a:endParaRPr lang="en-US" sz="2000" u="sng" dirty="0">
              <a:solidFill>
                <a:srgbClr val="C00000"/>
              </a:solidFill>
            </a:endParaRPr>
          </a:p>
          <a:p>
            <a:pPr lvl="1">
              <a:lnSpc>
                <a:spcPct val="200000"/>
              </a:lnSpc>
            </a:pPr>
            <a:r>
              <a:rPr lang="en-US" sz="2000" b="1" u="sng" dirty="0">
                <a:solidFill>
                  <a:srgbClr val="C00000"/>
                </a:solidFill>
              </a:rPr>
              <a:t>DocumentLoader</a:t>
            </a:r>
            <a:r>
              <a:rPr lang="en-US" sz="2000" u="sng" dirty="0">
                <a:solidFill>
                  <a:srgbClr val="C00000"/>
                </a:solidFill>
              </a:rPr>
              <a:t>:</a:t>
            </a:r>
            <a:r>
              <a:rPr lang="en-US" sz="2000" dirty="0">
                <a:solidFill>
                  <a:srgbClr val="C00000"/>
                </a:solidFill>
              </a:rPr>
              <a:t> </a:t>
            </a:r>
            <a:r>
              <a:rPr lang="en-US" sz="2000" dirty="0"/>
              <a:t>Loads the website about to be scraped into HTML Document through the site’s URL </a:t>
            </a:r>
            <a:endParaRPr lang="en-US" sz="2000" u="sng" dirty="0">
              <a:solidFill>
                <a:srgbClr val="C00000"/>
              </a:solidFill>
            </a:endParaRPr>
          </a:p>
          <a:p>
            <a:pPr lvl="1">
              <a:lnSpc>
                <a:spcPct val="200000"/>
              </a:lnSpc>
            </a:pPr>
            <a:r>
              <a:rPr lang="en-US" sz="2000" b="1" u="sng" dirty="0">
                <a:solidFill>
                  <a:srgbClr val="C00000"/>
                </a:solidFill>
              </a:rPr>
              <a:t>ScrapingLogic</a:t>
            </a:r>
            <a:r>
              <a:rPr lang="en-US" sz="2000" u="sng" dirty="0">
                <a:solidFill>
                  <a:srgbClr val="C00000"/>
                </a:solidFill>
              </a:rPr>
              <a:t>:</a:t>
            </a:r>
            <a:r>
              <a:rPr lang="en-US" sz="2000" dirty="0">
                <a:solidFill>
                  <a:srgbClr val="C00000"/>
                </a:solidFill>
              </a:rPr>
              <a:t> </a:t>
            </a:r>
            <a:r>
              <a:rPr lang="en-US" sz="2000" dirty="0"/>
              <a:t>Handles the scraping of the data from the loaded Html Document and places them into a List</a:t>
            </a:r>
            <a:endParaRPr lang="en-US" sz="2000" u="sng" dirty="0">
              <a:solidFill>
                <a:srgbClr val="C00000"/>
              </a:solidFill>
            </a:endParaRPr>
          </a:p>
          <a:p>
            <a:pPr lvl="1">
              <a:lnSpc>
                <a:spcPct val="200000"/>
              </a:lnSpc>
            </a:pPr>
            <a:r>
              <a:rPr lang="en-US" sz="2000" b="1" u="sng" dirty="0">
                <a:solidFill>
                  <a:srgbClr val="C00000"/>
                </a:solidFill>
              </a:rPr>
              <a:t>CsvOutput</a:t>
            </a:r>
            <a:r>
              <a:rPr lang="en-US" sz="2000" u="sng" dirty="0">
                <a:solidFill>
                  <a:srgbClr val="C00000"/>
                </a:solidFill>
              </a:rPr>
              <a:t>:</a:t>
            </a:r>
            <a:r>
              <a:rPr lang="en-US" sz="2000" dirty="0"/>
              <a:t>  Exports the scraped data into a csv file, with the desired format.</a:t>
            </a:r>
            <a:endParaRPr lang="en-US" sz="2000"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67111" y="834668"/>
            <a:ext cx="12192000" cy="461665"/>
          </a:xfrm>
          <a:prstGeom prst="rect">
            <a:avLst/>
          </a:prstGeom>
          <a:noFill/>
        </p:spPr>
        <p:txBody>
          <a:bodyPr wrap="square" rtlCol="0">
            <a:spAutoFit/>
          </a:bodyPr>
          <a:lstStyle/>
          <a:p>
            <a:pPr algn="ctr"/>
            <a:r>
              <a:rPr lang="en-US" sz="2400" dirty="0">
                <a:solidFill>
                  <a:schemeClr val="accent1">
                    <a:lumMod val="75000"/>
                  </a:schemeClr>
                </a:solidFill>
              </a:rPr>
              <a:t>Legal Notice</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5739F3AF-3D57-4D6A-9E76-8FF1D9F49547}"/>
              </a:ext>
            </a:extLst>
          </p:cNvPr>
          <p:cNvSpPr txBox="1"/>
          <p:nvPr/>
        </p:nvSpPr>
        <p:spPr>
          <a:xfrm>
            <a:off x="0" y="1578150"/>
            <a:ext cx="12192000" cy="4801314"/>
          </a:xfrm>
          <a:prstGeom prst="rect">
            <a:avLst/>
          </a:prstGeom>
          <a:noFill/>
        </p:spPr>
        <p:txBody>
          <a:bodyPr wrap="square" rtlCol="0">
            <a:spAutoFit/>
          </a:bodyPr>
          <a:lstStyle/>
          <a:p>
            <a:r>
              <a:rPr lang="en-US" dirty="0"/>
              <a:t>This work is not in any legal grey or red zone since: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doesn’t infringe, use, publish any kind of </a:t>
            </a:r>
            <a:r>
              <a:rPr lang="en-US" dirty="0">
                <a:solidFill>
                  <a:srgbClr val="C00000"/>
                </a:solidFill>
              </a:rPr>
              <a:t>personal data</a:t>
            </a:r>
            <a:r>
              <a:rPr lang="en-US" dirty="0"/>
              <a:t> in the broader sense, in accordance with the GDPR law framework.</a:t>
            </a:r>
          </a:p>
          <a:p>
            <a:pPr marL="285750" indent="-285750">
              <a:buFont typeface="Arial" panose="020B0604020202020204" pitchFamily="34" charset="0"/>
              <a:buChar char="•"/>
            </a:pPr>
            <a:r>
              <a:rPr lang="en-US" dirty="0"/>
              <a:t>The data acquired is public and factual information</a:t>
            </a:r>
          </a:p>
          <a:p>
            <a:pPr marL="285750" indent="-285750">
              <a:buFont typeface="Arial" panose="020B0604020202020204" pitchFamily="34" charset="0"/>
              <a:buChar char="•"/>
            </a:pPr>
            <a:r>
              <a:rPr lang="en-US" dirty="0">
                <a:solidFill>
                  <a:srgbClr val="C00000"/>
                </a:solidFill>
              </a:rPr>
              <a:t>No copyright infringement</a:t>
            </a:r>
            <a:r>
              <a:rPr lang="en-US" dirty="0"/>
              <a:t> took place, since no website  elements ( in the case of Screen Scraping* ) were gathered in the process, just raw data.</a:t>
            </a:r>
          </a:p>
          <a:p>
            <a:pPr marL="285750" indent="-285750">
              <a:buFont typeface="Arial" panose="020B0604020202020204" pitchFamily="34" charset="0"/>
              <a:buChar char="•"/>
            </a:pPr>
            <a:r>
              <a:rPr lang="en-US" dirty="0"/>
              <a:t>The work is not intended for </a:t>
            </a:r>
            <a:r>
              <a:rPr lang="en-US" dirty="0">
                <a:solidFill>
                  <a:srgbClr val="C00000"/>
                </a:solidFill>
              </a:rPr>
              <a:t>commercial use or reproduction</a:t>
            </a:r>
            <a:r>
              <a:rPr lang="en-US" dirty="0"/>
              <a:t>, republishing as my own work, and it’s results won’t be used as a source for further research or conclusions.</a:t>
            </a:r>
          </a:p>
          <a:p>
            <a:pPr marL="285750" indent="-285750">
              <a:buFont typeface="Arial" panose="020B0604020202020204" pitchFamily="34" charset="0"/>
              <a:buChar char="•"/>
            </a:pPr>
            <a:r>
              <a:rPr lang="en-US" dirty="0"/>
              <a:t>No commercial use of any kind is planned or depends on the gathered data.</a:t>
            </a:r>
          </a:p>
          <a:p>
            <a:pPr marL="285750" indent="-285750">
              <a:buFont typeface="Arial" panose="020B0604020202020204" pitchFamily="34" charset="0"/>
              <a:buChar char="•"/>
            </a:pPr>
            <a:endParaRPr lang="en-US" dirty="0"/>
          </a:p>
          <a:p>
            <a:r>
              <a:rPr lang="en-US" dirty="0"/>
              <a:t>The work is thus, protected by </a:t>
            </a:r>
            <a:r>
              <a:rPr lang="en-US" dirty="0">
                <a:solidFill>
                  <a:srgbClr val="C00000"/>
                </a:solidFill>
              </a:rPr>
              <a:t>article 3 and 4 of the Digital Services Act</a:t>
            </a:r>
            <a:r>
              <a:rPr lang="en-US" dirty="0"/>
              <a:t>, which aims to bring all EU countries under Digital Single Market(DSM) sharing the same regulations. According to Article 3 and 4 of this regulation, </a:t>
            </a:r>
            <a:r>
              <a:rPr lang="en-US" dirty="0">
                <a:solidFill>
                  <a:srgbClr val="C00000"/>
                </a:solidFill>
              </a:rPr>
              <a:t>“reproduction of publicly available content” is not illegal</a:t>
            </a:r>
            <a:r>
              <a:rPr lang="en-US" dirty="0"/>
              <a:t>.</a:t>
            </a:r>
          </a:p>
          <a:p>
            <a:r>
              <a:rPr lang="en-US" dirty="0"/>
              <a:t>The DSM Directive permits text and data mining, which means:</a:t>
            </a:r>
          </a:p>
          <a:p>
            <a:r>
              <a:rPr lang="en-US" dirty="0"/>
              <a:t>	“</a:t>
            </a:r>
            <a:r>
              <a:rPr lang="en-US" dirty="0">
                <a:solidFill>
                  <a:schemeClr val="accent1">
                    <a:lumMod val="75000"/>
                  </a:schemeClr>
                </a:solidFill>
              </a:rPr>
              <a:t>any automated analytical technique aimed at analyzing text and data in digital form in order to generate information 	 	 which includes, but is not limited to, patterns, trends and correlations</a:t>
            </a:r>
            <a:r>
              <a:rPr lang="en-US" dirty="0"/>
              <a:t>.”</a:t>
            </a:r>
            <a:endParaRPr lang="en-US" dirty="0">
              <a:solidFill>
                <a:schemeClr val="accent1">
                  <a:lumMod val="75000"/>
                </a:schemeClr>
              </a:solidFill>
            </a:endParaRPr>
          </a:p>
          <a:p>
            <a:r>
              <a:rPr lang="en-US" dirty="0">
                <a:solidFill>
                  <a:schemeClr val="accent1">
                    <a:lumMod val="75000"/>
                  </a:schemeClr>
                </a:solidFill>
              </a:rPr>
              <a:t>	</a:t>
            </a:r>
            <a:endParaRPr lang="el-GR"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693319"/>
          </a:xfrm>
          <a:prstGeom prst="rect">
            <a:avLst/>
          </a:prstGeom>
          <a:noFill/>
        </p:spPr>
        <p:txBody>
          <a:bodyPr wrap="square" rtlCol="0">
            <a:spAutoFit/>
          </a:bodyPr>
          <a:lstStyle/>
          <a:p>
            <a:r>
              <a:rPr lang="en-US" b="1" dirty="0"/>
              <a:t>Web scraping(w.s)</a:t>
            </a:r>
            <a:r>
              <a:rPr lang="en-US"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dirty="0"/>
              <a:t>Web scrapers typically take something out of a page, to make use of it for another purpose. There are 3 main scraping methods:</a:t>
            </a:r>
          </a:p>
          <a:p>
            <a:pPr marL="342900" indent="-342900">
              <a:buFont typeface="+mj-lt"/>
              <a:buAutoNum type="arabicPeriod"/>
            </a:pPr>
            <a:r>
              <a:rPr lang="en-US" dirty="0"/>
              <a:t>Screen scraping </a:t>
            </a:r>
          </a:p>
          <a:p>
            <a:pPr marL="342900" indent="-342900">
              <a:buFont typeface="+mj-lt"/>
              <a:buAutoNum type="arabicPeriod"/>
            </a:pPr>
            <a:r>
              <a:rPr lang="en-US" dirty="0"/>
              <a:t>Dynamic Scraping </a:t>
            </a:r>
          </a:p>
          <a:p>
            <a:pPr marL="342900" indent="-342900">
              <a:buFont typeface="+mj-lt"/>
              <a:buAutoNum type="arabicPeriod"/>
            </a:pPr>
            <a:r>
              <a:rPr lang="en-US" dirty="0">
                <a:solidFill>
                  <a:srgbClr val="C00000"/>
                </a:solidFill>
              </a:rPr>
              <a:t>Static scraping </a:t>
            </a:r>
            <a:r>
              <a:rPr lang="en-US" dirty="0">
                <a:solidFill>
                  <a:srgbClr val="C00000"/>
                </a:solidFill>
                <a:sym typeface="Wingdings" panose="05000000000000000000" pitchFamily="2" charset="2"/>
              </a:rPr>
              <a:t> our case</a:t>
            </a:r>
            <a:endParaRPr lang="en-US"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5078313"/>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dirty="0"/>
              <a:t>Static web scraping involves the gathering of static elements of a website, like tables or plain text. It is the most basic form of web scraping, since the elements do not change with user activity or events and popups.</a:t>
            </a:r>
          </a:p>
          <a:p>
            <a:r>
              <a:rPr lang="en-US" dirty="0"/>
              <a:t>It involves…</a:t>
            </a:r>
          </a:p>
          <a:p>
            <a:pPr marL="285750" indent="-285750">
              <a:buFont typeface="Arial" panose="020B0604020202020204" pitchFamily="34" charset="0"/>
              <a:buChar char="•"/>
            </a:pPr>
            <a:r>
              <a:rPr lang="en-US" dirty="0"/>
              <a:t>First, we </a:t>
            </a:r>
            <a:r>
              <a:rPr lang="en-US" dirty="0">
                <a:solidFill>
                  <a:srgbClr val="C00000"/>
                </a:solidFill>
              </a:rPr>
              <a:t>fetch</a:t>
            </a:r>
            <a:r>
              <a:rPr lang="en-US" dirty="0"/>
              <a:t> a website through its URL</a:t>
            </a:r>
          </a:p>
          <a:p>
            <a:pPr marL="285750" indent="-285750">
              <a:buFont typeface="Arial" panose="020B0604020202020204" pitchFamily="34" charset="0"/>
              <a:buChar char="•"/>
            </a:pPr>
            <a:r>
              <a:rPr lang="en-US" dirty="0"/>
              <a:t>Second, we </a:t>
            </a:r>
            <a:r>
              <a:rPr lang="en-US" dirty="0">
                <a:solidFill>
                  <a:srgbClr val="C00000"/>
                </a:solidFill>
              </a:rPr>
              <a:t>load</a:t>
            </a:r>
            <a:r>
              <a:rPr lang="en-US" dirty="0"/>
              <a:t> it into an Html Document, which is an appropriate form for the scraping to take place</a:t>
            </a:r>
          </a:p>
          <a:p>
            <a:pPr marL="285750" indent="-285750">
              <a:buFont typeface="Arial" panose="020B0604020202020204" pitchFamily="34" charset="0"/>
              <a:buChar char="•"/>
            </a:pPr>
            <a:r>
              <a:rPr lang="en-US" dirty="0"/>
              <a:t>We select via </a:t>
            </a:r>
            <a:r>
              <a:rPr lang="en-US" dirty="0">
                <a:solidFill>
                  <a:srgbClr val="C00000"/>
                </a:solidFill>
              </a:rPr>
              <a:t>Xpath signature</a:t>
            </a:r>
            <a:r>
              <a:rPr lang="en-US" dirty="0"/>
              <a:t>, the particular element we want to gather data from</a:t>
            </a:r>
          </a:p>
          <a:p>
            <a:pPr marL="285750" indent="-285750">
              <a:buFont typeface="Arial" panose="020B0604020202020204" pitchFamily="34" charset="0"/>
              <a:buChar char="•"/>
            </a:pPr>
            <a:r>
              <a:rPr lang="en-US" dirty="0">
                <a:solidFill>
                  <a:srgbClr val="C00000"/>
                </a:solidFill>
              </a:rPr>
              <a:t>Perform the scraping </a:t>
            </a:r>
            <a:r>
              <a:rPr lang="en-US" dirty="0"/>
              <a:t>and gathering of the data into an appropriate data structure (e.g. List)</a:t>
            </a:r>
          </a:p>
          <a:p>
            <a:pPr marL="285750" indent="-285750">
              <a:buFont typeface="Arial" panose="020B0604020202020204" pitchFamily="34" charset="0"/>
              <a:buChar char="•"/>
            </a:pPr>
            <a:r>
              <a:rPr lang="en-US" dirty="0">
                <a:solidFill>
                  <a:srgbClr val="C00000"/>
                </a:solidFill>
              </a:rPr>
              <a:t>Export the results</a:t>
            </a:r>
            <a:r>
              <a:rPr lang="en-US" dirty="0"/>
              <a:t> of the process, formatted or not, into a file format of your choice (e.g a Csv file) or a database.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170" y="1443862"/>
            <a:ext cx="3649783"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417170" y="3688862"/>
            <a:ext cx="3649783"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collected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green arrows 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4524315"/>
          </a:xfrm>
          <a:prstGeom prst="rect">
            <a:avLst/>
          </a:prstGeom>
          <a:noFill/>
        </p:spPr>
        <p:txBody>
          <a:bodyPr wrap="square" rtlCol="0">
            <a:spAutoFit/>
          </a:bodyPr>
          <a:lstStyle/>
          <a:p>
            <a:r>
              <a:rPr lang="en-US" dirty="0"/>
              <a:t>The vast majority of the data inputs required for the implementation of the service, is handled and passed through the </a:t>
            </a:r>
            <a:r>
              <a:rPr lang="en-US" dirty="0">
                <a:solidFill>
                  <a:srgbClr val="C00000"/>
                </a:solidFill>
              </a:rPr>
              <a:t>appsettings.json </a:t>
            </a:r>
            <a:r>
              <a:rPr lang="en-US" dirty="0"/>
              <a:t>file of the project.</a:t>
            </a:r>
          </a:p>
          <a:p>
            <a:endParaRPr lang="en-US" dirty="0"/>
          </a:p>
          <a:p>
            <a:r>
              <a:rPr lang="en-US" dirty="0"/>
              <a:t>In this json format, our data gets passed on as configurations in the initial stages of the process, matched with corresponding variables of the same name and then used to perform the tasks that require their use.</a:t>
            </a:r>
          </a:p>
          <a:p>
            <a:endParaRPr lang="en-US" dirty="0"/>
          </a:p>
          <a:p>
            <a:r>
              <a:rPr lang="en-US" dirty="0"/>
              <a:t>This way, if we wanted to perform changes in our Windows Service, or have it run in multiple instances with different business requirements, we only have to change those settings, instead of modifying the code  extensively.  </a:t>
            </a:r>
            <a:endParaRPr lang="el-GR"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699894"/>
            <a:ext cx="11690093" cy="2031325"/>
          </a:xfrm>
          <a:prstGeom prst="rect">
            <a:avLst/>
          </a:prstGeom>
          <a:noFill/>
        </p:spPr>
        <p:txBody>
          <a:bodyPr wrap="square" rtlCol="0">
            <a:spAutoFit/>
          </a:bodyPr>
          <a:lstStyle/>
          <a:p>
            <a:r>
              <a:rPr lang="en-US" dirty="0"/>
              <a:t>The project was accomplished with the use of a </a:t>
            </a:r>
            <a:r>
              <a:rPr lang="en-US" dirty="0">
                <a:solidFill>
                  <a:srgbClr val="C00000"/>
                </a:solidFill>
              </a:rPr>
              <a:t>worker service </a:t>
            </a:r>
            <a:r>
              <a:rPr lang="en-US" dirty="0"/>
              <a:t>(from Visual Studio template files). A timer  is present to enforce the running interval of the service and it runs continuously in the background. After confirming its functioning as intended through testing, the service was published in a local folder.</a:t>
            </a:r>
          </a:p>
          <a:p>
            <a:r>
              <a:rPr lang="en-US" dirty="0"/>
              <a:t>Then, after registering the project as a Windows service, I had it running continuously at the background through the Windows “Services” capability.  </a:t>
            </a:r>
          </a:p>
          <a:p>
            <a:endParaRPr lang="en-US" dirty="0"/>
          </a:p>
          <a:p>
            <a:endParaRPr lang="el-GR" dirty="0"/>
          </a:p>
        </p:txBody>
      </p:sp>
      <p:sp>
        <p:nvSpPr>
          <p:cNvPr id="4" name="TextBox 3">
            <a:extLst>
              <a:ext uri="{FF2B5EF4-FFF2-40B4-BE49-F238E27FC236}">
                <a16:creationId xmlns:a16="http://schemas.microsoft.com/office/drawing/2014/main" id="{EEE01CDB-56F9-4F4A-A5FC-9AAD8780FB38}"/>
              </a:ext>
            </a:extLst>
          </p:cNvPr>
          <p:cNvSpPr txBox="1"/>
          <p:nvPr/>
        </p:nvSpPr>
        <p:spPr>
          <a:xfrm>
            <a:off x="171938" y="3600206"/>
            <a:ext cx="11690093" cy="923330"/>
          </a:xfrm>
          <a:prstGeom prst="rect">
            <a:avLst/>
          </a:prstGeom>
          <a:noFill/>
        </p:spPr>
        <p:txBody>
          <a:bodyPr wrap="square" rtlCol="0">
            <a:spAutoFit/>
          </a:bodyPr>
          <a:lstStyle/>
          <a:p>
            <a:r>
              <a:rPr lang="en-US" dirty="0"/>
              <a:t>For </a:t>
            </a:r>
            <a:r>
              <a:rPr lang="en-US" dirty="0">
                <a:solidFill>
                  <a:srgbClr val="C00000"/>
                </a:solidFill>
              </a:rPr>
              <a:t>logging purposes, Serilog</a:t>
            </a:r>
            <a:r>
              <a:rPr lang="en-US" dirty="0"/>
              <a:t> and its complimentary packages were used, instead of the Visual Studio console logging capacities. The Logger, exports its messages into a simple “.txt” file and it ensures better debugging and understanding of the progress of the service. It reports messages in when both when things go well or fail.</a:t>
            </a:r>
            <a:endParaRPr lang="el-GR" dirty="0"/>
          </a:p>
        </p:txBody>
      </p:sp>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execution interval is reached. </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216539"/>
          </a:xfrm>
          <a:prstGeom prst="rect">
            <a:avLst/>
          </a:prstGeom>
          <a:noFill/>
        </p:spPr>
        <p:txBody>
          <a:bodyPr wrap="square" rtlCol="0">
            <a:spAutoFit/>
          </a:bodyPr>
          <a:lstStyle/>
          <a:p>
            <a:pPr algn="just"/>
            <a:r>
              <a:rPr lang="en-US" sz="2000" dirty="0"/>
              <a:t>The </a:t>
            </a:r>
            <a:r>
              <a:rPr lang="en-US" sz="2000" dirty="0">
                <a:solidFill>
                  <a:srgbClr val="C00000"/>
                </a:solidFill>
              </a:rPr>
              <a:t>business requirements</a:t>
            </a:r>
            <a:r>
              <a:rPr lang="en-US" sz="20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application must have the capacity to run in the background as a </a:t>
            </a:r>
            <a:r>
              <a:rPr lang="en-US" dirty="0">
                <a:solidFill>
                  <a:srgbClr val="C00000"/>
                </a:solidFill>
              </a:rPr>
              <a:t>Windows Service</a:t>
            </a:r>
            <a:r>
              <a:rPr lang="en-US" dirty="0"/>
              <a:t> .</a:t>
            </a:r>
          </a:p>
          <a:p>
            <a:pPr marL="285750" indent="-285750" algn="just">
              <a:lnSpc>
                <a:spcPct val="150000"/>
              </a:lnSpc>
              <a:buFont typeface="Arial" panose="020B0604020202020204" pitchFamily="34" charset="0"/>
              <a:buChar char="•"/>
            </a:pPr>
            <a:r>
              <a:rPr lang="en-US" dirty="0"/>
              <a:t>It should be </a:t>
            </a:r>
            <a:r>
              <a:rPr lang="en-US" dirty="0">
                <a:solidFill>
                  <a:srgbClr val="C00000"/>
                </a:solidFill>
              </a:rPr>
              <a:t>collecting and refreshing</a:t>
            </a:r>
            <a:r>
              <a:rPr lang="en-US" dirty="0"/>
              <a:t> its output, when changes happen to the 2 aforementioned </a:t>
            </a:r>
            <a:r>
              <a:rPr lang="en-US" dirty="0">
                <a:hlinkClick r:id="rId2"/>
              </a:rPr>
              <a:t>MGO</a:t>
            </a:r>
            <a:r>
              <a:rPr lang="en-US" dirty="0"/>
              <a:t> and </a:t>
            </a:r>
            <a:r>
              <a:rPr lang="en-US" dirty="0">
                <a:hlinkClick r:id="rId3"/>
              </a:rPr>
              <a:t>VLSFO</a:t>
            </a:r>
            <a:r>
              <a:rPr lang="en-US" dirty="0"/>
              <a:t> global average prices tables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a:t>
            </a:r>
            <a:r>
              <a:rPr lang="en-US" dirty="0">
                <a:solidFill>
                  <a:srgbClr val="C00000"/>
                </a:solidFill>
              </a:rPr>
              <a:t>“Date, Price $/mt, High, Low” </a:t>
            </a:r>
            <a:r>
              <a:rPr lang="en-US" dirty="0"/>
              <a:t>from those tables and store the data in the form of 2 separate </a:t>
            </a:r>
            <a:r>
              <a:rPr lang="en-US" dirty="0">
                <a:solidFill>
                  <a:srgbClr val="C00000"/>
                </a:solidFill>
              </a:rPr>
              <a:t>csv files</a:t>
            </a:r>
            <a:r>
              <a:rPr lang="en-US" dirty="0"/>
              <a:t>.</a:t>
            </a:r>
          </a:p>
          <a:p>
            <a:pPr marL="742950" lvl="1" indent="-285750" algn="just">
              <a:lnSpc>
                <a:spcPct val="150000"/>
              </a:lnSpc>
              <a:buFont typeface="Arial" panose="020B0604020202020204" pitchFamily="34" charset="0"/>
              <a:buChar char="•"/>
            </a:pPr>
            <a:r>
              <a:rPr lang="en-US" dirty="0"/>
              <a:t>The “Date” column’s data must be formatted to be exhibited in the </a:t>
            </a:r>
            <a:r>
              <a:rPr lang="en-US" dirty="0">
                <a:solidFill>
                  <a:srgbClr val="C00000"/>
                </a:solidFill>
              </a:rPr>
              <a:t>ISO time Format</a:t>
            </a:r>
            <a:r>
              <a:rPr lang="en-US" dirty="0"/>
              <a:t>.</a:t>
            </a:r>
          </a:p>
          <a:p>
            <a:pPr marL="285750" indent="-285750" algn="just">
              <a:lnSpc>
                <a:spcPct val="150000"/>
              </a:lnSpc>
              <a:buFont typeface="Arial" panose="020B0604020202020204" pitchFamily="34" charset="0"/>
              <a:buChar char="•"/>
            </a:pPr>
            <a:r>
              <a:rPr lang="en-US" dirty="0"/>
              <a:t>The scraping should be happening in a </a:t>
            </a:r>
            <a:r>
              <a:rPr lang="en-US" dirty="0">
                <a:solidFill>
                  <a:srgbClr val="C00000"/>
                </a:solidFill>
              </a:rPr>
              <a:t>30 minute interval</a:t>
            </a:r>
            <a:r>
              <a:rPr lang="en-US" dirty="0"/>
              <a:t> between the allotted time span.</a:t>
            </a:r>
          </a:p>
          <a:p>
            <a:pPr marL="285750" indent="-285750" algn="just">
              <a:lnSpc>
                <a:spcPct val="150000"/>
              </a:lnSpc>
              <a:buFont typeface="Arial" panose="020B0604020202020204" pitchFamily="34" charset="0"/>
              <a:buChar char="•"/>
            </a:pPr>
            <a:r>
              <a:rPr lang="en-US" dirty="0"/>
              <a:t>The </a:t>
            </a:r>
            <a:r>
              <a:rPr lang="en-US" dirty="0">
                <a:solidFill>
                  <a:srgbClr val="C00000"/>
                </a:solidFill>
              </a:rPr>
              <a:t>running period </a:t>
            </a:r>
            <a:r>
              <a:rPr lang="en-US" dirty="0"/>
              <a:t>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3470437"/>
          </a:xfrm>
          <a:prstGeom prst="rect">
            <a:avLst/>
          </a:prstGeom>
          <a:noFill/>
        </p:spPr>
        <p:txBody>
          <a:bodyPr wrap="square" rtlCol="0">
            <a:spAutoFit/>
          </a:bodyPr>
          <a:lstStyle/>
          <a:p>
            <a:pPr algn="just"/>
            <a:r>
              <a:rPr lang="en-US" sz="1600" dirty="0"/>
              <a:t> </a:t>
            </a:r>
            <a:r>
              <a:rPr lang="en-US" u="sng" dirty="0"/>
              <a:t>Points of interest</a:t>
            </a:r>
          </a:p>
          <a:p>
            <a:pPr algn="just"/>
            <a:endParaRPr lang="en-US" u="sng" dirty="0"/>
          </a:p>
          <a:p>
            <a:pPr marL="285750" indent="-285750" algn="just">
              <a:lnSpc>
                <a:spcPct val="150000"/>
              </a:lnSpc>
              <a:buFont typeface="Arial" panose="020B0604020202020204" pitchFamily="34" charset="0"/>
              <a:buChar char="•"/>
            </a:pPr>
            <a:r>
              <a:rPr lang="en-US" dirty="0"/>
              <a:t>The ValidRunning Time condition for running the process </a:t>
            </a:r>
          </a:p>
          <a:p>
            <a:pPr marL="285750" indent="-285750" algn="just">
              <a:lnSpc>
                <a:spcPct val="150000"/>
              </a:lnSpc>
              <a:buFont typeface="Arial" panose="020B0604020202020204" pitchFamily="34" charset="0"/>
              <a:buChar char="•"/>
            </a:pPr>
            <a:r>
              <a:rPr lang="en-US" dirty="0"/>
              <a:t>The 3 processes in the rectangle that handle the scraping operation</a:t>
            </a:r>
          </a:p>
          <a:p>
            <a:pPr marL="285750" indent="-285750" algn="just">
              <a:lnSpc>
                <a:spcPct val="150000"/>
              </a:lnSpc>
              <a:buFont typeface="Arial" panose="020B0604020202020204" pitchFamily="34" charset="0"/>
              <a:buChar char="•"/>
            </a:pPr>
            <a:r>
              <a:rPr lang="en-US" dirty="0"/>
              <a:t>The 3 output documents </a:t>
            </a:r>
          </a:p>
          <a:p>
            <a:pPr algn="just">
              <a:lnSpc>
                <a:spcPct val="150000"/>
              </a:lnSpc>
            </a:pPr>
            <a:r>
              <a:rPr lang="en-US" sz="1600" dirty="0"/>
              <a:t> </a:t>
            </a:r>
            <a:endParaRPr lang="el-GR" sz="1600" dirty="0"/>
          </a:p>
        </p:txBody>
      </p:sp>
      <p:pic>
        <p:nvPicPr>
          <p:cNvPr id="5" name="Picture 4">
            <a:extLst>
              <a:ext uri="{FF2B5EF4-FFF2-40B4-BE49-F238E27FC236}">
                <a16:creationId xmlns:a16="http://schemas.microsoft.com/office/drawing/2014/main" id="{1F1507BB-750F-45AC-A5F5-5B0F189B4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96" y="0"/>
            <a:ext cx="7933635" cy="6199464"/>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1362</TotalTime>
  <Words>1361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47</cp:revision>
  <dcterms:created xsi:type="dcterms:W3CDTF">2023-05-24T12:40:01Z</dcterms:created>
  <dcterms:modified xsi:type="dcterms:W3CDTF">2023-05-25T13:51:04Z</dcterms:modified>
</cp:coreProperties>
</file>