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660"/>
  </p:normalViewPr>
  <p:slideViewPr>
    <p:cSldViewPr snapToGrid="0" showGuides="1">
      <p:cViewPr>
        <p:scale>
          <a:sx n="122" d="100"/>
          <a:sy n="122" d="100"/>
        </p:scale>
        <p:origin x="90" y="-2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3554819"/>
          </a:xfrm>
          <a:prstGeom prst="rect">
            <a:avLst/>
          </a:prstGeom>
          <a:noFill/>
        </p:spPr>
        <p:txBody>
          <a:bodyPr wrap="square" rtlCol="0">
            <a:spAutoFit/>
          </a:bodyPr>
          <a:lstStyle/>
          <a:p>
            <a:r>
              <a:rPr lang="en-US" dirty="0"/>
              <a:t>The 5 functions that handle the logic and most of the business requirements of the Service</a:t>
            </a:r>
          </a:p>
          <a:p>
            <a:endParaRPr lang="en-US" dirty="0"/>
          </a:p>
          <a:p>
            <a:pPr marL="742950" lvl="1" indent="-285750">
              <a:lnSpc>
                <a:spcPct val="150000"/>
              </a:lnSpc>
              <a:buFont typeface="Arial" panose="020B0604020202020204" pitchFamily="34" charset="0"/>
              <a:buChar char="•"/>
            </a:pPr>
            <a:r>
              <a:rPr lang="en-US" dirty="0"/>
              <a:t>ValidRunningTime</a:t>
            </a:r>
          </a:p>
          <a:p>
            <a:pPr marL="742950" lvl="1" indent="-285750">
              <a:lnSpc>
                <a:spcPct val="150000"/>
              </a:lnSpc>
              <a:buFont typeface="Arial" panose="020B0604020202020204" pitchFamily="34" charset="0"/>
              <a:buChar char="•"/>
            </a:pPr>
            <a:r>
              <a:rPr lang="en-US" dirty="0"/>
              <a:t>IsoFormatConverter</a:t>
            </a:r>
          </a:p>
          <a:p>
            <a:pPr marL="742950" lvl="1" indent="-285750">
              <a:lnSpc>
                <a:spcPct val="150000"/>
              </a:lnSpc>
              <a:buFont typeface="Arial" panose="020B0604020202020204" pitchFamily="34" charset="0"/>
              <a:buChar char="•"/>
            </a:pPr>
            <a:r>
              <a:rPr lang="en-US" dirty="0"/>
              <a:t>DocumentLoader</a:t>
            </a:r>
          </a:p>
          <a:p>
            <a:pPr marL="742950" lvl="1" indent="-285750">
              <a:lnSpc>
                <a:spcPct val="150000"/>
              </a:lnSpc>
              <a:buFont typeface="Arial" panose="020B0604020202020204" pitchFamily="34" charset="0"/>
              <a:buChar char="•"/>
            </a:pPr>
            <a:r>
              <a:rPr lang="en-US" dirty="0"/>
              <a:t>ScrapingLogic</a:t>
            </a:r>
          </a:p>
          <a:p>
            <a:pPr marL="742950" lvl="1" indent="-285750">
              <a:lnSpc>
                <a:spcPct val="150000"/>
              </a:lnSpc>
              <a:buFont typeface="Arial" panose="020B0604020202020204" pitchFamily="34" charset="0"/>
              <a:buChar char="•"/>
            </a:pPr>
            <a:r>
              <a:rPr lang="en-US"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985980"/>
          </a:xfrm>
          <a:prstGeom prst="rect">
            <a:avLst/>
          </a:prstGeom>
          <a:noFill/>
        </p:spPr>
        <p:txBody>
          <a:bodyPr wrap="square" rtlCol="0">
            <a:spAutoFit/>
          </a:bodyPr>
          <a:lstStyle/>
          <a:p>
            <a:pPr lvl="1">
              <a:lnSpc>
                <a:spcPct val="250000"/>
              </a:lnSpc>
            </a:pPr>
            <a:r>
              <a:rPr lang="en-US" b="1" u="sng" dirty="0">
                <a:solidFill>
                  <a:srgbClr val="C00000"/>
                </a:solidFill>
              </a:rPr>
              <a:t>ValidRunningTime</a:t>
            </a:r>
            <a:r>
              <a:rPr lang="en-US" u="sng" dirty="0">
                <a:solidFill>
                  <a:srgbClr val="C00000"/>
                </a:solidFill>
              </a:rPr>
              <a:t>:</a:t>
            </a:r>
            <a:r>
              <a:rPr lang="en-US" dirty="0">
                <a:solidFill>
                  <a:srgbClr val="C00000"/>
                </a:solidFill>
              </a:rPr>
              <a:t> </a:t>
            </a:r>
            <a:r>
              <a:rPr lang="en-US" dirty="0"/>
              <a:t>Handles the important condition about the running times/days of the service. It is used frequently to ensure the adherence to our business requirements</a:t>
            </a:r>
            <a:endParaRPr lang="en-US" u="sng" dirty="0">
              <a:solidFill>
                <a:srgbClr val="C00000"/>
              </a:solidFill>
            </a:endParaRPr>
          </a:p>
          <a:p>
            <a:pPr lvl="1">
              <a:lnSpc>
                <a:spcPct val="250000"/>
              </a:lnSpc>
            </a:pPr>
            <a:r>
              <a:rPr lang="en-US" b="1" u="sng" dirty="0">
                <a:solidFill>
                  <a:srgbClr val="C00000"/>
                </a:solidFill>
              </a:rPr>
              <a:t>IsoFormatConverter</a:t>
            </a:r>
            <a:r>
              <a:rPr lang="en-US" u="sng" dirty="0">
                <a:solidFill>
                  <a:srgbClr val="C00000"/>
                </a:solidFill>
              </a:rPr>
              <a:t>:</a:t>
            </a:r>
            <a:r>
              <a:rPr lang="en-US" dirty="0">
                <a:solidFill>
                  <a:srgbClr val="C00000"/>
                </a:solidFill>
              </a:rPr>
              <a:t> </a:t>
            </a:r>
            <a:r>
              <a:rPr lang="en-US" dirty="0"/>
              <a:t>Converts the date column that we scraped, into ISO time format</a:t>
            </a:r>
            <a:endParaRPr lang="en-US" u="sng" dirty="0">
              <a:solidFill>
                <a:srgbClr val="C00000"/>
              </a:solidFill>
            </a:endParaRPr>
          </a:p>
          <a:p>
            <a:pPr lvl="1">
              <a:lnSpc>
                <a:spcPct val="250000"/>
              </a:lnSpc>
            </a:pPr>
            <a:r>
              <a:rPr lang="en-US" b="1" u="sng" dirty="0">
                <a:solidFill>
                  <a:srgbClr val="C00000"/>
                </a:solidFill>
              </a:rPr>
              <a:t>DocumentLoader</a:t>
            </a:r>
            <a:r>
              <a:rPr lang="en-US" u="sng" dirty="0">
                <a:solidFill>
                  <a:srgbClr val="C00000"/>
                </a:solidFill>
              </a:rPr>
              <a:t>:</a:t>
            </a:r>
            <a:r>
              <a:rPr lang="en-US" dirty="0">
                <a:solidFill>
                  <a:srgbClr val="C00000"/>
                </a:solidFill>
              </a:rPr>
              <a:t> </a:t>
            </a:r>
            <a:r>
              <a:rPr lang="en-US" dirty="0"/>
              <a:t>Loads the website about to be scraped into HTML Document through the site’s URL </a:t>
            </a:r>
            <a:endParaRPr lang="en-US" u="sng" dirty="0">
              <a:solidFill>
                <a:srgbClr val="C00000"/>
              </a:solidFill>
            </a:endParaRPr>
          </a:p>
          <a:p>
            <a:pPr lvl="1">
              <a:lnSpc>
                <a:spcPct val="250000"/>
              </a:lnSpc>
            </a:pPr>
            <a:r>
              <a:rPr lang="en-US" b="1" u="sng" dirty="0">
                <a:solidFill>
                  <a:srgbClr val="C00000"/>
                </a:solidFill>
              </a:rPr>
              <a:t>ScrapingLogic</a:t>
            </a:r>
            <a:r>
              <a:rPr lang="en-US" u="sng" dirty="0">
                <a:solidFill>
                  <a:srgbClr val="C00000"/>
                </a:solidFill>
              </a:rPr>
              <a:t>:</a:t>
            </a:r>
            <a:r>
              <a:rPr lang="en-US" dirty="0">
                <a:solidFill>
                  <a:srgbClr val="C00000"/>
                </a:solidFill>
              </a:rPr>
              <a:t> </a:t>
            </a:r>
            <a:r>
              <a:rPr lang="en-US" dirty="0"/>
              <a:t>Handles the scraping of the data from the loaded Html Document and places them into a List</a:t>
            </a:r>
            <a:endParaRPr lang="en-US" u="sng" dirty="0">
              <a:solidFill>
                <a:srgbClr val="C00000"/>
              </a:solidFill>
            </a:endParaRPr>
          </a:p>
          <a:p>
            <a:pPr lvl="1">
              <a:lnSpc>
                <a:spcPct val="250000"/>
              </a:lnSpc>
            </a:pPr>
            <a:r>
              <a:rPr lang="en-US" b="1" u="sng" dirty="0">
                <a:solidFill>
                  <a:srgbClr val="C00000"/>
                </a:solidFill>
              </a:rPr>
              <a:t>CsvOutput</a:t>
            </a:r>
            <a:r>
              <a:rPr lang="en-US" u="sng" dirty="0">
                <a:solidFill>
                  <a:srgbClr val="C00000"/>
                </a:solidFill>
              </a:rPr>
              <a:t>:</a:t>
            </a:r>
            <a:r>
              <a:rPr lang="en-US" dirty="0"/>
              <a:t>  Exports the scraped data into a csv file, with the desired format.</a:t>
            </a:r>
            <a:endParaRPr lang="en-US"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293209"/>
          </a:xfrm>
          <a:prstGeom prst="rect">
            <a:avLst/>
          </a:prstGeom>
          <a:noFill/>
        </p:spPr>
        <p:txBody>
          <a:bodyPr wrap="square" rtlCol="0">
            <a:spAutoFit/>
          </a:bodyPr>
          <a:lstStyle/>
          <a:p>
            <a:r>
              <a:rPr lang="en-US" sz="1600" b="1" dirty="0"/>
              <a:t>Web scraping(w.s)</a:t>
            </a:r>
            <a:r>
              <a:rPr lang="en-US" sz="1600"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sz="1600" dirty="0"/>
              <a:t>Web scrapers typically take something out of a page, to make use of it for another purpose somewhere else. There are 3 main scraping methods:</a:t>
            </a:r>
          </a:p>
          <a:p>
            <a:pPr marL="342900" indent="-342900">
              <a:buFont typeface="+mj-lt"/>
              <a:buAutoNum type="arabicPeriod"/>
            </a:pPr>
            <a:r>
              <a:rPr lang="en-US" sz="1600" dirty="0"/>
              <a:t>Screen scraping </a:t>
            </a:r>
          </a:p>
          <a:p>
            <a:pPr marL="342900" indent="-342900">
              <a:buFont typeface="+mj-lt"/>
              <a:buAutoNum type="arabicPeriod"/>
            </a:pPr>
            <a:r>
              <a:rPr lang="en-US" sz="1600" dirty="0"/>
              <a:t>Dynamic Scraping </a:t>
            </a:r>
          </a:p>
          <a:p>
            <a:pPr marL="342900" indent="-342900">
              <a:buFont typeface="+mj-lt"/>
              <a:buAutoNum type="arabicPeriod"/>
            </a:pPr>
            <a:r>
              <a:rPr lang="en-US" sz="1600" dirty="0">
                <a:solidFill>
                  <a:srgbClr val="C00000"/>
                </a:solidFill>
              </a:rPr>
              <a:t>Static scraping </a:t>
            </a:r>
            <a:r>
              <a:rPr lang="en-US" sz="1600" dirty="0">
                <a:solidFill>
                  <a:srgbClr val="C00000"/>
                </a:solidFill>
                <a:sym typeface="Wingdings" panose="05000000000000000000" pitchFamily="2" charset="2"/>
              </a:rPr>
              <a:t> our case</a:t>
            </a:r>
            <a:endParaRPr lang="en-US" sz="16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4308872"/>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600" dirty="0"/>
              <a:t>Static web scraping involves the gathering of static elements of a website, like tables or plain text. It is a the most basic form of web scraping, since the elements do not change with user activity or events and popups.</a:t>
            </a:r>
          </a:p>
          <a:p>
            <a:r>
              <a:rPr lang="en-US" sz="1600" dirty="0"/>
              <a:t>It involves all the same procedures as any other form of </a:t>
            </a:r>
            <a:r>
              <a:rPr lang="en-US" sz="1600" dirty="0" err="1"/>
              <a:t>w.s</a:t>
            </a:r>
            <a:r>
              <a:rPr lang="en-US" sz="1600" dirty="0"/>
              <a:t>:</a:t>
            </a:r>
          </a:p>
          <a:p>
            <a:pPr marL="285750" indent="-285750">
              <a:buFont typeface="Arial" panose="020B0604020202020204" pitchFamily="34" charset="0"/>
              <a:buChar char="•"/>
            </a:pPr>
            <a:r>
              <a:rPr lang="en-US" sz="1600" dirty="0"/>
              <a:t>First, we </a:t>
            </a:r>
            <a:r>
              <a:rPr lang="en-US" sz="1600" dirty="0">
                <a:solidFill>
                  <a:srgbClr val="C00000"/>
                </a:solidFill>
              </a:rPr>
              <a:t>fetch</a:t>
            </a:r>
            <a:r>
              <a:rPr lang="en-US" sz="1600" dirty="0"/>
              <a:t> a website through its URL</a:t>
            </a:r>
          </a:p>
          <a:p>
            <a:pPr marL="285750" indent="-285750">
              <a:buFont typeface="Arial" panose="020B0604020202020204" pitchFamily="34" charset="0"/>
              <a:buChar char="•"/>
            </a:pPr>
            <a:r>
              <a:rPr lang="en-US" sz="1600" dirty="0"/>
              <a:t>Second, we </a:t>
            </a:r>
            <a:r>
              <a:rPr lang="en-US" sz="1600" dirty="0">
                <a:solidFill>
                  <a:srgbClr val="C00000"/>
                </a:solidFill>
              </a:rPr>
              <a:t>load</a:t>
            </a:r>
            <a:r>
              <a:rPr lang="en-US" sz="1600" dirty="0"/>
              <a:t> it into an Html Document, which is an appropriate form for the scraping to take place</a:t>
            </a:r>
          </a:p>
          <a:p>
            <a:pPr marL="285750" indent="-285750">
              <a:buFont typeface="Arial" panose="020B0604020202020204" pitchFamily="34" charset="0"/>
              <a:buChar char="•"/>
            </a:pPr>
            <a:r>
              <a:rPr lang="en-US" sz="1600" dirty="0"/>
              <a:t>We select via </a:t>
            </a:r>
            <a:r>
              <a:rPr lang="en-US" sz="1600" dirty="0">
                <a:solidFill>
                  <a:srgbClr val="C00000"/>
                </a:solidFill>
              </a:rPr>
              <a:t>Xpath signature</a:t>
            </a:r>
            <a:r>
              <a:rPr lang="en-US" sz="1600" dirty="0"/>
              <a:t>, the particular element we want to gather data from</a:t>
            </a:r>
          </a:p>
          <a:p>
            <a:pPr marL="285750" indent="-285750">
              <a:buFont typeface="Arial" panose="020B0604020202020204" pitchFamily="34" charset="0"/>
              <a:buChar char="•"/>
            </a:pPr>
            <a:r>
              <a:rPr lang="en-US" sz="1600" dirty="0">
                <a:solidFill>
                  <a:srgbClr val="C00000"/>
                </a:solidFill>
              </a:rPr>
              <a:t>Perform the scraping </a:t>
            </a:r>
            <a:r>
              <a:rPr lang="en-US" sz="1600" dirty="0"/>
              <a:t>and gathering of the data into an appropriate data structure (e.g. List)</a:t>
            </a:r>
          </a:p>
          <a:p>
            <a:pPr marL="285750" indent="-285750">
              <a:buFont typeface="Arial" panose="020B0604020202020204" pitchFamily="34" charset="0"/>
              <a:buChar char="•"/>
            </a:pPr>
            <a:r>
              <a:rPr lang="en-US" sz="1600" dirty="0">
                <a:solidFill>
                  <a:srgbClr val="C00000"/>
                </a:solidFill>
              </a:rPr>
              <a:t>Export the results</a:t>
            </a:r>
            <a:r>
              <a:rPr lang="en-US" sz="1600" dirty="0"/>
              <a:t>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8" y="1443862"/>
            <a:ext cx="3518865"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89" y="3688862"/>
            <a:ext cx="3518864"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634524" y="1597709"/>
            <a:ext cx="3782646" cy="4801314"/>
          </a:xfrm>
          <a:prstGeom prst="rect">
            <a:avLst/>
          </a:prstGeom>
          <a:noFill/>
        </p:spPr>
        <p:txBody>
          <a:bodyPr wrap="square" rtlCol="0">
            <a:spAutoFit/>
          </a:bodyPr>
          <a:lstStyle/>
          <a:p>
            <a:r>
              <a:rPr lang="en-US" dirty="0"/>
              <a:t>(Left)The website I chose to collect data from is called </a:t>
            </a:r>
            <a:r>
              <a:rPr lang="en-US" dirty="0">
                <a:solidFill>
                  <a:srgbClr val="C00000"/>
                </a:solidFill>
              </a:rPr>
              <a:t>shipandbunker.com </a:t>
            </a:r>
            <a:r>
              <a:rPr lang="en-US" dirty="0"/>
              <a:t>and provides financial info about oil and bunkering prices in ports, all around the world.</a:t>
            </a:r>
          </a:p>
          <a:p>
            <a:endParaRPr lang="en-US" dirty="0"/>
          </a:p>
          <a:p>
            <a:r>
              <a:rPr lang="en-US" dirty="0"/>
              <a:t>Specifically, I scraped 2 tables from the </a:t>
            </a:r>
            <a:r>
              <a:rPr lang="en-US" dirty="0">
                <a:solidFill>
                  <a:srgbClr val="C00000"/>
                </a:solidFill>
              </a:rPr>
              <a:t>Global Average section</a:t>
            </a:r>
            <a:r>
              <a:rPr lang="en-US" dirty="0"/>
              <a:t>(right), that presented the price, change, high and low and spread. The first table has data about Marine Gas Oil and the second about VLSFO Fuel Oil. </a:t>
            </a:r>
          </a:p>
          <a:p>
            <a:endParaRPr lang="en-US" dirty="0"/>
          </a:p>
          <a:p>
            <a:r>
              <a:rPr lang="en-US" dirty="0"/>
              <a:t>The </a:t>
            </a:r>
            <a:r>
              <a:rPr lang="en-US" dirty="0">
                <a:solidFill>
                  <a:srgbClr val="C00000"/>
                </a:solidFill>
              </a:rPr>
              <a:t>columns of interest </a:t>
            </a:r>
            <a:r>
              <a:rPr lang="en-US" dirty="0"/>
              <a:t>in this case were the ones that had the date, the price $/mt and High Low. The red and green arrows were not scraped.</a:t>
            </a:r>
            <a:endParaRPr lang="el-GR"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4524315"/>
          </a:xfrm>
          <a:prstGeom prst="rect">
            <a:avLst/>
          </a:prstGeom>
          <a:noFill/>
        </p:spPr>
        <p:txBody>
          <a:bodyPr wrap="square" rtlCol="0">
            <a:spAutoFit/>
          </a:bodyPr>
          <a:lstStyle/>
          <a:p>
            <a:r>
              <a:rPr lang="en-US" dirty="0"/>
              <a:t>The vast majority of the data inputs required for the implementation of the service is handled and passed through the </a:t>
            </a:r>
            <a:r>
              <a:rPr lang="en-US" dirty="0">
                <a:solidFill>
                  <a:srgbClr val="C00000"/>
                </a:solidFill>
              </a:rPr>
              <a:t>appsettings.json </a:t>
            </a:r>
            <a:r>
              <a:rPr lang="en-US" dirty="0"/>
              <a:t>file of the project.</a:t>
            </a:r>
          </a:p>
          <a:p>
            <a:endParaRPr lang="en-US" dirty="0"/>
          </a:p>
          <a:p>
            <a:r>
              <a:rPr lang="en-US" dirty="0"/>
              <a:t>In this json format, our data gets passed on as configurations in the initial stages of the process, matched with corresponding variables of the same name and then used to perform the tasks that require their use.</a:t>
            </a:r>
          </a:p>
          <a:p>
            <a:endParaRPr lang="en-US" dirty="0"/>
          </a:p>
          <a:p>
            <a:r>
              <a:rPr lang="en-US" dirty="0"/>
              <a:t>This way, if we wanted to perform changes in our Windows Service, or have it run in multiple instances with different business requirements, we only have to change those settings, instead of modifying the code  extensively.  </a:t>
            </a:r>
            <a:endParaRPr lang="el-GR"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767006"/>
            <a:ext cx="4994031" cy="2739211"/>
          </a:xfrm>
          <a:prstGeom prst="rect">
            <a:avLst/>
          </a:prstGeom>
          <a:noFill/>
        </p:spPr>
        <p:txBody>
          <a:bodyPr wrap="square" rtlCol="0">
            <a:spAutoFit/>
          </a:bodyPr>
          <a:lstStyle/>
          <a:p>
            <a:r>
              <a:rPr lang="en-US" sz="1600" dirty="0"/>
              <a:t>The project was accomplished with the use of a </a:t>
            </a:r>
            <a:r>
              <a:rPr lang="en-US" sz="1600" dirty="0">
                <a:solidFill>
                  <a:srgbClr val="C00000"/>
                </a:solidFill>
              </a:rPr>
              <a:t>worker service </a:t>
            </a:r>
            <a:r>
              <a:rPr lang="en-US" sz="1600" dirty="0"/>
              <a:t>(from Visual Studio template files). A timer  is present to enforce the running interval of the service and it runs continuously in the background. After confirming its correct running, through testing, the service was published in a local folder.</a:t>
            </a:r>
          </a:p>
          <a:p>
            <a:r>
              <a:rPr lang="en-US" sz="16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78155" y="4506217"/>
            <a:ext cx="5924061" cy="1569660"/>
          </a:xfrm>
          <a:prstGeom prst="rect">
            <a:avLst/>
          </a:prstGeom>
          <a:noFill/>
        </p:spPr>
        <p:txBody>
          <a:bodyPr wrap="square" rtlCol="0">
            <a:spAutoFit/>
          </a:bodyPr>
          <a:lstStyle/>
          <a:p>
            <a:r>
              <a:rPr lang="en-US" sz="1600" dirty="0"/>
              <a:t>For </a:t>
            </a:r>
            <a:r>
              <a:rPr lang="en-US" sz="1600" dirty="0">
                <a:solidFill>
                  <a:srgbClr val="C00000"/>
                </a:solidFill>
              </a:rPr>
              <a:t>logging purposes, Serilog</a:t>
            </a:r>
            <a:r>
              <a:rPr lang="en-US" sz="1600" dirty="0"/>
              <a:t> and its complimentary packages were used, bypassing the default Visual Studio console logging capacities. The Logger, exports its messages into a simple “.txt” file and it ensures better debugging and understanding of the progress of the service. To the right, is the setup of the Logger, in 2 environments, DEBUG and RELEASE</a:t>
            </a:r>
            <a:r>
              <a:rPr lang="en-US" sz="1400" dirty="0"/>
              <a:t>.</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5" y="1767006"/>
            <a:ext cx="5830276" cy="4618163"/>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running interval is reached.  Below is a snippet from both of the files.</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154984"/>
          </a:xfrm>
          <a:prstGeom prst="rect">
            <a:avLst/>
          </a:prstGeom>
          <a:noFill/>
        </p:spPr>
        <p:txBody>
          <a:bodyPr wrap="square" rtlCol="0">
            <a:spAutoFit/>
          </a:bodyPr>
          <a:lstStyle/>
          <a:p>
            <a:pPr algn="just"/>
            <a:r>
              <a:rPr lang="en-US" sz="1600" dirty="0"/>
              <a:t>The </a:t>
            </a:r>
            <a:r>
              <a:rPr lang="en-US" sz="1600" dirty="0">
                <a:solidFill>
                  <a:srgbClr val="C00000"/>
                </a:solidFill>
              </a:rPr>
              <a:t>business requirements</a:t>
            </a:r>
            <a:r>
              <a:rPr lang="en-US" sz="16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 must have the capacity to run in the background as a Windows Service .</a:t>
            </a:r>
          </a:p>
          <a:p>
            <a:pPr marL="285750" indent="-285750" algn="just">
              <a:lnSpc>
                <a:spcPct val="150000"/>
              </a:lnSpc>
              <a:buFont typeface="Arial" panose="020B0604020202020204" pitchFamily="34" charset="0"/>
              <a:buChar char="•"/>
            </a:pPr>
            <a:r>
              <a:rPr lang="en-US" dirty="0"/>
              <a:t>It should be collecting and refreshing when changes happen, the 2 aforementioned </a:t>
            </a:r>
            <a:r>
              <a:rPr lang="en-US" dirty="0">
                <a:hlinkClick r:id="rId2"/>
              </a:rPr>
              <a:t>MGO</a:t>
            </a:r>
            <a:r>
              <a:rPr lang="en-US" dirty="0"/>
              <a:t> and </a:t>
            </a:r>
            <a:r>
              <a:rPr lang="en-US" dirty="0">
                <a:hlinkClick r:id="rId3"/>
              </a:rPr>
              <a:t>VLSFO</a:t>
            </a:r>
            <a:r>
              <a:rPr lang="en-US" dirty="0"/>
              <a:t> global average prices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“Date, Price $/mt, High, Low” from those tables and store the data in the form of 2 separate csv files.</a:t>
            </a:r>
          </a:p>
          <a:p>
            <a:pPr marL="742950" lvl="1" indent="-285750" algn="just">
              <a:lnSpc>
                <a:spcPct val="150000"/>
              </a:lnSpc>
              <a:buFont typeface="Arial" panose="020B0604020202020204" pitchFamily="34" charset="0"/>
              <a:buChar char="•"/>
            </a:pPr>
            <a:r>
              <a:rPr lang="en-US" dirty="0"/>
              <a:t>The “Date” column’s data must be formatted to be exhibited in the ISO time Format.</a:t>
            </a:r>
          </a:p>
          <a:p>
            <a:pPr marL="285750" indent="-285750" algn="just">
              <a:lnSpc>
                <a:spcPct val="150000"/>
              </a:lnSpc>
              <a:buFont typeface="Arial" panose="020B0604020202020204" pitchFamily="34" charset="0"/>
              <a:buChar char="•"/>
            </a:pPr>
            <a:r>
              <a:rPr lang="en-US" dirty="0"/>
              <a:t>The scraping should be happening in a 30 minute interval between the allotted time span.</a:t>
            </a:r>
          </a:p>
          <a:p>
            <a:pPr marL="285750" indent="-285750" algn="just">
              <a:lnSpc>
                <a:spcPct val="150000"/>
              </a:lnSpc>
              <a:buFont typeface="Arial" panose="020B0604020202020204" pitchFamily="34" charset="0"/>
              <a:buChar char="•"/>
            </a:pPr>
            <a:r>
              <a:rPr lang="en-US" dirty="0"/>
              <a:t>The running period 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2762551"/>
          </a:xfrm>
          <a:prstGeom prst="rect">
            <a:avLst/>
          </a:prstGeom>
          <a:noFill/>
        </p:spPr>
        <p:txBody>
          <a:bodyPr wrap="square" rtlCol="0">
            <a:spAutoFit/>
          </a:bodyPr>
          <a:lstStyle/>
          <a:p>
            <a:pPr algn="just"/>
            <a:r>
              <a:rPr lang="en-US" sz="1600" dirty="0"/>
              <a:t> </a:t>
            </a:r>
            <a:r>
              <a:rPr lang="en-US" sz="1600" u="sng" dirty="0"/>
              <a:t>Points of interest</a:t>
            </a:r>
          </a:p>
          <a:p>
            <a:pPr algn="just"/>
            <a:endParaRPr lang="en-US" sz="1600" u="sng" dirty="0"/>
          </a:p>
          <a:p>
            <a:pPr marL="285750" indent="-285750" algn="just">
              <a:lnSpc>
                <a:spcPct val="150000"/>
              </a:lnSpc>
              <a:buFont typeface="Arial" panose="020B0604020202020204" pitchFamily="34" charset="0"/>
              <a:buChar char="•"/>
            </a:pPr>
            <a:r>
              <a:rPr lang="en-US" sz="1600" dirty="0"/>
              <a:t>The ValidRunning Time condition for running the process </a:t>
            </a:r>
          </a:p>
          <a:p>
            <a:pPr marL="285750" indent="-285750" algn="just">
              <a:lnSpc>
                <a:spcPct val="150000"/>
              </a:lnSpc>
              <a:buFont typeface="Arial" panose="020B0604020202020204" pitchFamily="34" charset="0"/>
              <a:buChar char="•"/>
            </a:pPr>
            <a:r>
              <a:rPr lang="en-US" sz="1600" dirty="0"/>
              <a:t>The 3 processes in the rectangle that handle the scraping operation</a:t>
            </a:r>
          </a:p>
          <a:p>
            <a:pPr marL="285750" indent="-285750" algn="just">
              <a:lnSpc>
                <a:spcPct val="150000"/>
              </a:lnSpc>
              <a:buFont typeface="Arial" panose="020B0604020202020204" pitchFamily="34" charset="0"/>
              <a:buChar char="•"/>
            </a:pPr>
            <a:r>
              <a:rPr lang="en-US" sz="1600" dirty="0"/>
              <a:t>The 3 output documents </a:t>
            </a:r>
          </a:p>
          <a:p>
            <a:pPr algn="just">
              <a:lnSpc>
                <a:spcPct val="150000"/>
              </a:lnSpc>
            </a:pPr>
            <a:r>
              <a:rPr lang="en-US" sz="1600" dirty="0"/>
              <a:t> </a:t>
            </a:r>
            <a:endParaRPr lang="el-GR" sz="1600" dirty="0"/>
          </a:p>
        </p:txBody>
      </p:sp>
      <p:pic>
        <p:nvPicPr>
          <p:cNvPr id="4" name="Picture 3">
            <a:extLst>
              <a:ext uri="{FF2B5EF4-FFF2-40B4-BE49-F238E27FC236}">
                <a16:creationId xmlns:a16="http://schemas.microsoft.com/office/drawing/2014/main" id="{F11D6614-BA03-4FFF-9E9D-D11581551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477" y="500185"/>
            <a:ext cx="7659077" cy="5689600"/>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1320</TotalTime>
  <Words>1382</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40</cp:revision>
  <dcterms:created xsi:type="dcterms:W3CDTF">2023-05-24T12:40:01Z</dcterms:created>
  <dcterms:modified xsi:type="dcterms:W3CDTF">2023-05-25T10:40:07Z</dcterms:modified>
</cp:coreProperties>
</file>