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Probabilistic" TargetMode="External"/><Relationship Id="rId3" Type="http://schemas.openxmlformats.org/officeDocument/2006/relationships/hyperlink" Target="https://en.wikipedia.org/wiki/Data_structure" TargetMode="External"/><Relationship Id="rId4" Type="http://schemas.openxmlformats.org/officeDocument/2006/relationships/hyperlink" Target="https://en.wikipedia.org/wiki/Element_(mathematics)" TargetMode="External"/><Relationship Id="rId5" Type="http://schemas.openxmlformats.org/officeDocument/2006/relationships/hyperlink" Target="https://en.wikipedia.org/wiki/Set_(computer_science)" TargetMode="External"/><Relationship Id="rId6" Type="http://schemas.openxmlformats.org/officeDocument/2006/relationships/hyperlink" Target="https://en.wikipedia.org/wiki/Type_I_and_type_II_errors" TargetMode="External"/><Relationship Id="rId7" Type="http://schemas.openxmlformats.org/officeDocument/2006/relationships/hyperlink" Target="https://en.wikipedia.org/wiki/Type_I_and_type_II_errors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A </a:t>
            </a:r>
            <a:r>
              <a:rPr b="1" lang="en" sz="1050">
                <a:solidFill>
                  <a:srgbClr val="252525"/>
                </a:solidFill>
                <a:highlight>
                  <a:srgbClr val="FFFFFF"/>
                </a:highlight>
              </a:rPr>
              <a:t>Bloom filter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is a space-efficient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hlinkClick r:id="rId2"/>
              </a:rPr>
              <a:t>probabilistic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data structure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, conceived by Burton Howard Bloom in 1970, that is used to test whether an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element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is a member of a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set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.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False positive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matches are possible, but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hlinkClick r:id="rId7"/>
              </a:rPr>
              <a:t>false negatives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are not.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ehrdad@tranquant.com" TargetMode="External"/><Relationship Id="rId4" Type="http://schemas.openxmlformats.org/officeDocument/2006/relationships/hyperlink" Target="https://github.com/pazooki/presentation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highlyscalable.wordpress.com/2012/05/01/probabilistic-structures-web-analytics-data-mining/" TargetMode="External"/><Relationship Id="rId4" Type="http://schemas.openxmlformats.org/officeDocument/2006/relationships/hyperlink" Target="https://en.wikipedia.org/wiki/Count-distinct_problem" TargetMode="External"/><Relationship Id="rId9" Type="http://schemas.openxmlformats.org/officeDocument/2006/relationships/hyperlink" Target="https://pdfs.semanticscholar.org/5da8/bf81712187712aed159aed62e38fb012872e.pdf" TargetMode="External"/><Relationship Id="rId5" Type="http://schemas.openxmlformats.org/officeDocument/2006/relationships/hyperlink" Target="https://en.wikipedia.org/wiki/Category:Probabilistic_data_structures" TargetMode="External"/><Relationship Id="rId6" Type="http://schemas.openxmlformats.org/officeDocument/2006/relationships/hyperlink" Target="http://www.slideshare.net/a235/probabilistic-data-structures-and-approximate-solutions" TargetMode="External"/><Relationship Id="rId7" Type="http://schemas.openxmlformats.org/officeDocument/2006/relationships/hyperlink" Target="http://dl.acm.org/citation.cfm?doid=2452376.2452456" TargetMode="External"/><Relationship Id="rId8" Type="http://schemas.openxmlformats.org/officeDocument/2006/relationships/hyperlink" Target="http://www.ee.ryerson.ca/~elf/abacus/images/fig-antiquity.JPG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mehrdad@tranquant.com" TargetMode="External"/><Relationship Id="rId4" Type="http://schemas.openxmlformats.org/officeDocument/2006/relationships/hyperlink" Target="https://github.com/pazooki/presentation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gif"/><Relationship Id="rId4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Relationship Id="rId4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Mehrdad Pazooki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Founder of </a:t>
            </a:r>
            <a:r>
              <a:rPr b="1" lang="en" sz="2400"/>
              <a:t>TranQuant,</a:t>
            </a:r>
            <a:r>
              <a:rPr lang="en" sz="2400"/>
              <a:t> a data marketplace.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Founder of </a:t>
            </a:r>
            <a:r>
              <a:rPr b="1" lang="en" sz="2400"/>
              <a:t>Toronto Apache Spark</a:t>
            </a:r>
            <a:r>
              <a:rPr lang="en" sz="2400"/>
              <a:t> meetup group.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Email</a:t>
            </a:r>
            <a:r>
              <a:rPr lang="en" sz="2400"/>
              <a:t>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mehrdad@tranquant.com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Slides: </a:t>
            </a:r>
            <a:r>
              <a:rPr lang="en" sz="2400" u="sng">
                <a:solidFill>
                  <a:schemeClr val="accent5"/>
                </a:solidFill>
                <a:hlinkClick r:id="rId4"/>
              </a:rPr>
              <a:t>https://github.com/pazooki/presentations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Number of unique users interested in “</a:t>
            </a:r>
            <a:r>
              <a:rPr b="1" lang="en"/>
              <a:t>blue shoes</a:t>
            </a:r>
            <a:r>
              <a:rPr lang="en"/>
              <a:t>”</a:t>
            </a:r>
          </a:p>
        </p:txBody>
      </p:sp>
      <p:pic>
        <p:nvPicPr>
          <p:cNvPr descr="Screen Shot 2017-01-25 at 8.22.05 PM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49" y="846275"/>
            <a:ext cx="8293099" cy="39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Distributed Systems</a:t>
            </a:r>
          </a:p>
        </p:txBody>
      </p:sp>
      <p:pic>
        <p:nvPicPr>
          <p:cNvPr descr="Spark-Cluster-Architecture--1-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912" y="1124012"/>
            <a:ext cx="472617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Probabilistic Data Structures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Vs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Deterministic Data Structures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Deterministic Data Structures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The result of following functions: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Insert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Find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Delete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Count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Are always consistent.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Example: Set, Arrays,...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Probabilistic</a:t>
            </a:r>
            <a:r>
              <a:rPr lang="en" sz="3000">
                <a:solidFill>
                  <a:srgbClr val="000000"/>
                </a:solidFill>
              </a:rPr>
              <a:t> Data Structures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result of following functions: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Insert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Find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Delete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Count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Are not always consistent.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Examples: BloomFilter, HyperLogLog, Count-min Sketch, MinHash,...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712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Map/Reduce</a:t>
            </a:r>
          </a:p>
        </p:txBody>
      </p:sp>
      <p:pic>
        <p:nvPicPr>
          <p:cNvPr descr="httpatomoreillycomsourceoreillyimages1427531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912" y="802949"/>
            <a:ext cx="5962175" cy="41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unique users interested in “</a:t>
            </a:r>
            <a:r>
              <a:rPr b="1" lang="en"/>
              <a:t>blue shoes</a:t>
            </a:r>
            <a:r>
              <a:rPr lang="en"/>
              <a:t>”</a:t>
            </a:r>
          </a:p>
        </p:txBody>
      </p:sp>
      <p:pic>
        <p:nvPicPr>
          <p:cNvPr descr="Screen Shot 2017-01-25 at 8.22.05 PM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49" y="846275"/>
            <a:ext cx="8293099" cy="39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BloomFilter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91800" y="4530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Bloom Filter that uses 4 hash functions and has a size of m=8 bits.</a:t>
            </a:r>
          </a:p>
        </p:txBody>
      </p:sp>
      <p:pic>
        <p:nvPicPr>
          <p:cNvPr descr="img54.pn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575" y="934375"/>
            <a:ext cx="3697624" cy="359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ticle_bloomfilters.gif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03" y="387187"/>
            <a:ext cx="7244200" cy="43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BloomFilter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Compact with controllable error rate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Great for fast filtering (is value V in set S?)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-"/>
            </a:pPr>
            <a:r>
              <a:rPr lang="en" sz="2400"/>
              <a:t>Fraud Detection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-"/>
            </a:pPr>
            <a:r>
              <a:rPr lang="en" sz="2400"/>
              <a:t>DDOS Attack Prevention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-"/>
            </a:pPr>
            <a:r>
              <a:rPr lang="en" sz="2400"/>
              <a:t>…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Great for problems not sensitive to false positive results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Not that great for distinct count of large datasets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It will be sparse for small datasets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Dynamic Block-Partitioned BloomFilters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Count-distinct Problem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Count-distinct problem in large datasets.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HyperLogLog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15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Q: How many distinct elements are in an infinite stream of data?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Similar to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Q: How many times the coin is flipped in coin flipping?</a:t>
            </a:r>
          </a:p>
        </p:txBody>
      </p:sp>
      <p:pic>
        <p:nvPicPr>
          <p:cNvPr descr="flipping-coins.jpe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400" y="2705275"/>
            <a:ext cx="3215268" cy="21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Coin Flipping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Long runs of </a:t>
            </a:r>
            <a:r>
              <a:rPr b="1" lang="en" sz="2400"/>
              <a:t>heads</a:t>
            </a:r>
            <a:r>
              <a:rPr lang="en" sz="2400"/>
              <a:t> in random series are rare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The longer you look, the more likely you will find one</a:t>
            </a:r>
          </a:p>
          <a:p>
            <a:pPr indent="-381000" lvl="0" marL="4572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Long runs are very rare and are correlated with how many coins you’ve flipped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HyperLogLog Algorithm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n = 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 each input item: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Hash item into bit string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Count trailing zeros in bit string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if this count &gt; 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	Let n = count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Estimated Cardinality (“Count Distinct”) = 2^n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HyperLogLog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86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-"/>
            </a:pPr>
            <a:r>
              <a:rPr lang="en" sz="2400">
                <a:solidFill>
                  <a:srgbClr val="434343"/>
                </a:solidFill>
              </a:rPr>
              <a:t>Great for distinct count of large datasets</a:t>
            </a:r>
          </a:p>
          <a:p>
            <a:pPr indent="-381000" lvl="1" marL="914400" rtl="0">
              <a:spcBef>
                <a:spcPts val="0"/>
              </a:spcBef>
              <a:buClr>
                <a:srgbClr val="434343"/>
              </a:buClr>
              <a:buSzPct val="100000"/>
              <a:buChar char="-"/>
            </a:pPr>
            <a:r>
              <a:rPr lang="en" sz="2400">
                <a:solidFill>
                  <a:srgbClr val="434343"/>
                </a:solidFill>
              </a:rPr>
              <a:t>Fixed Memory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-"/>
            </a:pPr>
            <a:r>
              <a:rPr lang="en" sz="2400">
                <a:solidFill>
                  <a:srgbClr val="434343"/>
                </a:solidFill>
              </a:rPr>
              <a:t>Some set operations:</a:t>
            </a:r>
          </a:p>
          <a:p>
            <a:pPr indent="-381000" lvl="1" marL="914400" rtl="0">
              <a:spcBef>
                <a:spcPts val="0"/>
              </a:spcBef>
              <a:buClr>
                <a:srgbClr val="434343"/>
              </a:buClr>
              <a:buSzPct val="100000"/>
              <a:buChar char="-"/>
            </a:pPr>
            <a:r>
              <a:rPr lang="en" sz="2400">
                <a:solidFill>
                  <a:srgbClr val="434343"/>
                </a:solidFill>
              </a:rPr>
              <a:t>Union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-"/>
            </a:pPr>
            <a:r>
              <a:rPr lang="en" sz="2400">
                <a:solidFill>
                  <a:srgbClr val="434343"/>
                </a:solidFill>
              </a:rPr>
              <a:t>Higher error ratio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-"/>
            </a:pPr>
            <a:r>
              <a:rPr lang="en" sz="2400">
                <a:solidFill>
                  <a:srgbClr val="434343"/>
                </a:solidFill>
              </a:rPr>
              <a:t>Limited spectrum for set Intersection operation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 sz="2400">
                <a:solidFill>
                  <a:srgbClr val="434343"/>
                </a:solidFill>
                <a:highlight>
                  <a:srgbClr val="FFFFFF"/>
                </a:highlight>
              </a:rPr>
              <a:t>The HyperLogLog algorithm is able to estimate cardinalities of 10^9 with a typical error rate of 2%, using 1.5 kB of memory.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Approximate Count in Apache Spark</a:t>
            </a:r>
          </a:p>
        </p:txBody>
      </p:sp>
      <p:pic>
        <p:nvPicPr>
          <p:cNvPr descr="Screen Shot 2017-01-26 at 4.49.55 AM.png"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" y="1748550"/>
            <a:ext cx="8904049" cy="27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Hash Functions</a:t>
            </a:r>
          </a:p>
        </p:txBody>
      </p:sp>
      <p:pic>
        <p:nvPicPr>
          <p:cNvPr descr="murmur3.png"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925" y="1017725"/>
            <a:ext cx="588015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https://highlyscalable.wordpress.com/2012/05/01/probabilistic-structures-web-analytics-data-mining/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https://en.wikipedia.org/wiki/Count-distinct_problem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https://en.wikipedia.org/wiki/Category:Probabilistic_data_structures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http://www.slideshare.net/a235/probabilistic-data-structures-and-approximate-solutions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http://dl.acm.org/citation.cfm?doid=2452376.2452456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http://www.ee.ryerson.ca/~elf/abacus/images/fig-antiquity.JPG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9"/>
              </a:rPr>
              <a:t>https://pdfs.semanticscholar.org/5da8/bf81712187712aed159aed62e38fb012872e.pdf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Mehrdad Pazooki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Founder of </a:t>
            </a:r>
            <a:r>
              <a:rPr b="1" lang="en" sz="2400"/>
              <a:t>TranQuant,</a:t>
            </a:r>
            <a:r>
              <a:rPr lang="en" sz="2400"/>
              <a:t> a data marketplace.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Founder of </a:t>
            </a:r>
            <a:r>
              <a:rPr b="1" lang="en" sz="2400"/>
              <a:t>Toronto Apache Spark</a:t>
            </a:r>
            <a:r>
              <a:rPr lang="en" sz="2400"/>
              <a:t> meetup group.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Email: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mehrdad@tranquant.com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Slides: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https://github.com/pazooki/presentations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Ishango Bone (20,000 Years Old!)</a:t>
            </a:r>
          </a:p>
        </p:txBody>
      </p:sp>
      <p:pic>
        <p:nvPicPr>
          <p:cNvPr descr="503fd51.gif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900" y="1150550"/>
            <a:ext cx="3048000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hango_bone.jpg"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90650"/>
            <a:ext cx="5197100" cy="2312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Ancient Counting Devices (500 BCE - 500 CE)</a:t>
            </a:r>
          </a:p>
        </p:txBody>
      </p:sp>
      <p:pic>
        <p:nvPicPr>
          <p:cNvPr descr="fig-antiquity.JP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639550"/>
            <a:ext cx="76200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Khipu (1400)</a:t>
            </a:r>
          </a:p>
        </p:txBody>
      </p:sp>
      <p:pic>
        <p:nvPicPr>
          <p:cNvPr descr="cordColors.jp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4200"/>
            <a:ext cx="4794100" cy="288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inply.jpg"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200" y="1170125"/>
            <a:ext cx="3733400" cy="3341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oroban (1930)</a:t>
            </a:r>
          </a:p>
        </p:txBody>
      </p:sp>
      <p:pic>
        <p:nvPicPr>
          <p:cNvPr descr="soroban2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525" y="1492850"/>
            <a:ext cx="47625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iko-uc2100-wrist.jp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125" y="661262"/>
            <a:ext cx="511172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Count-distinct problem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Finding the number of distinct elements in a dataset with repeated elements.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Count-distinct Problem</a:t>
            </a:r>
          </a:p>
          <a:p>
            <a:pPr lvl="0" rtl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252525"/>
                </a:solidFill>
                <a:highlight>
                  <a:srgbClr val="FFFFFF"/>
                </a:highlight>
              </a:rPr>
              <a:t>Cardinality Estimation Problem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