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432">
          <p15:clr>
            <a:srgbClr val="9AA0A6"/>
          </p15:clr>
        </p15:guide>
        <p15:guide id="4" pos="5328">
          <p15:clr>
            <a:srgbClr val="9AA0A6"/>
          </p15:clr>
        </p15:guide>
        <p15:guide id="5" orient="horz" pos="432">
          <p15:clr>
            <a:srgbClr val="9AA0A6"/>
          </p15:clr>
        </p15:guide>
        <p15:guide id="6" orient="horz" pos="2712">
          <p15:clr>
            <a:srgbClr val="9AA0A6"/>
          </p15:clr>
        </p15:guide>
        <p15:guide id="7" pos="230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432"/>
        <p:guide pos="5328"/>
        <p:guide pos="432" orient="horz"/>
        <p:guide pos="2712" orient="horz"/>
        <p:guide pos="230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 name="Shape 14"/>
        <p:cNvGrpSpPr/>
        <p:nvPr/>
      </p:nvGrpSpPr>
      <p:grpSpPr>
        <a:xfrm>
          <a:off x="0" y="0"/>
          <a:ext cx="0" cy="0"/>
          <a:chOff x="0" y="0"/>
          <a:chExt cx="0" cy="0"/>
        </a:xfrm>
      </p:grpSpPr>
      <p:sp>
        <p:nvSpPr>
          <p:cNvPr id="15" name="Google Shape;1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 name="Google Shape;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6170f6f7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56170f6f7d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 name="Google Shape;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 name="Google Shape;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 name="Google Shape;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56170f6f7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g256170f6f7d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6170f6f7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256170f6f7d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 name="Shape 8"/>
        <p:cNvGrpSpPr/>
        <p:nvPr/>
      </p:nvGrpSpPr>
      <p:grpSpPr>
        <a:xfrm>
          <a:off x="0" y="0"/>
          <a:ext cx="0" cy="0"/>
          <a:chOff x="0" y="0"/>
          <a:chExt cx="0" cy="0"/>
        </a:xfrm>
      </p:grpSpPr>
      <p:sp>
        <p:nvSpPr>
          <p:cNvPr id="9" name="Google Shape;9;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 name="Google Shape;10;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2298000"/>
          </a:xfrm>
          <a:prstGeom prst="rect">
            <a:avLst/>
          </a:prstGeom>
          <a:noFill/>
          <a:ln>
            <a:noFill/>
          </a:ln>
        </p:spPr>
        <p:txBody>
          <a:bodyPr anchorCtr="0" anchor="t" bIns="91425" lIns="91425" spcFirstLastPara="1" rIns="91425" wrap="square" tIns="91425">
            <a:spAutoFit/>
          </a:bodyPr>
          <a:lstStyle>
            <a:lvl1pPr lvl="0" marR="0" rtl="0" algn="l">
              <a:lnSpc>
                <a:spcPct val="100000"/>
              </a:lnSpc>
              <a:spcBef>
                <a:spcPts val="0"/>
              </a:spcBef>
              <a:spcAft>
                <a:spcPts val="0"/>
              </a:spcAft>
              <a:buClr>
                <a:srgbClr val="000000"/>
              </a:buClr>
              <a:buSzPts val="1400"/>
              <a:buFont typeface="Montserrat"/>
              <a:buNone/>
              <a:defRPr b="0" i="0" sz="1400" u="none" cap="none" strike="noStrike">
                <a:solidFill>
                  <a:srgbClr val="000000"/>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Montserrat"/>
              <a:buNone/>
              <a:defRPr b="0" i="0" sz="1400" u="none" cap="none" strike="noStrike">
                <a:solidFill>
                  <a:srgbClr val="000000"/>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Montserrat"/>
              <a:buNone/>
              <a:defRPr b="0" i="0" sz="1400" u="none" cap="none" strike="noStrike">
                <a:solidFill>
                  <a:srgbClr val="000000"/>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Montserrat"/>
              <a:buNone/>
              <a:defRPr b="0" i="0" sz="1400" u="none" cap="none" strike="noStrike">
                <a:solidFill>
                  <a:srgbClr val="000000"/>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Montserrat"/>
              <a:buNone/>
              <a:defRPr b="0" i="0" sz="1400" u="none" cap="none" strike="noStrike">
                <a:solidFill>
                  <a:srgbClr val="000000"/>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Montserrat"/>
              <a:buNone/>
              <a:defRPr b="0" i="0" sz="1400" u="none" cap="none" strike="noStrike">
                <a:solidFill>
                  <a:srgbClr val="000000"/>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Montserrat"/>
              <a:buNone/>
              <a:defRPr b="0" i="0" sz="1400" u="none" cap="none" strike="noStrike">
                <a:solidFill>
                  <a:srgbClr val="000000"/>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Montserrat"/>
              <a:buNone/>
              <a:defRPr b="0" i="0" sz="1400" u="none" cap="none" strike="noStrike">
                <a:solidFill>
                  <a:srgbClr val="000000"/>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Montserrat"/>
              <a:buNone/>
              <a:defRPr b="0" i="0" sz="1400" u="none" cap="none" strike="noStrike">
                <a:solidFill>
                  <a:srgbClr val="000000"/>
                </a:solidFill>
                <a:latin typeface="Montserrat"/>
                <a:ea typeface="Montserrat"/>
                <a:cs typeface="Montserrat"/>
                <a:sym typeface="Montserrat"/>
              </a:defRPr>
            </a:lvl9pPr>
          </a:lstStyle>
          <a:p/>
        </p:txBody>
      </p:sp>
      <p:sp>
        <p:nvSpPr>
          <p:cNvPr id="7" name="Google Shape;7;p1"/>
          <p:cNvSpPr txBox="1"/>
          <p:nvPr>
            <p:ph idx="1" type="body"/>
          </p:nvPr>
        </p:nvSpPr>
        <p:spPr>
          <a:xfrm>
            <a:off x="0" y="2845500"/>
            <a:ext cx="9144000" cy="2298000"/>
          </a:xfrm>
          <a:prstGeom prst="rect">
            <a:avLst/>
          </a:prstGeom>
          <a:noFill/>
          <a:ln>
            <a:noFill/>
          </a:ln>
        </p:spPr>
        <p:txBody>
          <a:bodyPr anchorCtr="0" anchor="t" bIns="91425" lIns="91425" spcFirstLastPara="1" rIns="91425" wrap="square" tIns="91425">
            <a:spAutoFit/>
          </a:bodyPr>
          <a:lstStyle>
            <a:lvl1pPr indent="-317500" lvl="0" marL="457200" marR="0" rtl="0" algn="l">
              <a:lnSpc>
                <a:spcPct val="100000"/>
              </a:lnSpc>
              <a:spcBef>
                <a:spcPts val="0"/>
              </a:spcBef>
              <a:spcAft>
                <a:spcPts val="0"/>
              </a:spcAft>
              <a:buClr>
                <a:srgbClr val="000000"/>
              </a:buClr>
              <a:buSzPts val="1400"/>
              <a:buFont typeface="Montserrat"/>
              <a:buChar char="●"/>
              <a:defRPr b="0" i="0" sz="1400" u="none" cap="none" strike="noStrike">
                <a:solidFill>
                  <a:srgbClr val="000000"/>
                </a:solidFill>
                <a:latin typeface="Montserrat"/>
                <a:ea typeface="Montserrat"/>
                <a:cs typeface="Montserrat"/>
                <a:sym typeface="Montserrat"/>
              </a:defRPr>
            </a:lvl1pPr>
            <a:lvl2pPr indent="-317500" lvl="1" marL="914400" marR="0" rtl="0" algn="l">
              <a:lnSpc>
                <a:spcPct val="100000"/>
              </a:lnSpc>
              <a:spcBef>
                <a:spcPts val="0"/>
              </a:spcBef>
              <a:spcAft>
                <a:spcPts val="0"/>
              </a:spcAft>
              <a:buClr>
                <a:srgbClr val="000000"/>
              </a:buClr>
              <a:buSzPts val="1400"/>
              <a:buFont typeface="Montserrat"/>
              <a:buChar char="○"/>
              <a:defRPr b="0" i="0" sz="1400" u="none" cap="none" strike="noStrike">
                <a:solidFill>
                  <a:srgbClr val="000000"/>
                </a:solidFill>
                <a:latin typeface="Montserrat"/>
                <a:ea typeface="Montserrat"/>
                <a:cs typeface="Montserrat"/>
                <a:sym typeface="Montserrat"/>
              </a:defRPr>
            </a:lvl2pPr>
            <a:lvl3pPr indent="-317500" lvl="2" marL="1371600" marR="0" rtl="0" algn="l">
              <a:lnSpc>
                <a:spcPct val="100000"/>
              </a:lnSpc>
              <a:spcBef>
                <a:spcPts val="0"/>
              </a:spcBef>
              <a:spcAft>
                <a:spcPts val="0"/>
              </a:spcAft>
              <a:buClr>
                <a:srgbClr val="000000"/>
              </a:buClr>
              <a:buSzPts val="1400"/>
              <a:buFont typeface="Montserrat"/>
              <a:buChar char="■"/>
              <a:defRPr b="0" i="0" sz="1400" u="none" cap="none" strike="noStrike">
                <a:solidFill>
                  <a:srgbClr val="000000"/>
                </a:solidFill>
                <a:latin typeface="Montserrat"/>
                <a:ea typeface="Montserrat"/>
                <a:cs typeface="Montserrat"/>
                <a:sym typeface="Montserrat"/>
              </a:defRPr>
            </a:lvl3pPr>
            <a:lvl4pPr indent="-317500" lvl="3" marL="1828800" marR="0" rtl="0" algn="l">
              <a:lnSpc>
                <a:spcPct val="100000"/>
              </a:lnSpc>
              <a:spcBef>
                <a:spcPts val="0"/>
              </a:spcBef>
              <a:spcAft>
                <a:spcPts val="0"/>
              </a:spcAft>
              <a:buClr>
                <a:srgbClr val="000000"/>
              </a:buClr>
              <a:buSzPts val="1400"/>
              <a:buFont typeface="Montserrat"/>
              <a:buChar char="●"/>
              <a:defRPr b="0" i="0" sz="1400" u="none" cap="none" strike="noStrike">
                <a:solidFill>
                  <a:srgbClr val="000000"/>
                </a:solidFill>
                <a:latin typeface="Montserrat"/>
                <a:ea typeface="Montserrat"/>
                <a:cs typeface="Montserrat"/>
                <a:sym typeface="Montserrat"/>
              </a:defRPr>
            </a:lvl4pPr>
            <a:lvl5pPr indent="-317500" lvl="4" marL="2286000" marR="0" rtl="0" algn="l">
              <a:lnSpc>
                <a:spcPct val="100000"/>
              </a:lnSpc>
              <a:spcBef>
                <a:spcPts val="0"/>
              </a:spcBef>
              <a:spcAft>
                <a:spcPts val="0"/>
              </a:spcAft>
              <a:buClr>
                <a:srgbClr val="000000"/>
              </a:buClr>
              <a:buSzPts val="1400"/>
              <a:buFont typeface="Montserrat"/>
              <a:buChar char="○"/>
              <a:defRPr b="0" i="0" sz="1400" u="none" cap="none" strike="noStrike">
                <a:solidFill>
                  <a:srgbClr val="000000"/>
                </a:solidFill>
                <a:latin typeface="Montserrat"/>
                <a:ea typeface="Montserrat"/>
                <a:cs typeface="Montserrat"/>
                <a:sym typeface="Montserrat"/>
              </a:defRPr>
            </a:lvl5pPr>
            <a:lvl6pPr indent="-317500" lvl="5" marL="2743200" marR="0" rtl="0" algn="l">
              <a:lnSpc>
                <a:spcPct val="100000"/>
              </a:lnSpc>
              <a:spcBef>
                <a:spcPts val="0"/>
              </a:spcBef>
              <a:spcAft>
                <a:spcPts val="0"/>
              </a:spcAft>
              <a:buClr>
                <a:srgbClr val="000000"/>
              </a:buClr>
              <a:buSzPts val="1400"/>
              <a:buFont typeface="Montserrat"/>
              <a:buChar char="■"/>
              <a:defRPr b="0" i="0" sz="1400" u="none" cap="none" strike="noStrike">
                <a:solidFill>
                  <a:srgbClr val="000000"/>
                </a:solidFill>
                <a:latin typeface="Montserrat"/>
                <a:ea typeface="Montserrat"/>
                <a:cs typeface="Montserrat"/>
                <a:sym typeface="Montserrat"/>
              </a:defRPr>
            </a:lvl6pPr>
            <a:lvl7pPr indent="-317500" lvl="6" marL="3200400" marR="0" rtl="0" algn="l">
              <a:lnSpc>
                <a:spcPct val="100000"/>
              </a:lnSpc>
              <a:spcBef>
                <a:spcPts val="0"/>
              </a:spcBef>
              <a:spcAft>
                <a:spcPts val="0"/>
              </a:spcAft>
              <a:buClr>
                <a:srgbClr val="000000"/>
              </a:buClr>
              <a:buSzPts val="1400"/>
              <a:buFont typeface="Montserrat"/>
              <a:buChar char="●"/>
              <a:defRPr b="0" i="0" sz="1400" u="none" cap="none" strike="noStrike">
                <a:solidFill>
                  <a:srgbClr val="000000"/>
                </a:solidFill>
                <a:latin typeface="Montserrat"/>
                <a:ea typeface="Montserrat"/>
                <a:cs typeface="Montserrat"/>
                <a:sym typeface="Montserrat"/>
              </a:defRPr>
            </a:lvl7pPr>
            <a:lvl8pPr indent="-317500" lvl="7" marL="3657600" marR="0" rtl="0" algn="l">
              <a:lnSpc>
                <a:spcPct val="100000"/>
              </a:lnSpc>
              <a:spcBef>
                <a:spcPts val="0"/>
              </a:spcBef>
              <a:spcAft>
                <a:spcPts val="0"/>
              </a:spcAft>
              <a:buClr>
                <a:srgbClr val="000000"/>
              </a:buClr>
              <a:buSzPts val="1400"/>
              <a:buFont typeface="Montserrat"/>
              <a:buChar char="○"/>
              <a:defRPr b="0" i="0" sz="1400" u="none" cap="none" strike="noStrike">
                <a:solidFill>
                  <a:srgbClr val="000000"/>
                </a:solidFill>
                <a:latin typeface="Montserrat"/>
                <a:ea typeface="Montserrat"/>
                <a:cs typeface="Montserrat"/>
                <a:sym typeface="Montserrat"/>
              </a:defRPr>
            </a:lvl8pPr>
            <a:lvl9pPr indent="-317500" lvl="8" marL="4114800" marR="0" rtl="0" algn="l">
              <a:lnSpc>
                <a:spcPct val="100000"/>
              </a:lnSpc>
              <a:spcBef>
                <a:spcPts val="0"/>
              </a:spcBef>
              <a:spcAft>
                <a:spcPts val="0"/>
              </a:spcAft>
              <a:buClr>
                <a:srgbClr val="000000"/>
              </a:buClr>
              <a:buSzPts val="1400"/>
              <a:buFont typeface="Montserrat"/>
              <a:buChar char="■"/>
              <a:defRPr b="0" i="0" sz="1400" u="none" cap="none" strike="noStrike">
                <a:solidFill>
                  <a:srgbClr val="000000"/>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colab.research.google.com/drive/1hX3GIRKj1V02EhiTub9LKCYjrwHn9k2C#scrollTo=-GDqssbh6E6g" TargetMode="External"/><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 name="Shape 17"/>
        <p:cNvGrpSpPr/>
        <p:nvPr/>
      </p:nvGrpSpPr>
      <p:grpSpPr>
        <a:xfrm>
          <a:off x="0" y="0"/>
          <a:ext cx="0" cy="0"/>
          <a:chOff x="0" y="0"/>
          <a:chExt cx="0" cy="0"/>
        </a:xfrm>
      </p:grpSpPr>
      <p:sp>
        <p:nvSpPr>
          <p:cNvPr id="18" name="Google Shape;18;p4"/>
          <p:cNvSpPr txBox="1"/>
          <p:nvPr/>
        </p:nvSpPr>
        <p:spPr>
          <a:xfrm>
            <a:off x="967250" y="1845750"/>
            <a:ext cx="6863700" cy="114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lang="en" sz="1800">
                <a:latin typeface="Montserrat"/>
                <a:ea typeface="Montserrat"/>
                <a:cs typeface="Montserrat"/>
                <a:sym typeface="Montserrat"/>
              </a:rPr>
              <a:t>Mejorando la eficiencia en la entrega de alimentos: Análisis predictivo de tiempos de entrega en una aplicación de Food delivery</a:t>
            </a:r>
            <a:endParaRPr b="1" i="0" sz="1800" u="none" cap="none" strike="noStrike">
              <a:solidFill>
                <a:srgbClr val="000000"/>
              </a:solidFill>
              <a:latin typeface="Montserrat"/>
              <a:ea typeface="Montserrat"/>
              <a:cs typeface="Montserrat"/>
              <a:sym typeface="Montserrat"/>
            </a:endParaRPr>
          </a:p>
        </p:txBody>
      </p:sp>
      <p:sp>
        <p:nvSpPr>
          <p:cNvPr id="19" name="Google Shape;19;p4"/>
          <p:cNvSpPr txBox="1"/>
          <p:nvPr/>
        </p:nvSpPr>
        <p:spPr>
          <a:xfrm>
            <a:off x="1462875" y="3175575"/>
            <a:ext cx="5739900" cy="54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lang="en">
                <a:latin typeface="Montserrat"/>
                <a:ea typeface="Montserrat"/>
                <a:cs typeface="Montserrat"/>
                <a:sym typeface="Montserrat"/>
              </a:rPr>
              <a:t>Autora: Vila Navarro María Paz</a:t>
            </a:r>
            <a:endParaRPr i="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13"/>
          <p:cNvSpPr/>
          <p:nvPr/>
        </p:nvSpPr>
        <p:spPr>
          <a:xfrm>
            <a:off x="1107450" y="1433850"/>
            <a:ext cx="3011100" cy="1089600"/>
          </a:xfrm>
          <a:prstGeom prst="rect">
            <a:avLst/>
          </a:pr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Como el objetivo de este proyecto es desarrollar un modelo de análisis predictivo que permita estimar el tiempo de entrega de un pedido en función de diferentes variables, utilisé un algoritmo de regresión lineal para entrenar con los datos que tengo.</a:t>
            </a:r>
            <a:endParaRPr sz="1800">
              <a:latin typeface="Montserrat"/>
              <a:ea typeface="Montserrat"/>
              <a:cs typeface="Montserrat"/>
              <a:sym typeface="Montserrat"/>
            </a:endParaRPr>
          </a:p>
        </p:txBody>
      </p:sp>
      <p:sp>
        <p:nvSpPr>
          <p:cNvPr id="97" name="Google Shape;97;p13"/>
          <p:cNvSpPr/>
          <p:nvPr/>
        </p:nvSpPr>
        <p:spPr>
          <a:xfrm>
            <a:off x="4746625" y="1378900"/>
            <a:ext cx="3991200" cy="3227400"/>
          </a:xfrm>
          <a:prstGeom prst="rect">
            <a:avLst/>
          </a:pr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latin typeface="Montserrat"/>
                <a:ea typeface="Montserrat"/>
                <a:cs typeface="Montserrat"/>
                <a:sym typeface="Montserrat"/>
              </a:rPr>
              <a:t>Resultado final</a:t>
            </a:r>
            <a:endParaRPr b="1"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000">
                <a:solidFill>
                  <a:schemeClr val="dk1"/>
                </a:solidFill>
                <a:latin typeface="Montserrat"/>
                <a:ea typeface="Montserrat"/>
                <a:cs typeface="Montserrat"/>
                <a:sym typeface="Montserrat"/>
              </a:rPr>
              <a:t>Obtuve un r2 = 0.50 se puede interpretar que la mitad de la variabilidad en el tiempo de entrega puede ser explicada por las variables seleccionadas en el modelo. Esto indica que el modelo tiene cierta capacidad predictiva, aunque no es muy alto.</a:t>
            </a:r>
            <a:endParaRPr b="1"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000">
                <a:solidFill>
                  <a:schemeClr val="dk1"/>
                </a:solidFill>
                <a:latin typeface="Montserrat"/>
                <a:ea typeface="Montserrat"/>
                <a:cs typeface="Montserrat"/>
                <a:sym typeface="Montserrat"/>
              </a:rPr>
              <a:t>Con este valor para r2 no puedo decir que es un buen modelo, en el 50% de los casos predecirá bien y en el otro 50% predecirá mal.</a:t>
            </a:r>
            <a:endParaRPr b="1"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000">
                <a:solidFill>
                  <a:schemeClr val="dk1"/>
                </a:solidFill>
                <a:latin typeface="Montserrat"/>
                <a:ea typeface="Montserrat"/>
                <a:cs typeface="Montserrat"/>
                <a:sym typeface="Montserrat"/>
              </a:rPr>
              <a:t>Por otro lado puedo decir que no esta ni overfitiado ni underfitiado, no tiene esos problemas. Es decir, el modelo no es demasiado simple para describir correctamente la relación entre las variables o no considerar características importantes y tampoco "memoriza" los datos de entrenamiento en lugar de aprender patrones generales.</a:t>
            </a:r>
            <a:endParaRPr b="1" sz="1000">
              <a:solidFill>
                <a:schemeClr val="dk1"/>
              </a:solidFill>
              <a:latin typeface="Montserrat"/>
              <a:ea typeface="Montserrat"/>
              <a:cs typeface="Montserrat"/>
              <a:sym typeface="Montserrat"/>
            </a:endParaRPr>
          </a:p>
        </p:txBody>
      </p:sp>
      <p:sp>
        <p:nvSpPr>
          <p:cNvPr id="98" name="Google Shape;98;p13"/>
          <p:cNvSpPr txBox="1"/>
          <p:nvPr/>
        </p:nvSpPr>
        <p:spPr>
          <a:xfrm>
            <a:off x="771600" y="519475"/>
            <a:ext cx="7600800" cy="4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400"/>
              <a:buFont typeface="Arial"/>
              <a:buNone/>
            </a:pPr>
            <a:r>
              <a:rPr b="1" lang="en" sz="2000">
                <a:solidFill>
                  <a:srgbClr val="FDC81C"/>
                </a:solidFill>
                <a:latin typeface="Montserrat"/>
                <a:ea typeface="Montserrat"/>
                <a:cs typeface="Montserrat"/>
                <a:sym typeface="Montserrat"/>
              </a:rPr>
              <a:t>6.Resultado del análisis </a:t>
            </a:r>
            <a:endParaRPr b="1" sz="2000">
              <a:solidFill>
                <a:srgbClr val="FDC81C"/>
              </a:solidFill>
              <a:latin typeface="Montserrat"/>
              <a:ea typeface="Montserrat"/>
              <a:cs typeface="Montserrat"/>
              <a:sym typeface="Montserrat"/>
            </a:endParaRPr>
          </a:p>
          <a:p>
            <a:pPr indent="0" lvl="0" marL="457200" rtl="0" algn="ctr">
              <a:spcBef>
                <a:spcPts val="0"/>
              </a:spcBef>
              <a:spcAft>
                <a:spcPts val="0"/>
              </a:spcAft>
              <a:buNone/>
            </a:pPr>
            <a:r>
              <a:t/>
            </a:r>
            <a:endParaRPr b="1" sz="1800">
              <a:solidFill>
                <a:srgbClr val="FDC81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b="1" sz="2400">
              <a:latin typeface="Montserrat"/>
              <a:ea typeface="Montserrat"/>
              <a:cs typeface="Montserrat"/>
              <a:sym typeface="Montserrat"/>
            </a:endParaRPr>
          </a:p>
        </p:txBody>
      </p:sp>
      <p:sp>
        <p:nvSpPr>
          <p:cNvPr id="99" name="Google Shape;99;p13"/>
          <p:cNvSpPr/>
          <p:nvPr/>
        </p:nvSpPr>
        <p:spPr>
          <a:xfrm>
            <a:off x="1107450" y="2835100"/>
            <a:ext cx="3011100" cy="1089600"/>
          </a:xfrm>
          <a:prstGeom prst="rect">
            <a:avLst/>
          </a:pr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Después</a:t>
            </a:r>
            <a:r>
              <a:rPr lang="en" sz="1000">
                <a:solidFill>
                  <a:schemeClr val="dk1"/>
                </a:solidFill>
                <a:latin typeface="Montserrat"/>
                <a:ea typeface="Montserrat"/>
                <a:cs typeface="Montserrat"/>
                <a:sym typeface="Montserrat"/>
              </a:rPr>
              <a:t> de implementar diversos métodos de feature selection, me quedé con 14 variable</a:t>
            </a:r>
            <a:endParaRPr sz="1800">
              <a:latin typeface="Montserrat"/>
              <a:ea typeface="Montserrat"/>
              <a:cs typeface="Montserrat"/>
              <a:sym typeface="Montserrat"/>
            </a:endParaRPr>
          </a:p>
        </p:txBody>
      </p:sp>
      <p:sp>
        <p:nvSpPr>
          <p:cNvPr id="100" name="Google Shape;100;p13"/>
          <p:cNvSpPr/>
          <p:nvPr/>
        </p:nvSpPr>
        <p:spPr>
          <a:xfrm>
            <a:off x="7695700" y="1296275"/>
            <a:ext cx="599100" cy="557700"/>
          </a:xfrm>
          <a:prstGeom prst="mathMultiply">
            <a:avLst>
              <a:gd fmla="val 23520" name="adj1"/>
            </a:avLst>
          </a:prstGeom>
          <a:solidFill>
            <a:srgbClr val="E06666"/>
          </a:solidFill>
          <a:ln cap="flat" cmpd="sng" w="9525">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4"/>
          <p:cNvSpPr txBox="1"/>
          <p:nvPr/>
        </p:nvSpPr>
        <p:spPr>
          <a:xfrm>
            <a:off x="2337900" y="2133750"/>
            <a:ext cx="4468200" cy="87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4900">
                <a:solidFill>
                  <a:schemeClr val="dk1"/>
                </a:solidFill>
                <a:latin typeface="Montserrat"/>
                <a:ea typeface="Montserrat"/>
                <a:cs typeface="Montserrat"/>
                <a:sym typeface="Montserrat"/>
              </a:rPr>
              <a:t>Gracias!</a:t>
            </a:r>
            <a:endParaRPr b="1" i="0" sz="61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 name="Shape 23"/>
        <p:cNvGrpSpPr/>
        <p:nvPr/>
      </p:nvGrpSpPr>
      <p:grpSpPr>
        <a:xfrm>
          <a:off x="0" y="0"/>
          <a:ext cx="0" cy="0"/>
          <a:chOff x="0" y="0"/>
          <a:chExt cx="0" cy="0"/>
        </a:xfrm>
      </p:grpSpPr>
      <p:sp>
        <p:nvSpPr>
          <p:cNvPr id="24" name="Google Shape;24;p5"/>
          <p:cNvSpPr txBox="1"/>
          <p:nvPr/>
        </p:nvSpPr>
        <p:spPr>
          <a:xfrm>
            <a:off x="1426350" y="462763"/>
            <a:ext cx="1743300" cy="5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Montserrat"/>
                <a:ea typeface="Montserrat"/>
                <a:cs typeface="Montserrat"/>
                <a:sym typeface="Montserrat"/>
              </a:rPr>
              <a:t>INDEX</a:t>
            </a:r>
            <a:endParaRPr b="1" i="0" sz="3600" u="none" cap="none" strike="noStrike">
              <a:solidFill>
                <a:srgbClr val="000000"/>
              </a:solidFill>
              <a:latin typeface="Montserrat"/>
              <a:ea typeface="Montserrat"/>
              <a:cs typeface="Montserrat"/>
              <a:sym typeface="Montserrat"/>
            </a:endParaRPr>
          </a:p>
        </p:txBody>
      </p:sp>
      <p:sp>
        <p:nvSpPr>
          <p:cNvPr id="25" name="Google Shape;25;p5"/>
          <p:cNvSpPr txBox="1"/>
          <p:nvPr/>
        </p:nvSpPr>
        <p:spPr>
          <a:xfrm>
            <a:off x="1426350" y="1362905"/>
            <a:ext cx="5316300" cy="28305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Montserrat"/>
              <a:buAutoNum type="arabicPeriod"/>
            </a:pPr>
            <a:r>
              <a:rPr lang="en" sz="1600">
                <a:latin typeface="Montserrat"/>
                <a:ea typeface="Montserrat"/>
                <a:cs typeface="Montserrat"/>
                <a:sym typeface="Montserrat"/>
              </a:rPr>
              <a:t>Objetivo, contexto comercial y analítico</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AutoNum type="arabicPeriod"/>
            </a:pPr>
            <a:r>
              <a:rPr lang="en" sz="1600">
                <a:solidFill>
                  <a:schemeClr val="dk1"/>
                </a:solidFill>
                <a:latin typeface="Montserrat"/>
                <a:ea typeface="Montserrat"/>
                <a:cs typeface="Montserrat"/>
                <a:sym typeface="Montserrat"/>
              </a:rPr>
              <a:t>Hipótesis y preguntas de interés</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AutoNum type="arabicPeriod"/>
            </a:pPr>
            <a:r>
              <a:rPr lang="en" sz="1600">
                <a:solidFill>
                  <a:schemeClr val="dk1"/>
                </a:solidFill>
                <a:latin typeface="Montserrat"/>
                <a:ea typeface="Montserrat"/>
                <a:cs typeface="Montserrat"/>
                <a:sym typeface="Montserrat"/>
              </a:rPr>
              <a:t>Insights iniciales</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SzPts val="1600"/>
              <a:buFont typeface="Montserrat"/>
              <a:buAutoNum type="arabicPeriod"/>
            </a:pPr>
            <a:r>
              <a:rPr lang="en" sz="1600">
                <a:solidFill>
                  <a:schemeClr val="dk1"/>
                </a:solidFill>
                <a:latin typeface="Montserrat"/>
                <a:ea typeface="Montserrat"/>
                <a:cs typeface="Montserrat"/>
                <a:sym typeface="Montserrat"/>
              </a:rPr>
              <a:t>¿Cómo es la correlación del tiempo con las variable cuantitativas?</a:t>
            </a:r>
            <a:endParaRPr sz="1600">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AutoNum type="arabicPeriod"/>
            </a:pPr>
            <a:r>
              <a:rPr lang="en" sz="1600">
                <a:solidFill>
                  <a:schemeClr val="dk1"/>
                </a:solidFill>
                <a:latin typeface="Montserrat"/>
                <a:ea typeface="Montserrat"/>
                <a:cs typeface="Montserrat"/>
                <a:sym typeface="Montserrat"/>
              </a:rPr>
              <a:t>¿Cómo es la relación del tiempo con las variable cualitativas?</a:t>
            </a:r>
            <a:endParaRPr sz="1600">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AutoNum type="arabicPeriod"/>
            </a:pPr>
            <a:r>
              <a:rPr lang="en" sz="1600">
                <a:solidFill>
                  <a:schemeClr val="dk1"/>
                </a:solidFill>
                <a:latin typeface="Montserrat"/>
                <a:ea typeface="Montserrat"/>
                <a:cs typeface="Montserrat"/>
                <a:sym typeface="Montserrat"/>
              </a:rPr>
              <a:t>Resultado del análisis</a:t>
            </a:r>
            <a:endParaRPr sz="1600">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8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800">
              <a:solidFill>
                <a:schemeClr val="dk1"/>
              </a:solidFill>
              <a:latin typeface="Montserrat"/>
              <a:ea typeface="Montserrat"/>
              <a:cs typeface="Montserrat"/>
              <a:sym typeface="Montserrat"/>
            </a:endParaRPr>
          </a:p>
        </p:txBody>
      </p:sp>
      <p:cxnSp>
        <p:nvCxnSpPr>
          <p:cNvPr id="26" name="Google Shape;26;p5"/>
          <p:cNvCxnSpPr/>
          <p:nvPr/>
        </p:nvCxnSpPr>
        <p:spPr>
          <a:xfrm>
            <a:off x="1501275" y="1143688"/>
            <a:ext cx="878700" cy="0"/>
          </a:xfrm>
          <a:prstGeom prst="straightConnector1">
            <a:avLst/>
          </a:prstGeom>
          <a:noFill/>
          <a:ln cap="flat" cmpd="sng" w="38100">
            <a:solidFill>
              <a:srgbClr val="F2CC38"/>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 name="Shape 30"/>
        <p:cNvGrpSpPr/>
        <p:nvPr/>
      </p:nvGrpSpPr>
      <p:grpSpPr>
        <a:xfrm>
          <a:off x="0" y="0"/>
          <a:ext cx="0" cy="0"/>
          <a:chOff x="0" y="0"/>
          <a:chExt cx="0" cy="0"/>
        </a:xfrm>
      </p:grpSpPr>
      <p:sp>
        <p:nvSpPr>
          <p:cNvPr id="31" name="Google Shape;31;p6"/>
          <p:cNvSpPr/>
          <p:nvPr/>
        </p:nvSpPr>
        <p:spPr>
          <a:xfrm>
            <a:off x="857250" y="1424300"/>
            <a:ext cx="2194200" cy="3042000"/>
          </a:xfrm>
          <a:prstGeom prst="rect">
            <a:avLst/>
          </a:prstGeom>
          <a:solidFill>
            <a:schemeClr val="lt2"/>
          </a:solidFill>
          <a:ln>
            <a:noFill/>
          </a:ln>
          <a:effectLst>
            <a:outerShdw blurRad="85725"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dk1"/>
                </a:solidFill>
                <a:latin typeface="Montserrat"/>
                <a:ea typeface="Montserrat"/>
                <a:cs typeface="Montserrat"/>
                <a:sym typeface="Montserrat"/>
              </a:rPr>
              <a:t>Contexto comercial</a:t>
            </a:r>
            <a:endParaRPr b="1" i="0" sz="1200" u="none" cap="none" strike="noStrike">
              <a:solidFill>
                <a:schemeClr val="dk1"/>
              </a:solidFill>
              <a:highlight>
                <a:schemeClr val="lt2"/>
              </a:highlight>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El sector de entrega de alimentos ha crecido y las aplicaciones de delivery se han popularizado. A medida que la competencia aumenta, las empresas deben mejorar la eficiencia y la calidad del servicio. La clientela se ha acostumbrado a este tipo de servicio y para sobresalir ya no alcanza con ofrecerlo, sino con </a:t>
            </a:r>
            <a:r>
              <a:rPr lang="en" sz="1000">
                <a:solidFill>
                  <a:schemeClr val="dk1"/>
                </a:solidFill>
                <a:latin typeface="Montserrat"/>
                <a:ea typeface="Montserrat"/>
                <a:cs typeface="Montserrat"/>
                <a:sym typeface="Montserrat"/>
              </a:rPr>
              <a:t>qué</a:t>
            </a:r>
            <a:r>
              <a:rPr lang="en" sz="1000">
                <a:solidFill>
                  <a:schemeClr val="dk1"/>
                </a:solidFill>
                <a:latin typeface="Montserrat"/>
                <a:ea typeface="Montserrat"/>
                <a:cs typeface="Montserrat"/>
                <a:sym typeface="Montserrat"/>
              </a:rPr>
              <a:t> calidad se hace. Poder entregar los alimentos en buen estado y más </a:t>
            </a:r>
            <a:r>
              <a:rPr lang="en" sz="1000">
                <a:solidFill>
                  <a:schemeClr val="dk1"/>
                </a:solidFill>
                <a:latin typeface="Montserrat"/>
                <a:ea typeface="Montserrat"/>
                <a:cs typeface="Montserrat"/>
                <a:sym typeface="Montserrat"/>
              </a:rPr>
              <a:t>rápido</a:t>
            </a:r>
            <a:r>
              <a:rPr lang="en" sz="1000">
                <a:solidFill>
                  <a:schemeClr val="dk1"/>
                </a:solidFill>
                <a:latin typeface="Montserrat"/>
                <a:ea typeface="Montserrat"/>
                <a:cs typeface="Montserrat"/>
                <a:sym typeface="Montserrat"/>
              </a:rPr>
              <a:t> que la competencia se vuelve crucial.</a:t>
            </a:r>
            <a:endParaRPr sz="10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p:txBody>
      </p:sp>
      <p:sp>
        <p:nvSpPr>
          <p:cNvPr id="32" name="Google Shape;32;p6"/>
          <p:cNvSpPr/>
          <p:nvPr/>
        </p:nvSpPr>
        <p:spPr>
          <a:xfrm>
            <a:off x="3309200" y="1424300"/>
            <a:ext cx="2194200" cy="3042000"/>
          </a:xfrm>
          <a:prstGeom prst="rect">
            <a:avLst/>
          </a:prstGeom>
          <a:solidFill>
            <a:schemeClr val="lt2"/>
          </a:solidFill>
          <a:ln>
            <a:noFill/>
          </a:ln>
          <a:effectLst>
            <a:outerShdw blurRad="71438"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200">
                <a:solidFill>
                  <a:schemeClr val="dk1"/>
                </a:solidFill>
                <a:latin typeface="Montserrat"/>
                <a:ea typeface="Montserrat"/>
                <a:cs typeface="Montserrat"/>
                <a:sym typeface="Montserrat"/>
              </a:rPr>
              <a:t>Objetivo</a:t>
            </a:r>
            <a:endParaRPr b="1" i="0" sz="12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El objetivo de este proyecto es desarrollar un modelo de análisis predictivo que permita estimar el tiempo de entrega de un pedido en función de diferentes variables, tales como la distancia, el repartidor asignado y otras características relevantes del pedido.</a:t>
            </a:r>
            <a:endParaRPr sz="1000">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1200">
                <a:solidFill>
                  <a:schemeClr val="dk1"/>
                </a:solidFill>
                <a:latin typeface="Montserrat"/>
                <a:ea typeface="Montserrat"/>
                <a:cs typeface="Montserrat"/>
                <a:sym typeface="Montserrat"/>
              </a:rPr>
              <a:t>Audiencia</a:t>
            </a:r>
            <a:endParaRPr b="1" sz="12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Como parte del equipo de data science, es nuestra responsabilidad mejorar los tiempos de entrega. El análisis será compartido con el equipo para tomar decisiones.</a:t>
            </a:r>
            <a:endParaRPr sz="1000">
              <a:solidFill>
                <a:schemeClr val="dk1"/>
              </a:solidFill>
              <a:latin typeface="Montserrat"/>
              <a:ea typeface="Montserrat"/>
              <a:cs typeface="Montserrat"/>
              <a:sym typeface="Montserrat"/>
            </a:endParaRPr>
          </a:p>
        </p:txBody>
      </p:sp>
      <p:sp>
        <p:nvSpPr>
          <p:cNvPr id="33" name="Google Shape;33;p6"/>
          <p:cNvSpPr/>
          <p:nvPr/>
        </p:nvSpPr>
        <p:spPr>
          <a:xfrm>
            <a:off x="5761150" y="1424300"/>
            <a:ext cx="2194200" cy="3042000"/>
          </a:xfrm>
          <a:prstGeom prst="rect">
            <a:avLst/>
          </a:prstGeom>
          <a:solidFill>
            <a:schemeClr val="lt2"/>
          </a:solidFill>
          <a:ln>
            <a:noFill/>
          </a:ln>
          <a:effectLst>
            <a:outerShdw blurRad="85725" rotWithShape="0" algn="bl" dir="5400000" dist="19050">
              <a:srgbClr val="000000">
                <a:alpha val="49803"/>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latin typeface="Montserrat"/>
                <a:ea typeface="Montserrat"/>
                <a:cs typeface="Montserrat"/>
                <a:sym typeface="Montserrat"/>
              </a:rPr>
              <a:t>Contexto analítico</a:t>
            </a:r>
            <a:endParaRPr b="1" sz="12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t/>
            </a:r>
            <a:endParaRPr b="1" sz="1200">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Hemos obtenido de nuestra base de datos todas las </a:t>
            </a:r>
            <a:r>
              <a:rPr lang="en" sz="1000">
                <a:solidFill>
                  <a:schemeClr val="dk1"/>
                </a:solidFill>
                <a:latin typeface="Montserrat"/>
                <a:ea typeface="Montserrat"/>
                <a:cs typeface="Montserrat"/>
                <a:sym typeface="Montserrat"/>
              </a:rPr>
              <a:t>órdenes</a:t>
            </a:r>
            <a:r>
              <a:rPr lang="en" sz="1000">
                <a:solidFill>
                  <a:schemeClr val="dk1"/>
                </a:solidFill>
                <a:latin typeface="Montserrat"/>
                <a:ea typeface="Montserrat"/>
                <a:cs typeface="Montserrat"/>
                <a:sym typeface="Montserrat"/>
              </a:rPr>
              <a:t> realizadas en el último tiempo.Los datos están etiquetados y tengo la intención de predecir el tiempo necesario para entregar una orden de acuerdo a las condiciones de esta, por lo que planeo utilizar modelos de regresión para abordar este problema de aprendizaje supervisado.</a:t>
            </a:r>
            <a:endParaRPr b="1" i="0" sz="1600" u="none" cap="none" strike="noStrike">
              <a:solidFill>
                <a:srgbClr val="000000"/>
              </a:solidFill>
              <a:latin typeface="Montserrat"/>
              <a:ea typeface="Montserrat"/>
              <a:cs typeface="Montserrat"/>
              <a:sym typeface="Montserrat"/>
            </a:endParaRPr>
          </a:p>
        </p:txBody>
      </p:sp>
      <p:sp>
        <p:nvSpPr>
          <p:cNvPr id="34" name="Google Shape;34;p6"/>
          <p:cNvSpPr txBox="1"/>
          <p:nvPr/>
        </p:nvSpPr>
        <p:spPr>
          <a:xfrm>
            <a:off x="1294700" y="253500"/>
            <a:ext cx="6223200" cy="432300"/>
          </a:xfrm>
          <a:prstGeom prst="rect">
            <a:avLst/>
          </a:prstGeom>
          <a:noFill/>
          <a:ln>
            <a:noFill/>
          </a:ln>
        </p:spPr>
        <p:txBody>
          <a:bodyPr anchorCtr="0" anchor="t" bIns="91425" lIns="91425" spcFirstLastPara="1" rIns="91425" wrap="square" tIns="91425">
            <a:noAutofit/>
          </a:bodyPr>
          <a:lstStyle/>
          <a:p>
            <a:pPr indent="-342900" lvl="0" marL="457200" marR="0" rtl="0" algn="ctr">
              <a:lnSpc>
                <a:spcPct val="100000"/>
              </a:lnSpc>
              <a:spcBef>
                <a:spcPts val="0"/>
              </a:spcBef>
              <a:spcAft>
                <a:spcPts val="0"/>
              </a:spcAft>
              <a:buClr>
                <a:srgbClr val="FDC81C"/>
              </a:buClr>
              <a:buSzPts val="1800"/>
              <a:buFont typeface="Montserrat"/>
              <a:buAutoNum type="arabicPeriod"/>
            </a:pPr>
            <a:r>
              <a:rPr b="1" lang="en" sz="1800">
                <a:solidFill>
                  <a:srgbClr val="FDC81C"/>
                </a:solidFill>
                <a:latin typeface="Montserrat"/>
                <a:ea typeface="Montserrat"/>
                <a:cs typeface="Montserrat"/>
                <a:sym typeface="Montserrat"/>
              </a:rPr>
              <a:t>Objetivo, contexto comercial y analítico</a:t>
            </a:r>
            <a:endParaRPr b="1" i="0" sz="1800" u="none" cap="none" strike="noStrike">
              <a:solidFill>
                <a:srgbClr val="FDC81C"/>
              </a:solidFill>
              <a:latin typeface="Montserrat"/>
              <a:ea typeface="Montserrat"/>
              <a:cs typeface="Montserrat"/>
              <a:sym typeface="Montserrat"/>
            </a:endParaRPr>
          </a:p>
        </p:txBody>
      </p:sp>
      <p:sp>
        <p:nvSpPr>
          <p:cNvPr id="35" name="Google Shape;35;p6"/>
          <p:cNvSpPr txBox="1"/>
          <p:nvPr/>
        </p:nvSpPr>
        <p:spPr>
          <a:xfrm>
            <a:off x="2225450" y="720525"/>
            <a:ext cx="4361700" cy="456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800">
                <a:solidFill>
                  <a:srgbClr val="5E5E5E"/>
                </a:solidFill>
                <a:latin typeface="Montserrat"/>
                <a:ea typeface="Montserrat"/>
                <a:cs typeface="Montserrat"/>
                <a:sym typeface="Montserrat"/>
              </a:rPr>
              <a:t>Este proyecto analiza datos de una aplicación de Food delivery para mejorar la eficiencia en la entrega de alimentos y la experiencia del cliente. Los datos incluyen información sobre las </a:t>
            </a:r>
            <a:r>
              <a:rPr b="1" lang="en" sz="800">
                <a:solidFill>
                  <a:srgbClr val="5E5E5E"/>
                </a:solidFill>
                <a:latin typeface="Montserrat"/>
                <a:ea typeface="Montserrat"/>
                <a:cs typeface="Montserrat"/>
                <a:sym typeface="Montserrat"/>
              </a:rPr>
              <a:t>órdenes</a:t>
            </a:r>
            <a:r>
              <a:rPr b="1" lang="en" sz="800">
                <a:solidFill>
                  <a:srgbClr val="5E5E5E"/>
                </a:solidFill>
                <a:latin typeface="Montserrat"/>
                <a:ea typeface="Montserrat"/>
                <a:cs typeface="Montserrat"/>
                <a:sym typeface="Montserrat"/>
              </a:rPr>
              <a:t> y los repartidores.</a:t>
            </a:r>
            <a:endParaRPr b="1" i="0" sz="1600" u="none" cap="none" strike="noStrike">
              <a:solidFill>
                <a:srgbClr val="5E5E5E"/>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 name="Shape 39"/>
        <p:cNvGrpSpPr/>
        <p:nvPr/>
      </p:nvGrpSpPr>
      <p:grpSpPr>
        <a:xfrm>
          <a:off x="0" y="0"/>
          <a:ext cx="0" cy="0"/>
          <a:chOff x="0" y="0"/>
          <a:chExt cx="0" cy="0"/>
        </a:xfrm>
      </p:grpSpPr>
      <p:sp>
        <p:nvSpPr>
          <p:cNvPr id="40" name="Google Shape;40;p7"/>
          <p:cNvSpPr/>
          <p:nvPr/>
        </p:nvSpPr>
        <p:spPr>
          <a:xfrm>
            <a:off x="1107438" y="1213650"/>
            <a:ext cx="3011100" cy="3011100"/>
          </a:xfrm>
          <a:prstGeom prst="rect">
            <a:avLst/>
          </a:prstGeom>
          <a:solidFill>
            <a:schemeClr val="lt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12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b="1" sz="12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1200">
                <a:solidFill>
                  <a:schemeClr val="dk1"/>
                </a:solidFill>
                <a:latin typeface="Montserrat"/>
                <a:ea typeface="Montserrat"/>
                <a:cs typeface="Montserrat"/>
                <a:sym typeface="Montserrat"/>
              </a:rPr>
              <a:t>Preguntas</a:t>
            </a:r>
            <a:endParaRPr b="1"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000">
                <a:solidFill>
                  <a:schemeClr val="dk1"/>
                </a:solidFill>
                <a:latin typeface="Montserrat"/>
                <a:ea typeface="Montserrat"/>
                <a:cs typeface="Montserrat"/>
                <a:sym typeface="Montserrat"/>
              </a:rPr>
              <a:t>1_</a:t>
            </a:r>
            <a:r>
              <a:rPr lang="en" sz="1000">
                <a:solidFill>
                  <a:schemeClr val="dk1"/>
                </a:solidFill>
                <a:latin typeface="Montserrat"/>
                <a:ea typeface="Montserrat"/>
                <a:cs typeface="Montserrat"/>
                <a:sym typeface="Montserrat"/>
              </a:rPr>
              <a:t>¿Qué características de las órdenes y repartidores son más relevantes para el tiempo de una orden?</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000">
                <a:solidFill>
                  <a:schemeClr val="dk1"/>
                </a:solidFill>
                <a:latin typeface="Montserrat"/>
                <a:ea typeface="Montserrat"/>
                <a:cs typeface="Montserrat"/>
                <a:sym typeface="Montserrat"/>
              </a:rPr>
              <a:t>2_</a:t>
            </a:r>
            <a:r>
              <a:rPr lang="en" sz="1000">
                <a:solidFill>
                  <a:schemeClr val="dk1"/>
                </a:solidFill>
                <a:latin typeface="Montserrat"/>
                <a:ea typeface="Montserrat"/>
                <a:cs typeface="Montserrat"/>
                <a:sym typeface="Montserrat"/>
              </a:rPr>
              <a:t>¿Cómo varía el tiempo total de entrega en base a la distancia recorrida?</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000">
                <a:solidFill>
                  <a:schemeClr val="dk1"/>
                </a:solidFill>
                <a:latin typeface="Montserrat"/>
                <a:ea typeface="Montserrat"/>
                <a:cs typeface="Montserrat"/>
                <a:sym typeface="Montserrat"/>
              </a:rPr>
              <a:t>3_</a:t>
            </a:r>
            <a:r>
              <a:rPr lang="en" sz="1000">
                <a:solidFill>
                  <a:schemeClr val="dk1"/>
                </a:solidFill>
                <a:latin typeface="Montserrat"/>
                <a:ea typeface="Montserrat"/>
                <a:cs typeface="Montserrat"/>
                <a:sym typeface="Montserrat"/>
              </a:rPr>
              <a:t>¿Cómo varía el tiempo total de entrega en base a las condiciones climáticas?</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000">
                <a:solidFill>
                  <a:schemeClr val="dk1"/>
                </a:solidFill>
                <a:latin typeface="Montserrat"/>
                <a:ea typeface="Montserrat"/>
                <a:cs typeface="Montserrat"/>
                <a:sym typeface="Montserrat"/>
              </a:rPr>
              <a:t>4_</a:t>
            </a:r>
            <a:r>
              <a:rPr lang="en" sz="1000">
                <a:solidFill>
                  <a:schemeClr val="dk1"/>
                </a:solidFill>
                <a:latin typeface="Montserrat"/>
                <a:ea typeface="Montserrat"/>
                <a:cs typeface="Montserrat"/>
                <a:sym typeface="Montserrat"/>
              </a:rPr>
              <a:t>¿Cómo varía el tiempo total de entrega en base a el tráfico?</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000">
                <a:solidFill>
                  <a:schemeClr val="dk1"/>
                </a:solidFill>
                <a:latin typeface="Montserrat"/>
                <a:ea typeface="Montserrat"/>
                <a:cs typeface="Montserrat"/>
                <a:sym typeface="Montserrat"/>
              </a:rPr>
              <a:t>5_</a:t>
            </a:r>
            <a:r>
              <a:rPr lang="en" sz="1000">
                <a:solidFill>
                  <a:schemeClr val="dk1"/>
                </a:solidFill>
                <a:latin typeface="Montserrat"/>
                <a:ea typeface="Montserrat"/>
                <a:cs typeface="Montserrat"/>
                <a:sym typeface="Montserrat"/>
              </a:rPr>
              <a:t>¿Cómo varía el tiempo total de entrega en base a el rating y la edad?</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800">
              <a:latin typeface="Montserrat"/>
              <a:ea typeface="Montserrat"/>
              <a:cs typeface="Montserrat"/>
              <a:sym typeface="Montserrat"/>
            </a:endParaRPr>
          </a:p>
        </p:txBody>
      </p:sp>
      <p:sp>
        <p:nvSpPr>
          <p:cNvPr id="41" name="Google Shape;41;p7"/>
          <p:cNvSpPr/>
          <p:nvPr/>
        </p:nvSpPr>
        <p:spPr>
          <a:xfrm>
            <a:off x="4901538" y="1213650"/>
            <a:ext cx="3011100" cy="3011100"/>
          </a:xfrm>
          <a:prstGeom prst="rect">
            <a:avLst/>
          </a:prstGeom>
          <a:solidFill>
            <a:schemeClr val="lt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latin typeface="Montserrat"/>
                <a:ea typeface="Montserrat"/>
                <a:cs typeface="Montserrat"/>
                <a:sym typeface="Montserrat"/>
              </a:rPr>
              <a:t>Hipótesis</a:t>
            </a:r>
            <a:endParaRPr b="1"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Creo que impactan mas la distancia, condiciones climáticas, y el tráfico</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A más distancia las entregas duran más tiempo.</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A mejores condiciones climáticas menor tiempo de entrega</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A mayor tráfico mayor tiempo de entrega</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A mayor rating menor tiempo y a mas edad mas tiempo</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p:txBody>
      </p:sp>
      <p:sp>
        <p:nvSpPr>
          <p:cNvPr id="42" name="Google Shape;42;p7"/>
          <p:cNvSpPr txBox="1"/>
          <p:nvPr/>
        </p:nvSpPr>
        <p:spPr>
          <a:xfrm>
            <a:off x="692400" y="612425"/>
            <a:ext cx="7600800" cy="432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 sz="1800">
                <a:solidFill>
                  <a:srgbClr val="FDC81C"/>
                </a:solidFill>
                <a:latin typeface="Montserrat"/>
                <a:ea typeface="Montserrat"/>
                <a:cs typeface="Montserrat"/>
                <a:sym typeface="Montserrat"/>
              </a:rPr>
              <a:t>2. Hipótesis y preguntas de interés</a:t>
            </a:r>
            <a:endParaRPr b="1" sz="1800">
              <a:solidFill>
                <a:srgbClr val="FDC81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b="1" sz="2400">
              <a:latin typeface="Montserrat"/>
              <a:ea typeface="Montserrat"/>
              <a:cs typeface="Montserrat"/>
              <a:sym typeface="Montserrat"/>
            </a:endParaRPr>
          </a:p>
        </p:txBody>
      </p:sp>
      <p:sp>
        <p:nvSpPr>
          <p:cNvPr id="43" name="Google Shape;43;p7"/>
          <p:cNvSpPr/>
          <p:nvPr/>
        </p:nvSpPr>
        <p:spPr>
          <a:xfrm>
            <a:off x="4213950" y="1807450"/>
            <a:ext cx="557700" cy="154800"/>
          </a:xfrm>
          <a:prstGeom prst="rightArrow">
            <a:avLst>
              <a:gd fmla="val 50000" name="adj1"/>
              <a:gd fmla="val 50000" name="adj2"/>
            </a:avLst>
          </a:prstGeom>
          <a:solidFill>
            <a:srgbClr val="FDC81C"/>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DC81C"/>
              </a:highlight>
            </a:endParaRPr>
          </a:p>
        </p:txBody>
      </p:sp>
      <p:sp>
        <p:nvSpPr>
          <p:cNvPr id="44" name="Google Shape;44;p7"/>
          <p:cNvSpPr/>
          <p:nvPr/>
        </p:nvSpPr>
        <p:spPr>
          <a:xfrm>
            <a:off x="4231200" y="2352325"/>
            <a:ext cx="557700" cy="154800"/>
          </a:xfrm>
          <a:prstGeom prst="rightArrow">
            <a:avLst>
              <a:gd fmla="val 50000" name="adj1"/>
              <a:gd fmla="val 50000" name="adj2"/>
            </a:avLst>
          </a:prstGeom>
          <a:solidFill>
            <a:srgbClr val="FDC81C"/>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DC81C"/>
              </a:highlight>
            </a:endParaRPr>
          </a:p>
        </p:txBody>
      </p:sp>
      <p:sp>
        <p:nvSpPr>
          <p:cNvPr id="45" name="Google Shape;45;p7"/>
          <p:cNvSpPr/>
          <p:nvPr/>
        </p:nvSpPr>
        <p:spPr>
          <a:xfrm>
            <a:off x="4231200" y="2788975"/>
            <a:ext cx="557700" cy="154800"/>
          </a:xfrm>
          <a:prstGeom prst="rightArrow">
            <a:avLst>
              <a:gd fmla="val 50000" name="adj1"/>
              <a:gd fmla="val 50000" name="adj2"/>
            </a:avLst>
          </a:prstGeom>
          <a:solidFill>
            <a:srgbClr val="FDC81C"/>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DC81C"/>
              </a:highlight>
            </a:endParaRPr>
          </a:p>
        </p:txBody>
      </p:sp>
      <p:sp>
        <p:nvSpPr>
          <p:cNvPr id="46" name="Google Shape;46;p7"/>
          <p:cNvSpPr/>
          <p:nvPr/>
        </p:nvSpPr>
        <p:spPr>
          <a:xfrm>
            <a:off x="4231200" y="3225613"/>
            <a:ext cx="557700" cy="154800"/>
          </a:xfrm>
          <a:prstGeom prst="rightArrow">
            <a:avLst>
              <a:gd fmla="val 50000" name="adj1"/>
              <a:gd fmla="val 50000" name="adj2"/>
            </a:avLst>
          </a:prstGeom>
          <a:solidFill>
            <a:srgbClr val="FDC81C"/>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DC81C"/>
              </a:highlight>
            </a:endParaRPr>
          </a:p>
        </p:txBody>
      </p:sp>
      <p:sp>
        <p:nvSpPr>
          <p:cNvPr id="47" name="Google Shape;47;p7"/>
          <p:cNvSpPr/>
          <p:nvPr/>
        </p:nvSpPr>
        <p:spPr>
          <a:xfrm>
            <a:off x="4213950" y="3716363"/>
            <a:ext cx="557700" cy="154800"/>
          </a:xfrm>
          <a:prstGeom prst="rightArrow">
            <a:avLst>
              <a:gd fmla="val 50000" name="adj1"/>
              <a:gd fmla="val 50000" name="adj2"/>
            </a:avLst>
          </a:prstGeom>
          <a:solidFill>
            <a:srgbClr val="FDC81C"/>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DC81C"/>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 name="Shape 51"/>
        <p:cNvGrpSpPr/>
        <p:nvPr/>
      </p:nvGrpSpPr>
      <p:grpSpPr>
        <a:xfrm>
          <a:off x="0" y="0"/>
          <a:ext cx="0" cy="0"/>
          <a:chOff x="0" y="0"/>
          <a:chExt cx="0" cy="0"/>
        </a:xfrm>
      </p:grpSpPr>
      <p:sp>
        <p:nvSpPr>
          <p:cNvPr id="52" name="Google Shape;52;p8"/>
          <p:cNvSpPr txBox="1"/>
          <p:nvPr/>
        </p:nvSpPr>
        <p:spPr>
          <a:xfrm>
            <a:off x="981550" y="1969675"/>
            <a:ext cx="6863700" cy="114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lang="en" sz="2200">
                <a:latin typeface="Montserrat"/>
                <a:ea typeface="Montserrat"/>
                <a:cs typeface="Montserrat"/>
                <a:sym typeface="Montserrat"/>
              </a:rPr>
              <a:t>Análisis </a:t>
            </a:r>
            <a:r>
              <a:rPr b="1" lang="en" sz="2200">
                <a:latin typeface="Montserrat"/>
                <a:ea typeface="Montserrat"/>
                <a:cs typeface="Montserrat"/>
                <a:sym typeface="Montserrat"/>
              </a:rPr>
              <a:t>exploratorio</a:t>
            </a:r>
            <a:endParaRPr b="1" i="0" sz="22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 name="Shape 56"/>
        <p:cNvGrpSpPr/>
        <p:nvPr/>
      </p:nvGrpSpPr>
      <p:grpSpPr>
        <a:xfrm>
          <a:off x="0" y="0"/>
          <a:ext cx="0" cy="0"/>
          <a:chOff x="0" y="0"/>
          <a:chExt cx="0" cy="0"/>
        </a:xfrm>
      </p:grpSpPr>
      <p:sp>
        <p:nvSpPr>
          <p:cNvPr id="57" name="Google Shape;57;p9"/>
          <p:cNvSpPr/>
          <p:nvPr/>
        </p:nvSpPr>
        <p:spPr>
          <a:xfrm>
            <a:off x="5859575" y="685800"/>
            <a:ext cx="2748300" cy="729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La distancia tiene un promedio de 5 km con tres picos en 3km,10km y 20km.</a:t>
            </a:r>
            <a:endParaRPr b="0" i="0" sz="1400" u="none" cap="none" strike="noStrike">
              <a:solidFill>
                <a:srgbClr val="000000"/>
              </a:solidFill>
              <a:latin typeface="Montserrat"/>
              <a:ea typeface="Montserrat"/>
              <a:cs typeface="Montserrat"/>
              <a:sym typeface="Montserrat"/>
            </a:endParaRPr>
          </a:p>
        </p:txBody>
      </p:sp>
      <p:sp>
        <p:nvSpPr>
          <p:cNvPr id="58" name="Google Shape;58;p9"/>
          <p:cNvSpPr/>
          <p:nvPr/>
        </p:nvSpPr>
        <p:spPr>
          <a:xfrm>
            <a:off x="2231825" y="3806175"/>
            <a:ext cx="2861100" cy="89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n" sz="1000">
                <a:latin typeface="Montserrat"/>
                <a:ea typeface="Montserrat"/>
                <a:cs typeface="Montserrat"/>
                <a:sym typeface="Montserrat"/>
              </a:rPr>
              <a:t>El rating tiene un promedio 4.63. Lo que muestra que en general los repartidores tienen buena performance.</a:t>
            </a:r>
            <a:endParaRPr sz="1000">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100"/>
              <a:buFont typeface="Arial"/>
              <a:buNone/>
            </a:pPr>
            <a:r>
              <a:t/>
            </a:r>
            <a:endParaRPr sz="1000">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100"/>
              <a:buFont typeface="Arial"/>
              <a:buNone/>
            </a:pPr>
            <a:r>
              <a:rPr lang="en" sz="1000">
                <a:latin typeface="Montserrat"/>
                <a:ea typeface="Montserrat"/>
                <a:cs typeface="Montserrat"/>
                <a:sym typeface="Montserrat"/>
              </a:rPr>
              <a:t>La edad tiene un promedio de 29 años concentrada entre los 20 a los 40</a:t>
            </a:r>
            <a:endParaRPr sz="1000">
              <a:latin typeface="Montserrat"/>
              <a:ea typeface="Montserrat"/>
              <a:cs typeface="Montserrat"/>
              <a:sym typeface="Montserrat"/>
            </a:endParaRPr>
          </a:p>
        </p:txBody>
      </p:sp>
      <p:sp>
        <p:nvSpPr>
          <p:cNvPr id="59" name="Google Shape;59;p9"/>
          <p:cNvSpPr/>
          <p:nvPr/>
        </p:nvSpPr>
        <p:spPr>
          <a:xfrm>
            <a:off x="102875" y="1470925"/>
            <a:ext cx="1687800" cy="97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000">
                <a:solidFill>
                  <a:schemeClr val="dk1"/>
                </a:solidFill>
                <a:latin typeface="Montserrat"/>
                <a:ea typeface="Montserrat"/>
                <a:cs typeface="Montserrat"/>
                <a:sym typeface="Montserrat"/>
              </a:rPr>
              <a:t>Fecha análisis: </a:t>
            </a:r>
            <a:r>
              <a:rPr lang="en" sz="1000">
                <a:solidFill>
                  <a:schemeClr val="dk1"/>
                </a:solidFill>
                <a:latin typeface="Montserrat"/>
                <a:ea typeface="Montserrat"/>
                <a:cs typeface="Montserrat"/>
                <a:sym typeface="Montserrat"/>
              </a:rPr>
              <a:t>entre marzo y septiembre de 2023 </a:t>
            </a:r>
            <a:endParaRPr sz="10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t/>
            </a:r>
            <a:endParaRPr sz="10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lang="en" sz="1000">
                <a:solidFill>
                  <a:schemeClr val="dk1"/>
                </a:solidFill>
                <a:latin typeface="Montserrat"/>
                <a:ea typeface="Montserrat"/>
                <a:cs typeface="Montserrat"/>
                <a:sym typeface="Montserrat"/>
              </a:rPr>
              <a:t>Notebook para reproducirlo: </a:t>
            </a:r>
            <a:r>
              <a:rPr lang="en" sz="1000" u="sng">
                <a:solidFill>
                  <a:schemeClr val="hlink"/>
                </a:solidFill>
                <a:latin typeface="Montserrat"/>
                <a:ea typeface="Montserrat"/>
                <a:cs typeface="Montserrat"/>
                <a:sym typeface="Montserrat"/>
                <a:hlinkClick r:id="rId4"/>
              </a:rPr>
              <a:t>LINK</a:t>
            </a:r>
            <a:endParaRPr i="0" sz="10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Montserrat"/>
              <a:ea typeface="Montserrat"/>
              <a:cs typeface="Montserrat"/>
              <a:sym typeface="Montserrat"/>
            </a:endParaRPr>
          </a:p>
        </p:txBody>
      </p:sp>
      <p:sp>
        <p:nvSpPr>
          <p:cNvPr id="60" name="Google Shape;60;p9"/>
          <p:cNvSpPr/>
          <p:nvPr/>
        </p:nvSpPr>
        <p:spPr>
          <a:xfrm>
            <a:off x="140675" y="2881950"/>
            <a:ext cx="1612200" cy="42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000">
                <a:solidFill>
                  <a:schemeClr val="dk1"/>
                </a:solidFill>
                <a:latin typeface="Montserrat"/>
                <a:ea typeface="Montserrat"/>
                <a:cs typeface="Montserrat"/>
                <a:sym typeface="Montserrat"/>
              </a:rPr>
              <a:t>Total de columnas: </a:t>
            </a:r>
            <a:r>
              <a:rPr lang="en" sz="1000">
                <a:solidFill>
                  <a:schemeClr val="dk1"/>
                </a:solidFill>
                <a:latin typeface="Montserrat"/>
                <a:ea typeface="Montserrat"/>
                <a:cs typeface="Montserrat"/>
                <a:sym typeface="Montserrat"/>
              </a:rPr>
              <a:t>14</a:t>
            </a:r>
            <a:endParaRPr sz="10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rPr b="1" lang="en" sz="1000">
                <a:solidFill>
                  <a:schemeClr val="dk1"/>
                </a:solidFill>
                <a:latin typeface="Montserrat"/>
                <a:ea typeface="Montserrat"/>
                <a:cs typeface="Montserrat"/>
                <a:sym typeface="Montserrat"/>
              </a:rPr>
              <a:t>Total de campos: </a:t>
            </a:r>
            <a:r>
              <a:rPr lang="en" sz="1000">
                <a:solidFill>
                  <a:schemeClr val="dk1"/>
                </a:solidFill>
                <a:latin typeface="Montserrat"/>
                <a:ea typeface="Montserrat"/>
                <a:cs typeface="Montserrat"/>
                <a:sym typeface="Montserrat"/>
              </a:rPr>
              <a:t>41616</a:t>
            </a:r>
            <a:endParaRPr sz="1000">
              <a:solidFill>
                <a:schemeClr val="dk1"/>
              </a:solidFill>
              <a:latin typeface="Montserrat"/>
              <a:ea typeface="Montserrat"/>
              <a:cs typeface="Montserrat"/>
              <a:sym typeface="Montserrat"/>
            </a:endParaRPr>
          </a:p>
        </p:txBody>
      </p:sp>
      <p:sp>
        <p:nvSpPr>
          <p:cNvPr id="61" name="Google Shape;61;p9"/>
          <p:cNvSpPr txBox="1"/>
          <p:nvPr/>
        </p:nvSpPr>
        <p:spPr>
          <a:xfrm>
            <a:off x="1350275" y="253500"/>
            <a:ext cx="6460500" cy="43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000">
                <a:solidFill>
                  <a:srgbClr val="FDC81C"/>
                </a:solidFill>
                <a:latin typeface="Montserrat"/>
                <a:ea typeface="Montserrat"/>
                <a:cs typeface="Montserrat"/>
                <a:sym typeface="Montserrat"/>
              </a:rPr>
              <a:t>3. Insights iniciales</a:t>
            </a:r>
            <a:endParaRPr b="1" i="0" sz="2000" u="none" cap="none" strike="noStrike">
              <a:solidFill>
                <a:srgbClr val="FDC81C"/>
              </a:solidFill>
              <a:latin typeface="Montserrat"/>
              <a:ea typeface="Montserrat"/>
              <a:cs typeface="Montserrat"/>
              <a:sym typeface="Montserrat"/>
            </a:endParaRPr>
          </a:p>
        </p:txBody>
      </p:sp>
      <p:sp>
        <p:nvSpPr>
          <p:cNvPr id="62" name="Google Shape;62;p9"/>
          <p:cNvSpPr/>
          <p:nvPr/>
        </p:nvSpPr>
        <p:spPr>
          <a:xfrm>
            <a:off x="736637" y="995410"/>
            <a:ext cx="420300" cy="420300"/>
          </a:xfrm>
          <a:prstGeom prst="ellipse">
            <a:avLst/>
          </a:prstGeom>
          <a:solidFill>
            <a:srgbClr val="FFD1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p:nvPr/>
        </p:nvSpPr>
        <p:spPr>
          <a:xfrm>
            <a:off x="736625" y="2447735"/>
            <a:ext cx="420300" cy="420300"/>
          </a:xfrm>
          <a:prstGeom prst="ellipse">
            <a:avLst/>
          </a:prstGeom>
          <a:solidFill>
            <a:srgbClr val="FFD1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4" name="Google Shape;64;p9"/>
          <p:cNvPicPr preferRelativeResize="0"/>
          <p:nvPr/>
        </p:nvPicPr>
        <p:blipFill>
          <a:blip r:embed="rId5">
            <a:alphaModFix/>
          </a:blip>
          <a:stretch>
            <a:fillRect/>
          </a:stretch>
        </p:blipFill>
        <p:spPr>
          <a:xfrm>
            <a:off x="6062725" y="1415700"/>
            <a:ext cx="2235150" cy="1664125"/>
          </a:xfrm>
          <a:prstGeom prst="rect">
            <a:avLst/>
          </a:prstGeom>
          <a:noFill/>
          <a:ln>
            <a:noFill/>
          </a:ln>
        </p:spPr>
      </p:pic>
      <p:sp>
        <p:nvSpPr>
          <p:cNvPr id="65" name="Google Shape;65;p9"/>
          <p:cNvSpPr/>
          <p:nvPr/>
        </p:nvSpPr>
        <p:spPr>
          <a:xfrm>
            <a:off x="2438175" y="760350"/>
            <a:ext cx="2861100" cy="65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El tiempo de entrega tiene un promedio de</a:t>
            </a:r>
            <a:r>
              <a:rPr lang="en" sz="1000">
                <a:solidFill>
                  <a:schemeClr val="dk1"/>
                </a:solidFill>
                <a:latin typeface="Montserrat"/>
                <a:ea typeface="Montserrat"/>
                <a:cs typeface="Montserrat"/>
                <a:sym typeface="Montserrat"/>
              </a:rPr>
              <a:t> 26 minutos. Pero se concentra con una mayor cantidad alrededor de 20 minutos.</a:t>
            </a:r>
            <a:endParaRPr b="0" i="0" sz="1400" u="none" cap="none" strike="noStrike">
              <a:solidFill>
                <a:srgbClr val="000000"/>
              </a:solidFill>
              <a:latin typeface="Montserrat"/>
              <a:ea typeface="Montserrat"/>
              <a:cs typeface="Montserrat"/>
              <a:sym typeface="Montserrat"/>
            </a:endParaRPr>
          </a:p>
        </p:txBody>
      </p:sp>
      <p:pic>
        <p:nvPicPr>
          <p:cNvPr id="66" name="Google Shape;66;p9"/>
          <p:cNvPicPr preferRelativeResize="0"/>
          <p:nvPr/>
        </p:nvPicPr>
        <p:blipFill>
          <a:blip r:embed="rId6">
            <a:alphaModFix/>
          </a:blip>
          <a:stretch>
            <a:fillRect/>
          </a:stretch>
        </p:blipFill>
        <p:spPr>
          <a:xfrm>
            <a:off x="5247550" y="3218081"/>
            <a:ext cx="3691627" cy="1780820"/>
          </a:xfrm>
          <a:prstGeom prst="rect">
            <a:avLst/>
          </a:prstGeom>
          <a:noFill/>
          <a:ln>
            <a:noFill/>
          </a:ln>
        </p:spPr>
      </p:pic>
      <p:pic>
        <p:nvPicPr>
          <p:cNvPr id="67" name="Google Shape;67;p9"/>
          <p:cNvPicPr preferRelativeResize="0"/>
          <p:nvPr/>
        </p:nvPicPr>
        <p:blipFill>
          <a:blip r:embed="rId7">
            <a:alphaModFix/>
          </a:blip>
          <a:stretch>
            <a:fillRect/>
          </a:stretch>
        </p:blipFill>
        <p:spPr>
          <a:xfrm>
            <a:off x="2530625" y="1443250"/>
            <a:ext cx="2478601" cy="1770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0"/>
          <p:cNvSpPr txBox="1"/>
          <p:nvPr/>
        </p:nvSpPr>
        <p:spPr>
          <a:xfrm>
            <a:off x="154925" y="0"/>
            <a:ext cx="6093600" cy="59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en" sz="2000">
                <a:latin typeface="Montserrat"/>
                <a:ea typeface="Montserrat"/>
                <a:cs typeface="Montserrat"/>
                <a:sym typeface="Montserrat"/>
              </a:rPr>
              <a:t>¿Cómo se comportan las órdenes según diversas condiciones?</a:t>
            </a:r>
            <a:endParaRPr b="1" i="0" sz="2000" u="none" cap="none" strike="noStrike">
              <a:solidFill>
                <a:srgbClr val="000000"/>
              </a:solidFill>
              <a:latin typeface="Montserrat"/>
              <a:ea typeface="Montserrat"/>
              <a:cs typeface="Montserrat"/>
              <a:sym typeface="Montserrat"/>
            </a:endParaRPr>
          </a:p>
        </p:txBody>
      </p:sp>
      <p:sp>
        <p:nvSpPr>
          <p:cNvPr id="73" name="Google Shape;73;p10"/>
          <p:cNvSpPr txBox="1"/>
          <p:nvPr/>
        </p:nvSpPr>
        <p:spPr>
          <a:xfrm>
            <a:off x="480500" y="769900"/>
            <a:ext cx="3357000" cy="41361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SzPts val="1000"/>
              <a:buFont typeface="Montserrat"/>
              <a:buChar char="●"/>
            </a:pPr>
            <a:r>
              <a:rPr b="1" lang="en" sz="1000">
                <a:latin typeface="Montserrat"/>
                <a:ea typeface="Montserrat"/>
                <a:cs typeface="Montserrat"/>
                <a:sym typeface="Montserrat"/>
              </a:rPr>
              <a:t>Weatherconditions</a:t>
            </a:r>
            <a:r>
              <a:rPr lang="en" sz="1000">
                <a:latin typeface="Montserrat"/>
                <a:ea typeface="Montserrat"/>
                <a:cs typeface="Montserrat"/>
                <a:sym typeface="Montserrat"/>
              </a:rPr>
              <a:t>: tenemos un porcentaje similar de </a:t>
            </a:r>
            <a:r>
              <a:rPr lang="en" sz="1000">
                <a:latin typeface="Montserrat"/>
                <a:ea typeface="Montserrat"/>
                <a:cs typeface="Montserrat"/>
                <a:sym typeface="Montserrat"/>
              </a:rPr>
              <a:t>órdenes</a:t>
            </a:r>
            <a:r>
              <a:rPr lang="en" sz="1000">
                <a:latin typeface="Montserrat"/>
                <a:ea typeface="Montserrat"/>
                <a:cs typeface="Montserrat"/>
                <a:sym typeface="Montserrat"/>
              </a:rPr>
              <a:t> para todos los climas.</a:t>
            </a:r>
            <a:endParaRPr sz="1000">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000">
              <a:latin typeface="Montserrat"/>
              <a:ea typeface="Montserrat"/>
              <a:cs typeface="Montserrat"/>
              <a:sym typeface="Montserrat"/>
            </a:endParaRPr>
          </a:p>
          <a:p>
            <a:pPr indent="-292100" lvl="0" marL="457200" marR="0" rtl="0" algn="l">
              <a:lnSpc>
                <a:spcPct val="100000"/>
              </a:lnSpc>
              <a:spcBef>
                <a:spcPts val="0"/>
              </a:spcBef>
              <a:spcAft>
                <a:spcPts val="0"/>
              </a:spcAft>
              <a:buSzPts val="1000"/>
              <a:buFont typeface="Montserrat"/>
              <a:buChar char="●"/>
            </a:pPr>
            <a:r>
              <a:rPr b="1" lang="en" sz="1000">
                <a:latin typeface="Montserrat"/>
                <a:ea typeface="Montserrat"/>
                <a:cs typeface="Montserrat"/>
                <a:sym typeface="Montserrat"/>
              </a:rPr>
              <a:t>type of order:</a:t>
            </a:r>
            <a:r>
              <a:rPr lang="en" sz="1000">
                <a:latin typeface="Montserrat"/>
                <a:ea typeface="Montserrat"/>
                <a:cs typeface="Montserrat"/>
                <a:sym typeface="Montserrat"/>
              </a:rPr>
              <a:t> ocurre lo mismo que en el clima</a:t>
            </a:r>
            <a:endParaRPr sz="1000">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000">
              <a:latin typeface="Montserrat"/>
              <a:ea typeface="Montserrat"/>
              <a:cs typeface="Montserrat"/>
              <a:sym typeface="Montserrat"/>
            </a:endParaRPr>
          </a:p>
          <a:p>
            <a:pPr indent="-292100" lvl="0" marL="457200" marR="0" rtl="0" algn="l">
              <a:lnSpc>
                <a:spcPct val="100000"/>
              </a:lnSpc>
              <a:spcBef>
                <a:spcPts val="0"/>
              </a:spcBef>
              <a:spcAft>
                <a:spcPts val="0"/>
              </a:spcAft>
              <a:buSzPts val="1000"/>
              <a:buFont typeface="Montserrat"/>
              <a:buChar char="●"/>
            </a:pPr>
            <a:r>
              <a:rPr b="1" lang="en" sz="1000">
                <a:latin typeface="Montserrat"/>
                <a:ea typeface="Montserrat"/>
                <a:cs typeface="Montserrat"/>
                <a:sym typeface="Montserrat"/>
              </a:rPr>
              <a:t>City: </a:t>
            </a:r>
            <a:r>
              <a:rPr lang="en" sz="1000">
                <a:latin typeface="Montserrat"/>
                <a:ea typeface="Montserrat"/>
                <a:cs typeface="Montserrat"/>
                <a:sym typeface="Montserrat"/>
              </a:rPr>
              <a:t>la mayor cantidad de </a:t>
            </a:r>
            <a:r>
              <a:rPr lang="en" sz="1000">
                <a:latin typeface="Montserrat"/>
                <a:ea typeface="Montserrat"/>
                <a:cs typeface="Montserrat"/>
                <a:sym typeface="Montserrat"/>
              </a:rPr>
              <a:t>órdenes</a:t>
            </a:r>
            <a:r>
              <a:rPr lang="en" sz="1000">
                <a:latin typeface="Montserrat"/>
                <a:ea typeface="Montserrat"/>
                <a:cs typeface="Montserrat"/>
                <a:sym typeface="Montserrat"/>
              </a:rPr>
              <a:t> se dieron en áreas metropolitanas, en segundo lugar en áreas urbanas, y muy poco (0.4%) en Semi urbanas.</a:t>
            </a:r>
            <a:endParaRPr sz="1000">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000">
              <a:latin typeface="Montserrat"/>
              <a:ea typeface="Montserrat"/>
              <a:cs typeface="Montserrat"/>
              <a:sym typeface="Montserrat"/>
            </a:endParaRPr>
          </a:p>
          <a:p>
            <a:pPr indent="-292100" lvl="0" marL="457200" marR="0" rtl="0" algn="l">
              <a:lnSpc>
                <a:spcPct val="100000"/>
              </a:lnSpc>
              <a:spcBef>
                <a:spcPts val="0"/>
              </a:spcBef>
              <a:spcAft>
                <a:spcPts val="0"/>
              </a:spcAft>
              <a:buSzPts val="1000"/>
              <a:buFont typeface="Montserrat"/>
              <a:buChar char="●"/>
            </a:pPr>
            <a:r>
              <a:rPr b="1" lang="en" sz="1000">
                <a:latin typeface="Montserrat"/>
                <a:ea typeface="Montserrat"/>
                <a:cs typeface="Montserrat"/>
                <a:sym typeface="Montserrat"/>
              </a:rPr>
              <a:t>Road traffic density:</a:t>
            </a:r>
            <a:r>
              <a:rPr lang="en" sz="1000">
                <a:latin typeface="Montserrat"/>
                <a:ea typeface="Montserrat"/>
                <a:cs typeface="Montserrat"/>
                <a:sym typeface="Montserrat"/>
              </a:rPr>
              <a:t> El mayor porcentaje de órdenes en Low, luego en jam, luego en medium y luego en high. asique puedo pensar que es una ciudad con no tanto tráfico.</a:t>
            </a:r>
            <a:endParaRPr sz="1000">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000">
              <a:latin typeface="Montserrat"/>
              <a:ea typeface="Montserrat"/>
              <a:cs typeface="Montserrat"/>
              <a:sym typeface="Montserrat"/>
            </a:endParaRPr>
          </a:p>
          <a:p>
            <a:pPr indent="-292100" lvl="0" marL="457200" marR="0" rtl="0" algn="l">
              <a:lnSpc>
                <a:spcPct val="100000"/>
              </a:lnSpc>
              <a:spcBef>
                <a:spcPts val="0"/>
              </a:spcBef>
              <a:spcAft>
                <a:spcPts val="0"/>
              </a:spcAft>
              <a:buSzPts val="1000"/>
              <a:buFont typeface="Montserrat"/>
              <a:buChar char="●"/>
            </a:pPr>
            <a:r>
              <a:rPr b="1" lang="en" sz="1000">
                <a:latin typeface="Montserrat"/>
                <a:ea typeface="Montserrat"/>
                <a:cs typeface="Montserrat"/>
                <a:sym typeface="Montserrat"/>
              </a:rPr>
              <a:t>Type of vehicle: </a:t>
            </a:r>
            <a:r>
              <a:rPr lang="en" sz="1000">
                <a:latin typeface="Montserrat"/>
                <a:ea typeface="Montserrat"/>
                <a:cs typeface="Montserrat"/>
                <a:sym typeface="Montserrat"/>
              </a:rPr>
              <a:t>ampliamente se han utilizado motos (58%) para entregar las órdenes, luego scooters y luego scooters eléctricos y bicicletas.</a:t>
            </a:r>
            <a:endParaRPr sz="1000">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000">
              <a:latin typeface="Montserrat"/>
              <a:ea typeface="Montserrat"/>
              <a:cs typeface="Montserrat"/>
              <a:sym typeface="Montserrat"/>
            </a:endParaRPr>
          </a:p>
          <a:p>
            <a:pPr indent="-292100" lvl="0" marL="457200" marR="0" rtl="0" algn="l">
              <a:lnSpc>
                <a:spcPct val="100000"/>
              </a:lnSpc>
              <a:spcBef>
                <a:spcPts val="0"/>
              </a:spcBef>
              <a:spcAft>
                <a:spcPts val="0"/>
              </a:spcAft>
              <a:buSzPts val="1000"/>
              <a:buFont typeface="Montserrat"/>
              <a:buChar char="●"/>
            </a:pPr>
            <a:r>
              <a:rPr b="1" lang="en" sz="1000">
                <a:latin typeface="Montserrat"/>
                <a:ea typeface="Montserrat"/>
                <a:cs typeface="Montserrat"/>
                <a:sym typeface="Montserrat"/>
              </a:rPr>
              <a:t>Festival: </a:t>
            </a:r>
            <a:r>
              <a:rPr lang="en" sz="1000">
                <a:latin typeface="Montserrat"/>
                <a:ea typeface="Montserrat"/>
                <a:cs typeface="Montserrat"/>
                <a:sym typeface="Montserrat"/>
              </a:rPr>
              <a:t>el 98% de las órdenes no se hizo durante un </a:t>
            </a:r>
            <a:r>
              <a:rPr lang="en" sz="1000">
                <a:latin typeface="Montserrat"/>
                <a:ea typeface="Montserrat"/>
                <a:cs typeface="Montserrat"/>
                <a:sym typeface="Montserrat"/>
              </a:rPr>
              <a:t>día</a:t>
            </a:r>
            <a:r>
              <a:rPr lang="en" sz="1000">
                <a:latin typeface="Montserrat"/>
                <a:ea typeface="Montserrat"/>
                <a:cs typeface="Montserrat"/>
                <a:sym typeface="Montserrat"/>
              </a:rPr>
              <a:t> festivo</a:t>
            </a:r>
            <a:endParaRPr sz="10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sz="1000">
              <a:latin typeface="Montserrat"/>
              <a:ea typeface="Montserrat"/>
              <a:cs typeface="Montserrat"/>
              <a:sym typeface="Montserrat"/>
            </a:endParaRPr>
          </a:p>
        </p:txBody>
      </p:sp>
      <p:pic>
        <p:nvPicPr>
          <p:cNvPr id="74" name="Google Shape;74;p10"/>
          <p:cNvPicPr preferRelativeResize="0"/>
          <p:nvPr/>
        </p:nvPicPr>
        <p:blipFill>
          <a:blip r:embed="rId4">
            <a:alphaModFix/>
          </a:blip>
          <a:stretch>
            <a:fillRect/>
          </a:stretch>
        </p:blipFill>
        <p:spPr>
          <a:xfrm>
            <a:off x="3837500" y="413700"/>
            <a:ext cx="5306499" cy="4729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pic>
        <p:nvPicPr>
          <p:cNvPr id="79" name="Google Shape;79;p11"/>
          <p:cNvPicPr preferRelativeResize="0"/>
          <p:nvPr/>
        </p:nvPicPr>
        <p:blipFill>
          <a:blip r:embed="rId4">
            <a:alphaModFix/>
          </a:blip>
          <a:stretch>
            <a:fillRect/>
          </a:stretch>
        </p:blipFill>
        <p:spPr>
          <a:xfrm>
            <a:off x="4141675" y="1232000"/>
            <a:ext cx="5002324" cy="3411775"/>
          </a:xfrm>
          <a:prstGeom prst="rect">
            <a:avLst/>
          </a:prstGeom>
          <a:noFill/>
          <a:ln>
            <a:noFill/>
          </a:ln>
        </p:spPr>
      </p:pic>
      <p:sp>
        <p:nvSpPr>
          <p:cNvPr id="80" name="Google Shape;80;p11"/>
          <p:cNvSpPr txBox="1"/>
          <p:nvPr/>
        </p:nvSpPr>
        <p:spPr>
          <a:xfrm>
            <a:off x="1350275" y="253500"/>
            <a:ext cx="6460500" cy="43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000">
                <a:solidFill>
                  <a:srgbClr val="FDC81C"/>
                </a:solidFill>
                <a:latin typeface="Montserrat"/>
                <a:ea typeface="Montserrat"/>
                <a:cs typeface="Montserrat"/>
                <a:sym typeface="Montserrat"/>
              </a:rPr>
              <a:t>4. ¿Cómo influencian las variables numericas el tiempo de las órdenes?</a:t>
            </a:r>
            <a:endParaRPr b="1" sz="2000">
              <a:solidFill>
                <a:srgbClr val="FDC81C"/>
              </a:solidFill>
              <a:latin typeface="Montserrat"/>
              <a:ea typeface="Montserrat"/>
              <a:cs typeface="Montserrat"/>
              <a:sym typeface="Montserrat"/>
            </a:endParaRPr>
          </a:p>
        </p:txBody>
      </p:sp>
      <p:sp>
        <p:nvSpPr>
          <p:cNvPr id="81" name="Google Shape;81;p11"/>
          <p:cNvSpPr txBox="1"/>
          <p:nvPr/>
        </p:nvSpPr>
        <p:spPr>
          <a:xfrm>
            <a:off x="330475" y="1146450"/>
            <a:ext cx="3811200" cy="17145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SzPts val="1000"/>
              <a:buFont typeface="Montserrat"/>
              <a:buChar char="●"/>
            </a:pPr>
            <a:r>
              <a:rPr lang="en" sz="1000">
                <a:latin typeface="Montserrat"/>
                <a:ea typeface="Montserrat"/>
                <a:cs typeface="Montserrat"/>
                <a:sym typeface="Montserrat"/>
              </a:rPr>
              <a:t>Con la </a:t>
            </a:r>
            <a:r>
              <a:rPr b="1" lang="en" sz="1000">
                <a:latin typeface="Montserrat"/>
                <a:ea typeface="Montserrat"/>
                <a:cs typeface="Montserrat"/>
                <a:sym typeface="Montserrat"/>
              </a:rPr>
              <a:t>distancia</a:t>
            </a:r>
            <a:r>
              <a:rPr lang="en" sz="1000">
                <a:latin typeface="Montserrat"/>
                <a:ea typeface="Montserrat"/>
                <a:cs typeface="Montserrat"/>
                <a:sym typeface="Montserrat"/>
              </a:rPr>
              <a:t> hay una tendencia a que a medida que aumenta aumente el tiempo, pero es muy baja esa tendencia.</a:t>
            </a:r>
            <a:endParaRPr sz="10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000">
              <a:latin typeface="Montserrat"/>
              <a:ea typeface="Montserrat"/>
              <a:cs typeface="Montserrat"/>
              <a:sym typeface="Montserrat"/>
            </a:endParaRPr>
          </a:p>
          <a:p>
            <a:pPr indent="-292100" lvl="0" marL="457200" marR="0" rtl="0" algn="l">
              <a:lnSpc>
                <a:spcPct val="100000"/>
              </a:lnSpc>
              <a:spcBef>
                <a:spcPts val="0"/>
              </a:spcBef>
              <a:spcAft>
                <a:spcPts val="0"/>
              </a:spcAft>
              <a:buSzPts val="1000"/>
              <a:buFont typeface="Montserrat"/>
              <a:buChar char="●"/>
            </a:pPr>
            <a:r>
              <a:rPr lang="en" sz="1000">
                <a:latin typeface="Montserrat"/>
                <a:ea typeface="Montserrat"/>
                <a:cs typeface="Montserrat"/>
                <a:sym typeface="Montserrat"/>
              </a:rPr>
              <a:t>Con el </a:t>
            </a:r>
            <a:r>
              <a:rPr b="1" lang="en" sz="1000">
                <a:latin typeface="Montserrat"/>
                <a:ea typeface="Montserrat"/>
                <a:cs typeface="Montserrat"/>
                <a:sym typeface="Montserrat"/>
              </a:rPr>
              <a:t>rating</a:t>
            </a:r>
            <a:r>
              <a:rPr lang="en" sz="1000">
                <a:latin typeface="Montserrat"/>
                <a:ea typeface="Montserrat"/>
                <a:cs typeface="Montserrat"/>
                <a:sym typeface="Montserrat"/>
              </a:rPr>
              <a:t> del repartidor hay una leve tendencia a que cuando el tiempo aumenta el rating baja.</a:t>
            </a:r>
            <a:endParaRPr sz="10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000">
              <a:latin typeface="Montserrat"/>
              <a:ea typeface="Montserrat"/>
              <a:cs typeface="Montserrat"/>
              <a:sym typeface="Montserrat"/>
            </a:endParaRPr>
          </a:p>
          <a:p>
            <a:pPr indent="-292100" lvl="0" marL="457200" marR="0" rtl="0" algn="l">
              <a:lnSpc>
                <a:spcPct val="100000"/>
              </a:lnSpc>
              <a:spcBef>
                <a:spcPts val="0"/>
              </a:spcBef>
              <a:spcAft>
                <a:spcPts val="0"/>
              </a:spcAft>
              <a:buSzPts val="1000"/>
              <a:buFont typeface="Montserrat"/>
              <a:buChar char="●"/>
            </a:pPr>
            <a:r>
              <a:rPr lang="en" sz="1000">
                <a:latin typeface="Montserrat"/>
                <a:ea typeface="Montserrat"/>
                <a:cs typeface="Montserrat"/>
                <a:sym typeface="Montserrat"/>
              </a:rPr>
              <a:t>Con la </a:t>
            </a:r>
            <a:r>
              <a:rPr b="1" lang="en" sz="1000">
                <a:latin typeface="Montserrat"/>
                <a:ea typeface="Montserrat"/>
                <a:cs typeface="Montserrat"/>
                <a:sym typeface="Montserrat"/>
              </a:rPr>
              <a:t>edad</a:t>
            </a:r>
            <a:r>
              <a:rPr lang="en" sz="1000">
                <a:latin typeface="Montserrat"/>
                <a:ea typeface="Montserrat"/>
                <a:cs typeface="Montserrat"/>
                <a:sym typeface="Montserrat"/>
              </a:rPr>
              <a:t> hay una leve tendencia a que cuando aumenta la edad tarden </a:t>
            </a:r>
            <a:r>
              <a:rPr lang="en" sz="1000">
                <a:latin typeface="Montserrat"/>
                <a:ea typeface="Montserrat"/>
                <a:cs typeface="Montserrat"/>
                <a:sym typeface="Montserrat"/>
              </a:rPr>
              <a:t>más</a:t>
            </a:r>
            <a:r>
              <a:rPr lang="en" sz="1000">
                <a:latin typeface="Montserrat"/>
                <a:ea typeface="Montserrat"/>
                <a:cs typeface="Montserrat"/>
                <a:sym typeface="Montserrat"/>
              </a:rPr>
              <a:t> tiempo.</a:t>
            </a:r>
            <a:endParaRPr sz="10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000">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sz="10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000">
              <a:latin typeface="Montserrat"/>
              <a:ea typeface="Montserrat"/>
              <a:cs typeface="Montserrat"/>
              <a:sym typeface="Montserrat"/>
            </a:endParaRPr>
          </a:p>
        </p:txBody>
      </p:sp>
      <p:sp>
        <p:nvSpPr>
          <p:cNvPr id="82" name="Google Shape;82;p11"/>
          <p:cNvSpPr txBox="1"/>
          <p:nvPr/>
        </p:nvSpPr>
        <p:spPr>
          <a:xfrm>
            <a:off x="257100" y="4643775"/>
            <a:ext cx="8822400" cy="307800"/>
          </a:xfrm>
          <a:prstGeom prst="rect">
            <a:avLst/>
          </a:prstGeom>
          <a:noFill/>
          <a:ln>
            <a:noFill/>
          </a:ln>
        </p:spPr>
        <p:txBody>
          <a:bodyPr anchorCtr="0" anchor="t" bIns="91425" lIns="274300"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lang="en" sz="800">
                <a:latin typeface="Montserrat"/>
                <a:ea typeface="Montserrat"/>
                <a:cs typeface="Montserrat"/>
                <a:sym typeface="Montserrat"/>
              </a:rPr>
              <a:t>*Quienes tienen más correlación son las latitudes y longitudes, pero esto no aporta información al análisis. Se utilizan para otras cosas.</a:t>
            </a:r>
            <a:endParaRPr b="0" i="0" sz="800" u="none" cap="none" strike="noStrike">
              <a:solidFill>
                <a:srgbClr val="000000"/>
              </a:solidFill>
              <a:latin typeface="Montserrat"/>
              <a:ea typeface="Montserrat"/>
              <a:cs typeface="Montserrat"/>
              <a:sym typeface="Montserrat"/>
            </a:endParaRPr>
          </a:p>
        </p:txBody>
      </p:sp>
      <p:sp>
        <p:nvSpPr>
          <p:cNvPr id="83" name="Google Shape;83;p11"/>
          <p:cNvSpPr/>
          <p:nvPr/>
        </p:nvSpPr>
        <p:spPr>
          <a:xfrm>
            <a:off x="685800" y="3096513"/>
            <a:ext cx="3342300" cy="1293000"/>
          </a:xfrm>
          <a:prstGeom prst="roundRect">
            <a:avLst>
              <a:gd fmla="val 16667" name="adj"/>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Montserrat"/>
                <a:ea typeface="Montserrat"/>
                <a:cs typeface="Montserrat"/>
                <a:sym typeface="Montserrat"/>
              </a:rPr>
              <a:t>Puedo ver que mis hipótesis de que el tiempo está más correlacionads con la distancia, la edad y el rating es efectivamente así. Estas variables tienen más correlación, no se contradice mi hipótesis, aunque esto no muestra fuerte correlación, veo que para el resto de variables hay menos.</a:t>
            </a:r>
            <a:endParaRPr sz="1000">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2"/>
          <p:cNvSpPr txBox="1"/>
          <p:nvPr/>
        </p:nvSpPr>
        <p:spPr>
          <a:xfrm>
            <a:off x="826275" y="0"/>
            <a:ext cx="7415700" cy="4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400"/>
              <a:buFont typeface="Arial"/>
              <a:buNone/>
            </a:pPr>
            <a:r>
              <a:rPr b="1" lang="en" sz="2000">
                <a:solidFill>
                  <a:srgbClr val="FDC81C"/>
                </a:solidFill>
                <a:latin typeface="Montserrat"/>
                <a:ea typeface="Montserrat"/>
                <a:cs typeface="Montserrat"/>
                <a:sym typeface="Montserrat"/>
              </a:rPr>
              <a:t>5</a:t>
            </a:r>
            <a:r>
              <a:rPr b="1" lang="en" sz="2000">
                <a:solidFill>
                  <a:srgbClr val="FDC81C"/>
                </a:solidFill>
                <a:latin typeface="Montserrat"/>
                <a:ea typeface="Montserrat"/>
                <a:cs typeface="Montserrat"/>
                <a:sym typeface="Montserrat"/>
              </a:rPr>
              <a:t>. ¿Cómo influencian las variables no numericas el tiempo de las órdenes?</a:t>
            </a:r>
            <a:endParaRPr b="1" sz="2000">
              <a:solidFill>
                <a:srgbClr val="FDC81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b="1" sz="2000">
              <a:solidFill>
                <a:srgbClr val="FDC81C"/>
              </a:solidFill>
              <a:latin typeface="Montserrat"/>
              <a:ea typeface="Montserrat"/>
              <a:cs typeface="Montserrat"/>
              <a:sym typeface="Montserrat"/>
            </a:endParaRPr>
          </a:p>
        </p:txBody>
      </p:sp>
      <p:sp>
        <p:nvSpPr>
          <p:cNvPr id="89" name="Google Shape;89;p12"/>
          <p:cNvSpPr txBox="1"/>
          <p:nvPr/>
        </p:nvSpPr>
        <p:spPr>
          <a:xfrm>
            <a:off x="165250" y="857225"/>
            <a:ext cx="3976500" cy="406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 sz="1000">
                <a:latin typeface="Montserrat"/>
                <a:ea typeface="Montserrat"/>
                <a:cs typeface="Montserrat"/>
                <a:sym typeface="Montserrat"/>
              </a:rPr>
              <a:t>City: </a:t>
            </a:r>
            <a:r>
              <a:rPr lang="en" sz="1000">
                <a:latin typeface="Montserrat"/>
                <a:ea typeface="Montserrat"/>
                <a:cs typeface="Montserrat"/>
                <a:sym typeface="Montserrat"/>
              </a:rPr>
              <a:t>Veo que en </a:t>
            </a:r>
            <a:r>
              <a:rPr lang="en" sz="1000">
                <a:latin typeface="Montserrat"/>
                <a:ea typeface="Montserrat"/>
                <a:cs typeface="Montserrat"/>
                <a:sym typeface="Montserrat"/>
              </a:rPr>
              <a:t>áreas</a:t>
            </a:r>
            <a:r>
              <a:rPr lang="en" sz="1000">
                <a:latin typeface="Montserrat"/>
                <a:ea typeface="Montserrat"/>
                <a:cs typeface="Montserrat"/>
                <a:sym typeface="Montserrat"/>
              </a:rPr>
              <a:t> semi urbanas el tiempo de entrega es mayor,mientras en las urbana es menor pero con mayor </a:t>
            </a:r>
            <a:r>
              <a:rPr lang="en" sz="1000">
                <a:latin typeface="Montserrat"/>
                <a:ea typeface="Montserrat"/>
                <a:cs typeface="Montserrat"/>
                <a:sym typeface="Montserrat"/>
              </a:rPr>
              <a:t>distribución</a:t>
            </a:r>
            <a:r>
              <a:rPr lang="en" sz="1000">
                <a:latin typeface="Montserrat"/>
                <a:ea typeface="Montserrat"/>
                <a:cs typeface="Montserrat"/>
                <a:sym typeface="Montserrat"/>
              </a:rPr>
              <a:t> de los valores. En las áreas metropolitanas hay </a:t>
            </a:r>
            <a:r>
              <a:rPr lang="en" sz="1000">
                <a:latin typeface="Montserrat"/>
                <a:ea typeface="Montserrat"/>
                <a:cs typeface="Montserrat"/>
                <a:sym typeface="Montserrat"/>
              </a:rPr>
              <a:t>más</a:t>
            </a:r>
            <a:r>
              <a:rPr lang="en" sz="1000">
                <a:latin typeface="Montserrat"/>
                <a:ea typeface="Montserrat"/>
                <a:cs typeface="Montserrat"/>
                <a:sym typeface="Montserrat"/>
              </a:rPr>
              <a:t> amplitud, y un promedio mayor que en urbanas pero menor que en semi urbanas.</a:t>
            </a:r>
            <a:endParaRPr sz="10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000">
              <a:latin typeface="Montserrat"/>
              <a:ea typeface="Montserrat"/>
              <a:cs typeface="Montserrat"/>
              <a:sym typeface="Montserrat"/>
            </a:endParaRPr>
          </a:p>
          <a:p>
            <a:pPr indent="0" lvl="0" marL="0" marR="0" rtl="0" algn="l">
              <a:lnSpc>
                <a:spcPct val="100000"/>
              </a:lnSpc>
              <a:spcBef>
                <a:spcPts val="0"/>
              </a:spcBef>
              <a:spcAft>
                <a:spcPts val="0"/>
              </a:spcAft>
              <a:buNone/>
            </a:pPr>
            <a:r>
              <a:rPr b="1" lang="en" sz="1000">
                <a:latin typeface="Montserrat"/>
                <a:ea typeface="Montserrat"/>
                <a:cs typeface="Montserrat"/>
                <a:sym typeface="Montserrat"/>
              </a:rPr>
              <a:t>Festival:</a:t>
            </a:r>
            <a:r>
              <a:rPr lang="en" sz="1000">
                <a:latin typeface="Montserrat"/>
                <a:ea typeface="Montserrat"/>
                <a:cs typeface="Montserrat"/>
                <a:sym typeface="Montserrat"/>
              </a:rPr>
              <a:t>puedo decir que cambia mucho el tiempo en base a si hay un festivo o no. </a:t>
            </a:r>
            <a:endParaRPr sz="10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000">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rPr b="1" lang="en" sz="1000">
                <a:latin typeface="Montserrat"/>
                <a:ea typeface="Montserrat"/>
                <a:cs typeface="Montserrat"/>
                <a:sym typeface="Montserrat"/>
              </a:rPr>
              <a:t>Tráfico:</a:t>
            </a:r>
            <a:r>
              <a:rPr lang="en" sz="1000">
                <a:latin typeface="Montserrat"/>
                <a:ea typeface="Montserrat"/>
                <a:cs typeface="Montserrat"/>
                <a:sym typeface="Montserrat"/>
              </a:rPr>
              <a:t> Cuando es low veo que los tiempos son menores y cuando es jam son mayores. Tambien tienen distintos promedios en base al </a:t>
            </a:r>
            <a:r>
              <a:rPr lang="en" sz="1000">
                <a:latin typeface="Montserrat"/>
                <a:ea typeface="Montserrat"/>
                <a:cs typeface="Montserrat"/>
                <a:sym typeface="Montserrat"/>
              </a:rPr>
              <a:t>tráfico.</a:t>
            </a:r>
            <a:endParaRPr sz="1000">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sz="1000">
              <a:latin typeface="Montserrat"/>
              <a:ea typeface="Montserrat"/>
              <a:cs typeface="Montserrat"/>
              <a:sym typeface="Montserrat"/>
            </a:endParaRPr>
          </a:p>
          <a:p>
            <a:pPr indent="0" lvl="0" marL="0" marR="0" rtl="0" algn="l">
              <a:lnSpc>
                <a:spcPct val="100000"/>
              </a:lnSpc>
              <a:spcBef>
                <a:spcPts val="0"/>
              </a:spcBef>
              <a:spcAft>
                <a:spcPts val="0"/>
              </a:spcAft>
              <a:buNone/>
            </a:pPr>
            <a:r>
              <a:rPr b="1" lang="en" sz="1000">
                <a:latin typeface="Montserrat"/>
                <a:ea typeface="Montserrat"/>
                <a:cs typeface="Montserrat"/>
                <a:sym typeface="Montserrat"/>
              </a:rPr>
              <a:t>Type of order:</a:t>
            </a:r>
            <a:r>
              <a:rPr lang="en" sz="1000">
                <a:latin typeface="Montserrat"/>
                <a:ea typeface="Montserrat"/>
                <a:cs typeface="Montserrat"/>
                <a:sym typeface="Montserrat"/>
              </a:rPr>
              <a:t> Casi que sin importar el tipo de orden se tarda lo mismo en entregarse.</a:t>
            </a:r>
            <a:endParaRPr sz="1000">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sz="1000">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rPr b="1" lang="en" sz="1000">
                <a:latin typeface="Montserrat"/>
                <a:ea typeface="Montserrat"/>
                <a:cs typeface="Montserrat"/>
                <a:sym typeface="Montserrat"/>
              </a:rPr>
              <a:t>Type of vehicle:</a:t>
            </a:r>
            <a:r>
              <a:rPr lang="en" sz="1000">
                <a:latin typeface="Montserrat"/>
                <a:ea typeface="Montserrat"/>
                <a:cs typeface="Montserrat"/>
                <a:sym typeface="Montserrat"/>
              </a:rPr>
              <a:t> veo que las cajas de scooter y electric scooter muestran menos tiempo. por lo que las motos y bicis </a:t>
            </a:r>
            <a:r>
              <a:rPr lang="en" sz="1000">
                <a:latin typeface="Montserrat"/>
                <a:ea typeface="Montserrat"/>
                <a:cs typeface="Montserrat"/>
                <a:sym typeface="Montserrat"/>
              </a:rPr>
              <a:t>demoran</a:t>
            </a:r>
            <a:r>
              <a:rPr lang="en" sz="1000">
                <a:latin typeface="Montserrat"/>
                <a:ea typeface="Montserrat"/>
                <a:cs typeface="Montserrat"/>
                <a:sym typeface="Montserrat"/>
              </a:rPr>
              <a:t> un poco mas aunque no tiene gran impacto esta variable.</a:t>
            </a:r>
            <a:endParaRPr sz="1000">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sz="1000">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rPr b="1" lang="en" sz="1000">
                <a:latin typeface="Montserrat"/>
                <a:ea typeface="Montserrat"/>
                <a:cs typeface="Montserrat"/>
                <a:sym typeface="Montserrat"/>
              </a:rPr>
              <a:t>Weather conditions: </a:t>
            </a:r>
            <a:r>
              <a:rPr lang="en" sz="1000">
                <a:latin typeface="Montserrat"/>
                <a:ea typeface="Montserrat"/>
                <a:cs typeface="Montserrat"/>
                <a:sym typeface="Montserrat"/>
              </a:rPr>
              <a:t>en condiciones cloudy o fog se tiende a tardar mas, aunque tambien tienen mayor amplitud sus cajas, por lo que puede suceder que que se tarde menos de lo pensado. En condiciones sunny es cuando menos se tarda.</a:t>
            </a:r>
            <a:endParaRPr sz="1000">
              <a:latin typeface="Montserrat"/>
              <a:ea typeface="Montserrat"/>
              <a:cs typeface="Montserrat"/>
              <a:sym typeface="Montserrat"/>
            </a:endParaRPr>
          </a:p>
        </p:txBody>
      </p:sp>
      <p:pic>
        <p:nvPicPr>
          <p:cNvPr id="90" name="Google Shape;90;p12"/>
          <p:cNvPicPr preferRelativeResize="0"/>
          <p:nvPr/>
        </p:nvPicPr>
        <p:blipFill>
          <a:blip r:embed="rId4">
            <a:alphaModFix/>
          </a:blip>
          <a:stretch>
            <a:fillRect/>
          </a:stretch>
        </p:blipFill>
        <p:spPr>
          <a:xfrm>
            <a:off x="4294075" y="1065425"/>
            <a:ext cx="4849924" cy="3467100"/>
          </a:xfrm>
          <a:prstGeom prst="rect">
            <a:avLst/>
          </a:prstGeom>
          <a:noFill/>
          <a:ln>
            <a:noFill/>
          </a:ln>
        </p:spPr>
      </p:pic>
      <p:sp>
        <p:nvSpPr>
          <p:cNvPr id="91" name="Google Shape;91;p12"/>
          <p:cNvSpPr/>
          <p:nvPr/>
        </p:nvSpPr>
        <p:spPr>
          <a:xfrm>
            <a:off x="4141750" y="4119021"/>
            <a:ext cx="2402400" cy="890100"/>
          </a:xfrm>
          <a:prstGeom prst="roundRect">
            <a:avLst>
              <a:gd fmla="val 16667" name="adj"/>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Montserrat"/>
                <a:ea typeface="Montserrat"/>
                <a:cs typeface="Montserrat"/>
                <a:sym typeface="Montserrat"/>
              </a:rPr>
              <a:t>Luego de revisar los resultados puedo decir que hay variables que impactan en el tiempo pero la relación es menor a la que esperaba.</a:t>
            </a:r>
            <a:endParaRPr b="1" sz="10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A08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