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sldIdLst>
    <p:sldId id="256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77" r:id="rId14"/>
    <p:sldId id="278" r:id="rId15"/>
    <p:sldId id="258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F00"/>
    <a:srgbClr val="CB4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883" autoAdjust="0"/>
  </p:normalViewPr>
  <p:slideViewPr>
    <p:cSldViewPr>
      <p:cViewPr varScale="1">
        <p:scale>
          <a:sx n="84" d="100"/>
          <a:sy n="84" d="100"/>
        </p:scale>
        <p:origin x="14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5" name="Picture 9" descr="M62GMIS010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7400" y="1422400"/>
            <a:ext cx="5688013" cy="1470025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GB" noProof="0" smtClean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00213" y="3870325"/>
            <a:ext cx="6400800" cy="1071563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GB" noProof="0" smtClean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867D54-1C43-4A97-8D8C-77E0FD669799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0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0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6F77E-14B6-4C81-AC31-B7B1C47E06DC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12000" y="92075"/>
            <a:ext cx="1949450" cy="63611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58888" y="92075"/>
            <a:ext cx="5700712" cy="63611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5A53B-0B29-4E0F-97CA-E2CA4D70EA9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0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961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1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185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3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68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281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171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7389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39DFF-0A4B-4DDB-A225-2D68C18601E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6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46652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61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50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5A6CC-FF05-4DCF-97E5-DCF30150411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0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58888" y="908050"/>
            <a:ext cx="3776662" cy="55451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87950" y="908050"/>
            <a:ext cx="3776663" cy="55451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DABD8-0A2F-405E-BD0E-0C3132A51BE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8275F-CC30-4962-889C-F98A5BB256D7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AA286-89A7-4C25-AFB8-71704EB7777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6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E88EB-9141-40C3-8C37-CECD526EEF8C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53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1DC18-461F-4382-A540-EB9D29648BEC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675A1-D5CC-49BC-A323-C4BC7459A1FE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M62GMIS0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3" name="Picture 11" descr="M62GMIS010-title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8100"/>
            <a:ext cx="79343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92075"/>
            <a:ext cx="78025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en-GB" smtClean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908050"/>
            <a:ext cx="7705725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 smtClean="0"/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634163"/>
            <a:ext cx="15128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GB"/>
          </a:p>
        </p:txBody>
      </p:sp>
      <p:sp>
        <p:nvSpPr>
          <p:cNvPr id="4404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634163"/>
            <a:ext cx="590391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GB"/>
          </a:p>
        </p:txBody>
      </p:sp>
      <p:sp>
        <p:nvSpPr>
          <p:cNvPr id="4404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8713" y="6634163"/>
            <a:ext cx="328612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F6C1D5A-CC06-4804-95F3-4DECB135A80A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80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52228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9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0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1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2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52233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52234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52235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 kern="12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50240"/>
            <a:ext cx="7325360" cy="5521960"/>
          </a:xfrm>
        </p:spPr>
        <p:txBody>
          <a:bodyPr/>
          <a:lstStyle/>
          <a:p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Universidade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 Federal do </a:t>
            </a:r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Pará</a:t>
            </a:r>
            <a:endParaRPr lang="en-US" sz="1800" dirty="0" smtClean="0">
              <a:solidFill>
                <a:schemeClr val="tx1">
                  <a:lumMod val="40000"/>
                  <a:lumOff val="60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Instituto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 de </a:t>
            </a:r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Ciências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Exatas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 e </a:t>
            </a:r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Naturais</a:t>
            </a:r>
            <a:endParaRPr lang="en-US" sz="1800" dirty="0" smtClean="0">
              <a:solidFill>
                <a:schemeClr val="tx1">
                  <a:lumMod val="40000"/>
                  <a:lumOff val="60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Faculdade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 de </a:t>
            </a:r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Computação</a:t>
            </a:r>
            <a:endParaRPr lang="en-US" sz="1800" dirty="0" smtClean="0">
              <a:solidFill>
                <a:schemeClr val="tx1">
                  <a:lumMod val="40000"/>
                  <a:lumOff val="60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Bacharelado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em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Ciência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 da </a:t>
            </a:r>
            <a:r>
              <a:rPr lang="en-US" sz="18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Computação</a:t>
            </a:r>
            <a:endParaRPr lang="en-US" sz="1800" dirty="0" smtClean="0">
              <a:solidFill>
                <a:schemeClr val="tx1">
                  <a:lumMod val="40000"/>
                  <a:lumOff val="60000"/>
                </a:schemeClr>
              </a:solidFill>
              <a:latin typeface="Century" panose="02040604050505020304" pitchFamily="18" charset="0"/>
            </a:endParaRPr>
          </a:p>
          <a:p>
            <a:endParaRPr lang="en-US" sz="2000" dirty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>
              <a:latin typeface="Century" panose="02040604050505020304" pitchFamily="18" charset="0"/>
            </a:endParaRPr>
          </a:p>
          <a:p>
            <a:r>
              <a:rPr lang="en-US" sz="4000" dirty="0" smtClean="0">
                <a:latin typeface="Century Gothic" panose="020B0502020202020204" pitchFamily="34" charset="0"/>
              </a:rPr>
              <a:t>PROGRAMAÇÃO II</a:t>
            </a:r>
          </a:p>
          <a:p>
            <a:r>
              <a:rPr lang="en-US" sz="4000" dirty="0" err="1" smtClean="0">
                <a:latin typeface="Century Gothic" panose="020B0502020202020204" pitchFamily="34" charset="0"/>
              </a:rPr>
              <a:t>Classe</a:t>
            </a:r>
            <a:r>
              <a:rPr lang="en-US" sz="4000" dirty="0" smtClean="0">
                <a:latin typeface="Century Gothic" panose="020B0502020202020204" pitchFamily="34" charset="0"/>
              </a:rPr>
              <a:t> XBOX 360</a:t>
            </a:r>
            <a:br>
              <a:rPr lang="en-US" sz="4000" dirty="0" smtClean="0">
                <a:latin typeface="Century Gothic" panose="020B0502020202020204" pitchFamily="34" charset="0"/>
              </a:rPr>
            </a:br>
            <a:endParaRPr lang="en-US" sz="4000" dirty="0" smtClean="0">
              <a:latin typeface="Century Gothic" panose="020B0502020202020204" pitchFamily="34" charset="0"/>
            </a:endParaRPr>
          </a:p>
          <a:p>
            <a:endParaRPr lang="pt-BR" sz="2000" dirty="0">
              <a:latin typeface="Century" panose="020406040505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78" y="2133600"/>
            <a:ext cx="1165644" cy="147304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486400" y="6172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Yasmin Paz - 20130494005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atin typeface="Century Gothic" panose="020B0502020202020204" pitchFamily="34" charset="0"/>
              </a:rPr>
              <a:t>Console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66800" y="1478887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latin typeface="Century" panose="02040604050505020304" pitchFamily="18" charset="0"/>
              </a:rPr>
              <a:t>void</a:t>
            </a:r>
            <a:r>
              <a:rPr lang="pt-BR" sz="1800" dirty="0">
                <a:latin typeface="Century" panose="02040604050505020304" pitchFamily="18" charset="0"/>
              </a:rPr>
              <a:t> Console::</a:t>
            </a:r>
            <a:r>
              <a:rPr lang="pt-BR" sz="1800" dirty="0" err="1">
                <a:latin typeface="Century" panose="02040604050505020304" pitchFamily="18" charset="0"/>
              </a:rPr>
              <a:t>powerONOFF</a:t>
            </a:r>
            <a:r>
              <a:rPr lang="pt-BR" sz="1800" dirty="0">
                <a:latin typeface="Century" panose="02040604050505020304" pitchFamily="18" charset="0"/>
              </a:rPr>
              <a:t>()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if</a:t>
            </a:r>
            <a:r>
              <a:rPr lang="pt-BR" sz="1800" dirty="0">
                <a:latin typeface="Century" panose="02040604050505020304" pitchFamily="18" charset="0"/>
              </a:rPr>
              <a:t> ( !</a:t>
            </a:r>
            <a:r>
              <a:rPr lang="pt-BR" sz="1800" dirty="0" err="1">
                <a:latin typeface="Century" panose="02040604050505020304" pitchFamily="18" charset="0"/>
              </a:rPr>
              <a:t>getPowerON</a:t>
            </a:r>
            <a:r>
              <a:rPr lang="pt-BR" sz="1800" dirty="0">
                <a:latin typeface="Century" panose="02040604050505020304" pitchFamily="18" charset="0"/>
              </a:rPr>
              <a:t>() 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powerON</a:t>
            </a:r>
            <a:r>
              <a:rPr lang="pt-BR" sz="1800" dirty="0">
                <a:latin typeface="Century" panose="02040604050505020304" pitchFamily="18" charset="0"/>
              </a:rPr>
              <a:t> = </a:t>
            </a:r>
            <a:r>
              <a:rPr lang="pt-BR" sz="1800" dirty="0" err="1">
                <a:latin typeface="Century" panose="02040604050505020304" pitchFamily="18" charset="0"/>
              </a:rPr>
              <a:t>true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 "Ligando console...\n"; //O console é ligado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}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else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 "Reiniciando console...\n"; //O console é </a:t>
            </a:r>
            <a:r>
              <a:rPr lang="pt-BR" sz="1800" dirty="0" err="1">
                <a:latin typeface="Century" panose="02040604050505020304" pitchFamily="18" charset="0"/>
              </a:rPr>
              <a:t>resetado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Sleep</a:t>
            </a:r>
            <a:r>
              <a:rPr lang="pt-BR" sz="1800" dirty="0">
                <a:latin typeface="Century" panose="02040604050505020304" pitchFamily="18" charset="0"/>
              </a:rPr>
              <a:t>(10 * 1000);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powerON</a:t>
            </a:r>
            <a:r>
              <a:rPr lang="pt-BR" sz="1800" dirty="0">
                <a:latin typeface="Century" panose="02040604050505020304" pitchFamily="18" charset="0"/>
              </a:rPr>
              <a:t> = false;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 "Console reiniciado.\n"; //O console é </a:t>
            </a:r>
            <a:r>
              <a:rPr lang="pt-BR" sz="1800" dirty="0" err="1">
                <a:latin typeface="Century" panose="02040604050505020304" pitchFamily="18" charset="0"/>
              </a:rPr>
              <a:t>resetado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powerON</a:t>
            </a:r>
            <a:r>
              <a:rPr lang="pt-BR" sz="1800" dirty="0">
                <a:latin typeface="Century" panose="02040604050505020304" pitchFamily="18" charset="0"/>
              </a:rPr>
              <a:t> = </a:t>
            </a:r>
            <a:r>
              <a:rPr lang="pt-BR" sz="1800" dirty="0" err="1">
                <a:latin typeface="Century" panose="02040604050505020304" pitchFamily="18" charset="0"/>
              </a:rPr>
              <a:t>true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}</a:t>
            </a:r>
          </a:p>
          <a:p>
            <a:r>
              <a:rPr lang="pt-BR" sz="1800" dirty="0">
                <a:latin typeface="Century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99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atin typeface="Century Gothic" panose="020B0502020202020204" pitchFamily="34" charset="0"/>
              </a:rPr>
              <a:t>Console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66800" y="1478887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latin typeface="Century" panose="02040604050505020304" pitchFamily="18" charset="0"/>
              </a:rPr>
              <a:t>void</a:t>
            </a:r>
            <a:r>
              <a:rPr lang="pt-BR" sz="1800" dirty="0">
                <a:latin typeface="Century" panose="02040604050505020304" pitchFamily="18" charset="0"/>
              </a:rPr>
              <a:t> Console::</a:t>
            </a:r>
            <a:r>
              <a:rPr lang="pt-BR" sz="1800" dirty="0" err="1">
                <a:latin typeface="Century" panose="02040604050505020304" pitchFamily="18" charset="0"/>
              </a:rPr>
              <a:t>installGame</a:t>
            </a:r>
            <a:r>
              <a:rPr lang="pt-BR" sz="1800" dirty="0">
                <a:latin typeface="Century" panose="02040604050505020304" pitchFamily="18" charset="0"/>
              </a:rPr>
              <a:t>( </a:t>
            </a:r>
            <a:r>
              <a:rPr lang="pt-BR" sz="1800" dirty="0" err="1">
                <a:latin typeface="Century" panose="02040604050505020304" pitchFamily="18" charset="0"/>
              </a:rPr>
              <a:t>string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nomejogo</a:t>
            </a:r>
            <a:r>
              <a:rPr lang="pt-BR" sz="1800" dirty="0">
                <a:latin typeface="Century" panose="02040604050505020304" pitchFamily="18" charset="0"/>
              </a:rPr>
              <a:t>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if</a:t>
            </a:r>
            <a:r>
              <a:rPr lang="pt-BR" sz="1800" dirty="0">
                <a:latin typeface="Century" panose="02040604050505020304" pitchFamily="18" charset="0"/>
              </a:rPr>
              <a:t>(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getFreeSpace</a:t>
            </a:r>
            <a:r>
              <a:rPr lang="pt-BR" sz="1800" dirty="0">
                <a:latin typeface="Century" panose="02040604050505020304" pitchFamily="18" charset="0"/>
              </a:rPr>
              <a:t>() &gt; 10.00 )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freeSpace</a:t>
            </a:r>
            <a:r>
              <a:rPr lang="pt-BR" sz="1800" dirty="0">
                <a:latin typeface="Century" panose="02040604050505020304" pitchFamily="18" charset="0"/>
              </a:rPr>
              <a:t> -= 10.00; 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usedSpace</a:t>
            </a:r>
            <a:r>
              <a:rPr lang="pt-BR" sz="1800" dirty="0">
                <a:latin typeface="Century" panose="02040604050505020304" pitchFamily="18" charset="0"/>
              </a:rPr>
              <a:t> += 10.00;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gameList</a:t>
            </a:r>
            <a:r>
              <a:rPr lang="pt-BR" sz="1800" dirty="0">
                <a:latin typeface="Century" panose="02040604050505020304" pitchFamily="18" charset="0"/>
              </a:rPr>
              <a:t>[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numGames</a:t>
            </a:r>
            <a:r>
              <a:rPr lang="pt-BR" sz="1800" dirty="0">
                <a:latin typeface="Century" panose="02040604050505020304" pitchFamily="18" charset="0"/>
              </a:rPr>
              <a:t>] = </a:t>
            </a:r>
            <a:r>
              <a:rPr lang="pt-BR" sz="1800" dirty="0" err="1">
                <a:latin typeface="Century" panose="02040604050505020304" pitchFamily="18" charset="0"/>
              </a:rPr>
              <a:t>nomejogo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 "O jogo foi instalado com sucesso!\n"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     &lt;&lt; "Armazenamento livre: " &lt;&lt; </a:t>
            </a:r>
            <a:r>
              <a:rPr lang="pt-BR" sz="1800" dirty="0" err="1">
                <a:latin typeface="Century" panose="02040604050505020304" pitchFamily="18" charset="0"/>
              </a:rPr>
              <a:t>freeSpace</a:t>
            </a:r>
            <a:r>
              <a:rPr lang="pt-BR" sz="1800" dirty="0">
                <a:latin typeface="Century" panose="02040604050505020304" pitchFamily="18" charset="0"/>
              </a:rPr>
              <a:t> &lt;&lt; " GB \n";</a:t>
            </a:r>
          </a:p>
          <a:p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}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else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 "</a:t>
            </a:r>
            <a:r>
              <a:rPr lang="pt-BR" sz="1800" dirty="0" err="1">
                <a:latin typeface="Century" panose="02040604050505020304" pitchFamily="18" charset="0"/>
              </a:rPr>
              <a:t>Espaco</a:t>
            </a:r>
            <a:r>
              <a:rPr lang="pt-BR" sz="1800" dirty="0">
                <a:latin typeface="Century" panose="02040604050505020304" pitchFamily="18" charset="0"/>
              </a:rPr>
              <a:t> insuficiente!\n";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130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atin typeface="Century Gothic" panose="020B0502020202020204" pitchFamily="34" charset="0"/>
              </a:rPr>
              <a:t>Console – getters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2954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 smtClean="0">
              <a:latin typeface="Century" panose="02040604050505020304" pitchFamily="18" charset="0"/>
            </a:endParaRPr>
          </a:p>
          <a:p>
            <a:r>
              <a:rPr lang="pt-BR" sz="1400" dirty="0" err="1" smtClean="0">
                <a:latin typeface="Century" panose="02040604050505020304" pitchFamily="18" charset="0"/>
              </a:rPr>
              <a:t>bool</a:t>
            </a:r>
            <a:r>
              <a:rPr lang="pt-BR" sz="1400" dirty="0" smtClean="0">
                <a:latin typeface="Century" panose="02040604050505020304" pitchFamily="18" charset="0"/>
              </a:rPr>
              <a:t> </a:t>
            </a:r>
            <a:r>
              <a:rPr lang="pt-BR" sz="1400" dirty="0">
                <a:latin typeface="Century" panose="02040604050505020304" pitchFamily="18" charset="0"/>
              </a:rPr>
              <a:t>Console::</a:t>
            </a:r>
            <a:r>
              <a:rPr lang="pt-BR" sz="1400" dirty="0" err="1">
                <a:latin typeface="Century" panose="02040604050505020304" pitchFamily="18" charset="0"/>
              </a:rPr>
              <a:t>getPowerON</a:t>
            </a:r>
            <a:r>
              <a:rPr lang="pt-BR" sz="1400" dirty="0" smtClean="0">
                <a:latin typeface="Century" panose="02040604050505020304" pitchFamily="18" charset="0"/>
              </a:rPr>
              <a:t>()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powerON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>
                <a:latin typeface="Century" panose="02040604050505020304" pitchFamily="18" charset="0"/>
              </a:rPr>
              <a:t>}</a:t>
            </a:r>
          </a:p>
          <a:p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 err="1">
                <a:latin typeface="Century" panose="02040604050505020304" pitchFamily="18" charset="0"/>
              </a:rPr>
              <a:t>Manufac</a:t>
            </a:r>
            <a:r>
              <a:rPr lang="pt-BR" sz="1400" dirty="0">
                <a:latin typeface="Century" panose="02040604050505020304" pitchFamily="18" charset="0"/>
              </a:rPr>
              <a:t> Console::</a:t>
            </a:r>
            <a:r>
              <a:rPr lang="pt-BR" sz="1400" dirty="0" err="1">
                <a:latin typeface="Century" panose="02040604050505020304" pitchFamily="18" charset="0"/>
              </a:rPr>
              <a:t>getManufacturer</a:t>
            </a:r>
            <a:r>
              <a:rPr lang="pt-BR" sz="1400" dirty="0" smtClean="0">
                <a:latin typeface="Century" panose="02040604050505020304" pitchFamily="18" charset="0"/>
              </a:rPr>
              <a:t>()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this</a:t>
            </a:r>
            <a:r>
              <a:rPr lang="pt-BR" sz="1400" dirty="0">
                <a:latin typeface="Century" panose="02040604050505020304" pitchFamily="18" charset="0"/>
              </a:rPr>
              <a:t>-&gt;</a:t>
            </a:r>
            <a:r>
              <a:rPr lang="pt-BR" sz="1400" dirty="0" err="1">
                <a:latin typeface="Century" panose="02040604050505020304" pitchFamily="18" charset="0"/>
              </a:rPr>
              <a:t>manufacturer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 smtClean="0">
                <a:latin typeface="Century" panose="02040604050505020304" pitchFamily="18" charset="0"/>
              </a:rPr>
              <a:t>}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 err="1">
                <a:latin typeface="Century" panose="02040604050505020304" pitchFamily="18" charset="0"/>
              </a:rPr>
              <a:t>string</a:t>
            </a:r>
            <a:r>
              <a:rPr lang="pt-BR" sz="1400" dirty="0">
                <a:latin typeface="Century" panose="02040604050505020304" pitchFamily="18" charset="0"/>
              </a:rPr>
              <a:t> Console::</a:t>
            </a:r>
            <a:r>
              <a:rPr lang="pt-BR" sz="1400" dirty="0" err="1">
                <a:latin typeface="Century" panose="02040604050505020304" pitchFamily="18" charset="0"/>
              </a:rPr>
              <a:t>getNumSerie</a:t>
            </a:r>
            <a:r>
              <a:rPr lang="pt-BR" sz="1400" dirty="0">
                <a:latin typeface="Century" panose="02040604050505020304" pitchFamily="18" charset="0"/>
              </a:rPr>
              <a:t>( </a:t>
            </a:r>
            <a:r>
              <a:rPr lang="pt-BR" sz="1400" dirty="0" smtClean="0">
                <a:latin typeface="Century" panose="02040604050505020304" pitchFamily="18" charset="0"/>
              </a:rPr>
              <a:t>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this</a:t>
            </a:r>
            <a:r>
              <a:rPr lang="pt-BR" sz="1400" dirty="0">
                <a:latin typeface="Century" panose="02040604050505020304" pitchFamily="18" charset="0"/>
              </a:rPr>
              <a:t>-&gt;</a:t>
            </a:r>
            <a:r>
              <a:rPr lang="pt-BR" sz="1400" dirty="0" err="1">
                <a:latin typeface="Century" panose="02040604050505020304" pitchFamily="18" charset="0"/>
              </a:rPr>
              <a:t>numSerie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>
                <a:latin typeface="Century" panose="02040604050505020304" pitchFamily="18" charset="0"/>
              </a:rPr>
              <a:t>}</a:t>
            </a:r>
          </a:p>
          <a:p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Date Console::</a:t>
            </a:r>
            <a:r>
              <a:rPr lang="pt-BR" sz="1400" dirty="0" err="1">
                <a:latin typeface="Century" panose="02040604050505020304" pitchFamily="18" charset="0"/>
              </a:rPr>
              <a:t>getFabricationDate</a:t>
            </a:r>
            <a:r>
              <a:rPr lang="pt-BR" sz="1400" dirty="0">
                <a:latin typeface="Century" panose="02040604050505020304" pitchFamily="18" charset="0"/>
              </a:rPr>
              <a:t>( </a:t>
            </a:r>
            <a:r>
              <a:rPr lang="pt-BR" sz="1400" dirty="0" smtClean="0">
                <a:latin typeface="Century" panose="02040604050505020304" pitchFamily="18" charset="0"/>
              </a:rPr>
              <a:t>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this</a:t>
            </a:r>
            <a:r>
              <a:rPr lang="pt-BR" sz="1400" dirty="0">
                <a:latin typeface="Century" panose="02040604050505020304" pitchFamily="18" charset="0"/>
              </a:rPr>
              <a:t>-&gt;</a:t>
            </a:r>
            <a:r>
              <a:rPr lang="pt-BR" sz="1400" dirty="0" err="1">
                <a:latin typeface="Century" panose="02040604050505020304" pitchFamily="18" charset="0"/>
              </a:rPr>
              <a:t>fabricationDate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 smtClean="0">
                <a:latin typeface="Century" panose="02040604050505020304" pitchFamily="18" charset="0"/>
              </a:rPr>
              <a:t>}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 err="1">
                <a:latin typeface="Century" panose="02040604050505020304" pitchFamily="18" charset="0"/>
              </a:rPr>
              <a:t>float</a:t>
            </a:r>
            <a:r>
              <a:rPr lang="pt-BR" sz="1400" dirty="0">
                <a:latin typeface="Century" panose="02040604050505020304" pitchFamily="18" charset="0"/>
              </a:rPr>
              <a:t> Console::</a:t>
            </a:r>
            <a:r>
              <a:rPr lang="pt-BR" sz="1400" dirty="0" err="1">
                <a:latin typeface="Century" panose="02040604050505020304" pitchFamily="18" charset="0"/>
              </a:rPr>
              <a:t>getFreeSpace</a:t>
            </a:r>
            <a:r>
              <a:rPr lang="pt-BR" sz="1400" dirty="0" smtClean="0">
                <a:latin typeface="Century" panose="02040604050505020304" pitchFamily="18" charset="0"/>
              </a:rPr>
              <a:t>()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{</a:t>
            </a:r>
          </a:p>
          <a:p>
            <a:r>
              <a:rPr lang="pt-BR" sz="1400" dirty="0">
                <a:latin typeface="Century" panose="02040604050505020304" pitchFamily="18" charset="0"/>
              </a:rPr>
              <a:t>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freeSpace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>
                <a:latin typeface="Century" panose="02040604050505020304" pitchFamily="18" charset="0"/>
              </a:rPr>
              <a:t>}</a:t>
            </a:r>
          </a:p>
          <a:p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 err="1">
                <a:latin typeface="Century" panose="02040604050505020304" pitchFamily="18" charset="0"/>
              </a:rPr>
              <a:t>float</a:t>
            </a:r>
            <a:r>
              <a:rPr lang="pt-BR" sz="1400" dirty="0">
                <a:latin typeface="Century" panose="02040604050505020304" pitchFamily="18" charset="0"/>
              </a:rPr>
              <a:t> Console::</a:t>
            </a:r>
            <a:r>
              <a:rPr lang="pt-BR" sz="1400" dirty="0" err="1">
                <a:latin typeface="Century" panose="02040604050505020304" pitchFamily="18" charset="0"/>
              </a:rPr>
              <a:t>getUsedSpace</a:t>
            </a:r>
            <a:r>
              <a:rPr lang="pt-BR" sz="1400" dirty="0" smtClean="0">
                <a:latin typeface="Century" panose="02040604050505020304" pitchFamily="18" charset="0"/>
              </a:rPr>
              <a:t>(){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usedSpace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>
                <a:latin typeface="Century" panose="02040604050505020304" pitchFamily="18" charset="0"/>
              </a:rPr>
              <a:t>}</a:t>
            </a:r>
          </a:p>
          <a:p>
            <a:r>
              <a:rPr lang="pt-BR" sz="1400" dirty="0">
                <a:latin typeface="Century" panose="02040604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834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atin typeface="Century Gothic" panose="020B0502020202020204" pitchFamily="34" charset="0"/>
              </a:rPr>
              <a:t>Console – setters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2954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 smtClean="0">
              <a:latin typeface="Century" panose="02040604050505020304" pitchFamily="18" charset="0"/>
            </a:endParaRPr>
          </a:p>
          <a:p>
            <a:r>
              <a:rPr lang="pt-BR" sz="1400" dirty="0" err="1" smtClean="0">
                <a:latin typeface="Century" panose="02040604050505020304" pitchFamily="18" charset="0"/>
              </a:rPr>
              <a:t>bool</a:t>
            </a:r>
            <a:r>
              <a:rPr lang="pt-BR" sz="1400" dirty="0" smtClean="0">
                <a:latin typeface="Century" panose="02040604050505020304" pitchFamily="18" charset="0"/>
              </a:rPr>
              <a:t> </a:t>
            </a:r>
            <a:r>
              <a:rPr lang="pt-BR" sz="1400" dirty="0">
                <a:latin typeface="Century" panose="02040604050505020304" pitchFamily="18" charset="0"/>
              </a:rPr>
              <a:t>Console::</a:t>
            </a:r>
            <a:r>
              <a:rPr lang="pt-BR" sz="1400" dirty="0" err="1">
                <a:latin typeface="Century" panose="02040604050505020304" pitchFamily="18" charset="0"/>
              </a:rPr>
              <a:t>getPowerON</a:t>
            </a:r>
            <a:r>
              <a:rPr lang="pt-BR" sz="1400" dirty="0" smtClean="0">
                <a:latin typeface="Century" panose="02040604050505020304" pitchFamily="18" charset="0"/>
              </a:rPr>
              <a:t>()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powerON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>
                <a:latin typeface="Century" panose="02040604050505020304" pitchFamily="18" charset="0"/>
              </a:rPr>
              <a:t>}</a:t>
            </a:r>
          </a:p>
          <a:p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 err="1">
                <a:latin typeface="Century" panose="02040604050505020304" pitchFamily="18" charset="0"/>
              </a:rPr>
              <a:t>Manufac</a:t>
            </a:r>
            <a:r>
              <a:rPr lang="pt-BR" sz="1400" dirty="0">
                <a:latin typeface="Century" panose="02040604050505020304" pitchFamily="18" charset="0"/>
              </a:rPr>
              <a:t> Console::</a:t>
            </a:r>
            <a:r>
              <a:rPr lang="pt-BR" sz="1400" dirty="0" err="1">
                <a:latin typeface="Century" panose="02040604050505020304" pitchFamily="18" charset="0"/>
              </a:rPr>
              <a:t>getManufacturer</a:t>
            </a:r>
            <a:r>
              <a:rPr lang="pt-BR" sz="1400" dirty="0" smtClean="0">
                <a:latin typeface="Century" panose="02040604050505020304" pitchFamily="18" charset="0"/>
              </a:rPr>
              <a:t>()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this</a:t>
            </a:r>
            <a:r>
              <a:rPr lang="pt-BR" sz="1400" dirty="0">
                <a:latin typeface="Century" panose="02040604050505020304" pitchFamily="18" charset="0"/>
              </a:rPr>
              <a:t>-&gt;</a:t>
            </a:r>
            <a:r>
              <a:rPr lang="pt-BR" sz="1400" dirty="0" err="1">
                <a:latin typeface="Century" panose="02040604050505020304" pitchFamily="18" charset="0"/>
              </a:rPr>
              <a:t>manufacturer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 smtClean="0">
                <a:latin typeface="Century" panose="02040604050505020304" pitchFamily="18" charset="0"/>
              </a:rPr>
              <a:t>}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 err="1">
                <a:latin typeface="Century" panose="02040604050505020304" pitchFamily="18" charset="0"/>
              </a:rPr>
              <a:t>string</a:t>
            </a:r>
            <a:r>
              <a:rPr lang="pt-BR" sz="1400" dirty="0">
                <a:latin typeface="Century" panose="02040604050505020304" pitchFamily="18" charset="0"/>
              </a:rPr>
              <a:t> Console::</a:t>
            </a:r>
            <a:r>
              <a:rPr lang="pt-BR" sz="1400" dirty="0" err="1">
                <a:latin typeface="Century" panose="02040604050505020304" pitchFamily="18" charset="0"/>
              </a:rPr>
              <a:t>getNumSerie</a:t>
            </a:r>
            <a:r>
              <a:rPr lang="pt-BR" sz="1400" dirty="0">
                <a:latin typeface="Century" panose="02040604050505020304" pitchFamily="18" charset="0"/>
              </a:rPr>
              <a:t>( </a:t>
            </a:r>
            <a:r>
              <a:rPr lang="pt-BR" sz="1400" dirty="0" smtClean="0">
                <a:latin typeface="Century" panose="02040604050505020304" pitchFamily="18" charset="0"/>
              </a:rPr>
              <a:t>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this</a:t>
            </a:r>
            <a:r>
              <a:rPr lang="pt-BR" sz="1400" dirty="0">
                <a:latin typeface="Century" panose="02040604050505020304" pitchFamily="18" charset="0"/>
              </a:rPr>
              <a:t>-&gt;</a:t>
            </a:r>
            <a:r>
              <a:rPr lang="pt-BR" sz="1400" dirty="0" err="1">
                <a:latin typeface="Century" panose="02040604050505020304" pitchFamily="18" charset="0"/>
              </a:rPr>
              <a:t>numSerie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>
                <a:latin typeface="Century" panose="02040604050505020304" pitchFamily="18" charset="0"/>
              </a:rPr>
              <a:t>}</a:t>
            </a:r>
          </a:p>
          <a:p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Date Console::</a:t>
            </a:r>
            <a:r>
              <a:rPr lang="pt-BR" sz="1400" dirty="0" err="1">
                <a:latin typeface="Century" panose="02040604050505020304" pitchFamily="18" charset="0"/>
              </a:rPr>
              <a:t>getFabricationDate</a:t>
            </a:r>
            <a:r>
              <a:rPr lang="pt-BR" sz="1400" dirty="0">
                <a:latin typeface="Century" panose="02040604050505020304" pitchFamily="18" charset="0"/>
              </a:rPr>
              <a:t>( </a:t>
            </a:r>
            <a:r>
              <a:rPr lang="pt-BR" sz="1400" dirty="0" smtClean="0">
                <a:latin typeface="Century" panose="02040604050505020304" pitchFamily="18" charset="0"/>
              </a:rPr>
              <a:t>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this</a:t>
            </a:r>
            <a:r>
              <a:rPr lang="pt-BR" sz="1400" dirty="0">
                <a:latin typeface="Century" panose="02040604050505020304" pitchFamily="18" charset="0"/>
              </a:rPr>
              <a:t>-&gt;</a:t>
            </a:r>
            <a:r>
              <a:rPr lang="pt-BR" sz="1400" dirty="0" err="1">
                <a:latin typeface="Century" panose="02040604050505020304" pitchFamily="18" charset="0"/>
              </a:rPr>
              <a:t>fabricationDate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 smtClean="0">
                <a:latin typeface="Century" panose="02040604050505020304" pitchFamily="18" charset="0"/>
              </a:rPr>
              <a:t>}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 err="1">
                <a:latin typeface="Century" panose="02040604050505020304" pitchFamily="18" charset="0"/>
              </a:rPr>
              <a:t>float</a:t>
            </a:r>
            <a:r>
              <a:rPr lang="pt-BR" sz="1400" dirty="0">
                <a:latin typeface="Century" panose="02040604050505020304" pitchFamily="18" charset="0"/>
              </a:rPr>
              <a:t> Console::</a:t>
            </a:r>
            <a:r>
              <a:rPr lang="pt-BR" sz="1400" dirty="0" err="1">
                <a:latin typeface="Century" panose="02040604050505020304" pitchFamily="18" charset="0"/>
              </a:rPr>
              <a:t>getFreeSpace</a:t>
            </a:r>
            <a:r>
              <a:rPr lang="pt-BR" sz="1400" dirty="0" smtClean="0">
                <a:latin typeface="Century" panose="02040604050505020304" pitchFamily="18" charset="0"/>
              </a:rPr>
              <a:t>() 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{</a:t>
            </a:r>
          </a:p>
          <a:p>
            <a:r>
              <a:rPr lang="pt-BR" sz="1400" dirty="0">
                <a:latin typeface="Century" panose="02040604050505020304" pitchFamily="18" charset="0"/>
              </a:rPr>
              <a:t>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freeSpace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>
                <a:latin typeface="Century" panose="02040604050505020304" pitchFamily="18" charset="0"/>
              </a:rPr>
              <a:t>}</a:t>
            </a:r>
          </a:p>
          <a:p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 err="1">
                <a:latin typeface="Century" panose="02040604050505020304" pitchFamily="18" charset="0"/>
              </a:rPr>
              <a:t>float</a:t>
            </a:r>
            <a:r>
              <a:rPr lang="pt-BR" sz="1400" dirty="0">
                <a:latin typeface="Century" panose="02040604050505020304" pitchFamily="18" charset="0"/>
              </a:rPr>
              <a:t> Console::</a:t>
            </a:r>
            <a:r>
              <a:rPr lang="pt-BR" sz="1400" dirty="0" err="1">
                <a:latin typeface="Century" panose="02040604050505020304" pitchFamily="18" charset="0"/>
              </a:rPr>
              <a:t>getUsedSpace</a:t>
            </a:r>
            <a:r>
              <a:rPr lang="pt-BR" sz="1400" dirty="0" smtClean="0">
                <a:latin typeface="Century" panose="02040604050505020304" pitchFamily="18" charset="0"/>
              </a:rPr>
              <a:t>(){</a:t>
            </a:r>
            <a:endParaRPr lang="pt-BR" sz="1400" dirty="0">
              <a:latin typeface="Century" panose="02040604050505020304" pitchFamily="18" charset="0"/>
            </a:endParaRPr>
          </a:p>
          <a:p>
            <a:r>
              <a:rPr lang="pt-BR" sz="1400" dirty="0">
                <a:latin typeface="Century" panose="02040604050505020304" pitchFamily="18" charset="0"/>
              </a:rPr>
              <a:t>   </a:t>
            </a:r>
            <a:r>
              <a:rPr lang="pt-BR" sz="1400" dirty="0" err="1">
                <a:latin typeface="Century" panose="02040604050505020304" pitchFamily="18" charset="0"/>
              </a:rPr>
              <a:t>return</a:t>
            </a:r>
            <a:r>
              <a:rPr lang="pt-BR" sz="1400" dirty="0">
                <a:latin typeface="Century" panose="02040604050505020304" pitchFamily="18" charset="0"/>
              </a:rPr>
              <a:t> </a:t>
            </a:r>
            <a:r>
              <a:rPr lang="pt-BR" sz="1400" dirty="0" err="1">
                <a:latin typeface="Century" panose="02040604050505020304" pitchFamily="18" charset="0"/>
              </a:rPr>
              <a:t>usedSpace</a:t>
            </a:r>
            <a:r>
              <a:rPr lang="pt-BR" sz="1400" dirty="0">
                <a:latin typeface="Century" panose="02040604050505020304" pitchFamily="18" charset="0"/>
              </a:rPr>
              <a:t>;</a:t>
            </a:r>
          </a:p>
          <a:p>
            <a:r>
              <a:rPr lang="pt-BR" sz="1400" dirty="0">
                <a:latin typeface="Century" panose="02040604050505020304" pitchFamily="18" charset="0"/>
              </a:rPr>
              <a:t>}</a:t>
            </a:r>
          </a:p>
          <a:p>
            <a:r>
              <a:rPr lang="pt-BR" sz="1400" dirty="0">
                <a:latin typeface="Century" panose="02040604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683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XBOX </a:t>
            </a:r>
            <a:r>
              <a:rPr lang="en-US" sz="2800" b="1" dirty="0" smtClean="0">
                <a:latin typeface="Century Gothic" panose="020B0502020202020204" pitchFamily="34" charset="0"/>
              </a:rPr>
              <a:t>360 - header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19200" y="1367064"/>
            <a:ext cx="80874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>
                <a:latin typeface="Century" panose="02040604050505020304" pitchFamily="18" charset="0"/>
              </a:rPr>
              <a:t>class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smtClean="0">
                <a:latin typeface="Century" panose="02040604050505020304" pitchFamily="18" charset="0"/>
              </a:rPr>
              <a:t>Xbox360{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public</a:t>
            </a:r>
            <a:r>
              <a:rPr lang="pt-BR" sz="1800" dirty="0">
                <a:latin typeface="Century" panose="02040604050505020304" pitchFamily="18" charset="0"/>
              </a:rPr>
              <a:t>: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Xbox360( </a:t>
            </a:r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, </a:t>
            </a:r>
            <a:r>
              <a:rPr lang="pt-BR" sz="1800" dirty="0" err="1">
                <a:latin typeface="Century" panose="02040604050505020304" pitchFamily="18" charset="0"/>
              </a:rPr>
              <a:t>const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string</a:t>
            </a:r>
            <a:r>
              <a:rPr lang="pt-BR" sz="1800" dirty="0">
                <a:latin typeface="Century" panose="02040604050505020304" pitchFamily="18" charset="0"/>
              </a:rPr>
              <a:t> &amp;);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~Xbox360();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void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setKinectON</a:t>
            </a:r>
            <a:r>
              <a:rPr lang="pt-BR" sz="1800" dirty="0">
                <a:latin typeface="Century" panose="02040604050505020304" pitchFamily="18" charset="0"/>
              </a:rPr>
              <a:t>( </a:t>
            </a:r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);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getKinectON</a:t>
            </a:r>
            <a:r>
              <a:rPr lang="pt-BR" sz="1800" dirty="0">
                <a:latin typeface="Century" panose="02040604050505020304" pitchFamily="18" charset="0"/>
              </a:rPr>
              <a:t>(); 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void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displayInfo</a:t>
            </a:r>
            <a:r>
              <a:rPr lang="pt-BR" sz="1800" dirty="0">
                <a:latin typeface="Century" panose="02040604050505020304" pitchFamily="18" charset="0"/>
              </a:rPr>
              <a:t>();</a:t>
            </a:r>
          </a:p>
          <a:p>
            <a:r>
              <a:rPr lang="pt-BR" sz="1800" dirty="0" err="1" smtClean="0">
                <a:latin typeface="Century" panose="02040604050505020304" pitchFamily="18" charset="0"/>
              </a:rPr>
              <a:t>private</a:t>
            </a:r>
            <a:r>
              <a:rPr lang="pt-BR" sz="1800" dirty="0">
                <a:latin typeface="Century" panose="02040604050505020304" pitchFamily="18" charset="0"/>
              </a:rPr>
              <a:t>:     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powerON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Manufac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manufacturer</a:t>
            </a:r>
            <a:r>
              <a:rPr lang="pt-BR" sz="1800" dirty="0">
                <a:latin typeface="Century" panose="02040604050505020304" pitchFamily="18" charset="0"/>
              </a:rPr>
              <a:t>; 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string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numSerie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Date </a:t>
            </a:r>
            <a:r>
              <a:rPr lang="pt-BR" sz="1800" dirty="0" err="1">
                <a:latin typeface="Century" panose="02040604050505020304" pitchFamily="18" charset="0"/>
              </a:rPr>
              <a:t>fabricationDate</a:t>
            </a:r>
            <a:r>
              <a:rPr lang="pt-BR" sz="1800" dirty="0">
                <a:latin typeface="Century" panose="02040604050505020304" pitchFamily="18" charset="0"/>
              </a:rPr>
              <a:t>;             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const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static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int</a:t>
            </a:r>
            <a:r>
              <a:rPr lang="pt-BR" sz="1800" dirty="0">
                <a:latin typeface="Century" panose="02040604050505020304" pitchFamily="18" charset="0"/>
              </a:rPr>
              <a:t> MAXCONTROLS = 4; //Numero de slots para controle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const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static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double</a:t>
            </a:r>
            <a:r>
              <a:rPr lang="pt-BR" sz="1800" dirty="0">
                <a:latin typeface="Century" panose="02040604050505020304" pitchFamily="18" charset="0"/>
              </a:rPr>
              <a:t> CAPACITY = 320; //Espaço disponível total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allControls</a:t>
            </a:r>
            <a:r>
              <a:rPr lang="pt-BR" sz="1800" dirty="0">
                <a:latin typeface="Century" panose="02040604050505020304" pitchFamily="18" charset="0"/>
              </a:rPr>
              <a:t>[MAXCONTROLS]; //Numero de controles conectados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float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freeSpace</a:t>
            </a:r>
            <a:r>
              <a:rPr lang="pt-BR" sz="1800" dirty="0">
                <a:latin typeface="Century" panose="02040604050505020304" pitchFamily="18" charset="0"/>
              </a:rPr>
              <a:t>;              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float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usedSpace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string</a:t>
            </a:r>
            <a:r>
              <a:rPr lang="pt-BR" sz="1800" dirty="0">
                <a:latin typeface="Century" panose="02040604050505020304" pitchFamily="18" charset="0"/>
              </a:rPr>
              <a:t> *</a:t>
            </a:r>
            <a:r>
              <a:rPr lang="pt-BR" sz="1800" dirty="0" err="1">
                <a:latin typeface="Century" panose="02040604050505020304" pitchFamily="18" charset="0"/>
              </a:rPr>
              <a:t>gameList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int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numGames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 smtClean="0">
                <a:latin typeface="Century" panose="02040604050505020304" pitchFamily="18" charset="0"/>
              </a:rPr>
              <a:t>}; #</a:t>
            </a:r>
            <a:r>
              <a:rPr lang="pt-BR" sz="1800" dirty="0" err="1">
                <a:latin typeface="Century" panose="02040604050505020304" pitchFamily="18" charset="0"/>
              </a:rPr>
              <a:t>endif</a:t>
            </a:r>
            <a:r>
              <a:rPr lang="pt-BR" sz="1800" dirty="0">
                <a:latin typeface="Century" panose="02040604050505020304" pitchFamily="18" charset="0"/>
              </a:rPr>
              <a:t> // CONSOLE_H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XBOX </a:t>
            </a:r>
            <a:r>
              <a:rPr lang="en-US" sz="2800" b="1" dirty="0" smtClean="0">
                <a:latin typeface="Century Gothic" panose="020B0502020202020204" pitchFamily="34" charset="0"/>
              </a:rPr>
              <a:t>360 - </a:t>
            </a:r>
            <a:r>
              <a:rPr lang="en-US" sz="2800" b="1" dirty="0" err="1" smtClean="0">
                <a:latin typeface="Century Gothic" panose="020B0502020202020204" pitchFamily="34" charset="0"/>
              </a:rPr>
              <a:t>Construtores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19200" y="1367064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Century" panose="02040604050505020304" pitchFamily="18" charset="0"/>
              </a:rPr>
              <a:t>Xbox360::Xbox360( </a:t>
            </a:r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kinect</a:t>
            </a:r>
            <a:r>
              <a:rPr lang="pt-BR" sz="1800" dirty="0">
                <a:latin typeface="Century" panose="02040604050505020304" pitchFamily="18" charset="0"/>
              </a:rPr>
              <a:t>, </a:t>
            </a:r>
            <a:r>
              <a:rPr lang="pt-BR" sz="1800" dirty="0" err="1">
                <a:latin typeface="Century" panose="02040604050505020304" pitchFamily="18" charset="0"/>
              </a:rPr>
              <a:t>const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string</a:t>
            </a:r>
            <a:r>
              <a:rPr lang="pt-BR" sz="1800" dirty="0">
                <a:latin typeface="Century" panose="02040604050505020304" pitchFamily="18" charset="0"/>
              </a:rPr>
              <a:t> &amp;nome)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kinectON</a:t>
            </a:r>
            <a:r>
              <a:rPr lang="pt-BR" sz="1800" dirty="0">
                <a:latin typeface="Century" panose="02040604050505020304" pitchFamily="18" charset="0"/>
              </a:rPr>
              <a:t> = </a:t>
            </a:r>
            <a:r>
              <a:rPr lang="pt-BR" sz="1800" dirty="0" err="1">
                <a:latin typeface="Century" panose="02040604050505020304" pitchFamily="18" charset="0"/>
              </a:rPr>
              <a:t>kinect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consoleName</a:t>
            </a:r>
            <a:r>
              <a:rPr lang="pt-BR" sz="1800" dirty="0">
                <a:latin typeface="Century" panose="02040604050505020304" pitchFamily="18" charset="0"/>
              </a:rPr>
              <a:t> = nome ;</a:t>
            </a:r>
          </a:p>
          <a:p>
            <a:r>
              <a:rPr lang="pt-BR" sz="1800" dirty="0" smtClean="0">
                <a:latin typeface="Century" panose="02040604050505020304" pitchFamily="18" charset="0"/>
              </a:rPr>
              <a:t>}</a:t>
            </a:r>
          </a:p>
          <a:p>
            <a:endParaRPr lang="pt-BR" sz="1800" u="sng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Xbox360::Xbox360()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consoleName</a:t>
            </a:r>
            <a:r>
              <a:rPr lang="pt-BR" sz="1800" dirty="0">
                <a:latin typeface="Century" panose="02040604050505020304" pitchFamily="18" charset="0"/>
              </a:rPr>
              <a:t> = "Desconhecido";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}</a:t>
            </a:r>
          </a:p>
          <a:p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Xbox360::Xbox360(Xbox360 &amp;x)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kinectON</a:t>
            </a:r>
            <a:r>
              <a:rPr lang="pt-BR" sz="1800" dirty="0">
                <a:latin typeface="Century" panose="02040604050505020304" pitchFamily="18" charset="0"/>
              </a:rPr>
              <a:t> = </a:t>
            </a:r>
            <a:r>
              <a:rPr lang="pt-BR" sz="1800" dirty="0" err="1">
                <a:latin typeface="Century" panose="02040604050505020304" pitchFamily="18" charset="0"/>
              </a:rPr>
              <a:t>x.kinectON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consoleName</a:t>
            </a:r>
            <a:r>
              <a:rPr lang="pt-BR" sz="1800" dirty="0">
                <a:latin typeface="Century" panose="02040604050505020304" pitchFamily="18" charset="0"/>
              </a:rPr>
              <a:t> = </a:t>
            </a:r>
            <a:r>
              <a:rPr lang="pt-BR" sz="1800" dirty="0" err="1">
                <a:latin typeface="Century" panose="02040604050505020304" pitchFamily="18" charset="0"/>
              </a:rPr>
              <a:t>x.consoleName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 smtClean="0">
                <a:latin typeface="Century" panose="02040604050505020304" pitchFamily="18" charset="0"/>
              </a:rPr>
              <a:t>}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Xbox360::~Xbox360()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{</a:t>
            </a:r>
            <a:r>
              <a:rPr lang="pt-BR" sz="1800" dirty="0" smtClean="0">
                <a:latin typeface="Century" panose="02040604050505020304" pitchFamily="18" charset="0"/>
              </a:rPr>
              <a:t>   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106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getters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19200" y="1367064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Xbox360::</a:t>
            </a:r>
            <a:r>
              <a:rPr lang="pt-BR" sz="1800" dirty="0" err="1">
                <a:latin typeface="Century" panose="02040604050505020304" pitchFamily="18" charset="0"/>
              </a:rPr>
              <a:t>getKinectON</a:t>
            </a:r>
            <a:r>
              <a:rPr lang="pt-BR" sz="1800" dirty="0">
                <a:latin typeface="Century" panose="02040604050505020304" pitchFamily="18" charset="0"/>
              </a:rPr>
              <a:t>()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return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kinectON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} </a:t>
            </a:r>
          </a:p>
          <a:p>
            <a:endParaRPr lang="pt-BR" sz="1800" dirty="0">
              <a:latin typeface="Century" panose="020406040505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19200" y="285978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setters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19200" y="3366067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latin typeface="Century" panose="02040604050505020304" pitchFamily="18" charset="0"/>
              </a:rPr>
              <a:t>void</a:t>
            </a:r>
            <a:r>
              <a:rPr lang="pt-BR" sz="1800" dirty="0">
                <a:latin typeface="Century" panose="02040604050505020304" pitchFamily="18" charset="0"/>
              </a:rPr>
              <a:t> Xbox360::</a:t>
            </a:r>
            <a:r>
              <a:rPr lang="pt-BR" sz="1800" dirty="0" err="1">
                <a:latin typeface="Century" panose="02040604050505020304" pitchFamily="18" charset="0"/>
              </a:rPr>
              <a:t>setKinectON</a:t>
            </a:r>
            <a:r>
              <a:rPr lang="pt-BR" sz="1800" dirty="0">
                <a:latin typeface="Century" panose="02040604050505020304" pitchFamily="18" charset="0"/>
              </a:rPr>
              <a:t>( </a:t>
            </a:r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</a:t>
            </a:r>
            <a:r>
              <a:rPr lang="pt-BR" sz="1800" dirty="0" err="1">
                <a:latin typeface="Century" panose="02040604050505020304" pitchFamily="18" charset="0"/>
              </a:rPr>
              <a:t>if</a:t>
            </a:r>
            <a:r>
              <a:rPr lang="pt-BR" sz="1800" dirty="0">
                <a:latin typeface="Century" panose="02040604050505020304" pitchFamily="18" charset="0"/>
              </a:rPr>
              <a:t>(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kinectON</a:t>
            </a:r>
            <a:r>
              <a:rPr lang="pt-BR" sz="1800" dirty="0">
                <a:latin typeface="Century" panose="02040604050505020304" pitchFamily="18" charset="0"/>
              </a:rPr>
              <a:t>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 "\</a:t>
            </a:r>
            <a:r>
              <a:rPr lang="pt-BR" sz="1800" dirty="0" err="1">
                <a:latin typeface="Century" panose="02040604050505020304" pitchFamily="18" charset="0"/>
              </a:rPr>
              <a:t>nKinect</a:t>
            </a:r>
            <a:r>
              <a:rPr lang="pt-BR" sz="1800" dirty="0">
                <a:latin typeface="Century" panose="02040604050505020304" pitchFamily="18" charset="0"/>
              </a:rPr>
              <a:t> liga";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}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else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this</a:t>
            </a:r>
            <a:r>
              <a:rPr lang="pt-BR" sz="1800" dirty="0">
                <a:latin typeface="Century" panose="02040604050505020304" pitchFamily="18" charset="0"/>
              </a:rPr>
              <a:t>-&gt;</a:t>
            </a:r>
            <a:r>
              <a:rPr lang="pt-BR" sz="1800" dirty="0" err="1">
                <a:latin typeface="Century" panose="02040604050505020304" pitchFamily="18" charset="0"/>
              </a:rPr>
              <a:t>kinectON</a:t>
            </a:r>
            <a:r>
              <a:rPr lang="pt-BR" sz="1800" dirty="0">
                <a:latin typeface="Century" panose="02040604050505020304" pitchFamily="18" charset="0"/>
              </a:rPr>
              <a:t> = false;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 "\</a:t>
            </a:r>
            <a:r>
              <a:rPr lang="pt-BR" sz="1800" dirty="0" err="1">
                <a:latin typeface="Century" panose="02040604050505020304" pitchFamily="18" charset="0"/>
              </a:rPr>
              <a:t>nKinect</a:t>
            </a:r>
            <a:r>
              <a:rPr lang="pt-BR" sz="1800" dirty="0">
                <a:latin typeface="Century" panose="02040604050505020304" pitchFamily="18" charset="0"/>
              </a:rPr>
              <a:t> desliga.";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smtClean="0">
                <a:latin typeface="Century" panose="02040604050505020304" pitchFamily="18" charset="0"/>
              </a:rPr>
              <a:t>}}</a:t>
            </a:r>
            <a:endParaRPr lang="pt-BR" sz="1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52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XBOX </a:t>
            </a:r>
            <a:r>
              <a:rPr lang="en-US" sz="2800" b="1" dirty="0" smtClean="0">
                <a:latin typeface="Century Gothic" panose="020B0502020202020204" pitchFamily="34" charset="0"/>
              </a:rPr>
              <a:t>360 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19200" y="1367064"/>
            <a:ext cx="7467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entury" panose="02040604050505020304" pitchFamily="18" charset="0"/>
              </a:rPr>
              <a:t>void</a:t>
            </a:r>
            <a:r>
              <a:rPr lang="pt-BR" sz="1600" dirty="0">
                <a:latin typeface="Century" panose="02040604050505020304" pitchFamily="18" charset="0"/>
              </a:rPr>
              <a:t> Xbox360::</a:t>
            </a:r>
            <a:r>
              <a:rPr lang="pt-BR" sz="1600" dirty="0" err="1">
                <a:latin typeface="Century" panose="02040604050505020304" pitchFamily="18" charset="0"/>
              </a:rPr>
              <a:t>displayInfo</a:t>
            </a:r>
            <a:r>
              <a:rPr lang="pt-BR" sz="1600" dirty="0">
                <a:latin typeface="Century" panose="02040604050505020304" pitchFamily="18" charset="0"/>
              </a:rPr>
              <a:t>( </a:t>
            </a:r>
            <a:r>
              <a:rPr lang="pt-BR" sz="1600" dirty="0" err="1" smtClean="0">
                <a:latin typeface="Century" panose="02040604050505020304" pitchFamily="18" charset="0"/>
              </a:rPr>
              <a:t>Manufac</a:t>
            </a:r>
            <a:r>
              <a:rPr lang="pt-BR" sz="1600" dirty="0" smtClean="0">
                <a:latin typeface="Century" panose="02040604050505020304" pitchFamily="18" charset="0"/>
              </a:rPr>
              <a:t> </a:t>
            </a:r>
            <a:r>
              <a:rPr lang="pt-BR" sz="1600" u="sng" dirty="0" smtClean="0">
                <a:latin typeface="Century" panose="02040604050505020304" pitchFamily="18" charset="0"/>
              </a:rPr>
              <a:t>&amp;</a:t>
            </a:r>
            <a:r>
              <a:rPr lang="pt-BR" sz="1600" dirty="0" smtClean="0">
                <a:latin typeface="Century" panose="02040604050505020304" pitchFamily="18" charset="0"/>
              </a:rPr>
              <a:t>fabricante , </a:t>
            </a:r>
            <a:r>
              <a:rPr lang="pt-BR" sz="1600" dirty="0" err="1">
                <a:latin typeface="Century" panose="02040604050505020304" pitchFamily="18" charset="0"/>
              </a:rPr>
              <a:t>int</a:t>
            </a:r>
            <a:r>
              <a:rPr lang="pt-BR" sz="1600" dirty="0">
                <a:latin typeface="Century" panose="02040604050505020304" pitchFamily="18" charset="0"/>
              </a:rPr>
              <a:t> &amp;</a:t>
            </a:r>
            <a:r>
              <a:rPr lang="pt-BR" sz="1600" dirty="0" err="1" smtClean="0">
                <a:latin typeface="Century" panose="02040604050505020304" pitchFamily="18" charset="0"/>
              </a:rPr>
              <a:t>njogos</a:t>
            </a:r>
            <a:r>
              <a:rPr lang="pt-BR" sz="1600" dirty="0" smtClean="0">
                <a:latin typeface="Century" panose="02040604050505020304" pitchFamily="18" charset="0"/>
              </a:rPr>
              <a:t> , </a:t>
            </a:r>
            <a:r>
              <a:rPr lang="pt-BR" sz="1600" dirty="0" err="1">
                <a:latin typeface="Century" panose="02040604050505020304" pitchFamily="18" charset="0"/>
              </a:rPr>
              <a:t>string</a:t>
            </a:r>
            <a:r>
              <a:rPr lang="pt-BR" sz="1600" dirty="0">
                <a:latin typeface="Century" panose="02040604050505020304" pitchFamily="18" charset="0"/>
              </a:rPr>
              <a:t> </a:t>
            </a:r>
            <a:r>
              <a:rPr lang="pt-BR" sz="1600" dirty="0" smtClean="0">
                <a:latin typeface="Century" panose="02040604050505020304" pitchFamily="18" charset="0"/>
              </a:rPr>
              <a:t>&amp;serie , </a:t>
            </a:r>
            <a:r>
              <a:rPr lang="pt-BR" sz="1600" dirty="0">
                <a:latin typeface="Century" panose="02040604050505020304" pitchFamily="18" charset="0"/>
              </a:rPr>
              <a:t>Date </a:t>
            </a:r>
            <a:r>
              <a:rPr lang="pt-BR" sz="1600" dirty="0" smtClean="0">
                <a:latin typeface="Century" panose="02040604050505020304" pitchFamily="18" charset="0"/>
              </a:rPr>
              <a:t>&amp;data1 , </a:t>
            </a:r>
            <a:r>
              <a:rPr lang="pt-BR" sz="1600" dirty="0">
                <a:latin typeface="Century" panose="02040604050505020304" pitchFamily="18" charset="0"/>
              </a:rPr>
              <a:t>Date </a:t>
            </a:r>
            <a:r>
              <a:rPr lang="pt-BR" sz="1600" dirty="0" smtClean="0">
                <a:latin typeface="Century" panose="02040604050505020304" pitchFamily="18" charset="0"/>
              </a:rPr>
              <a:t>&amp;data, </a:t>
            </a:r>
            <a:r>
              <a:rPr lang="pt-BR" sz="1600" dirty="0" err="1">
                <a:latin typeface="Century" panose="02040604050505020304" pitchFamily="18" charset="0"/>
              </a:rPr>
              <a:t>float</a:t>
            </a:r>
            <a:r>
              <a:rPr lang="pt-BR" sz="1600" dirty="0">
                <a:latin typeface="Century" panose="02040604050505020304" pitchFamily="18" charset="0"/>
              </a:rPr>
              <a:t> livre, </a:t>
            </a:r>
            <a:r>
              <a:rPr lang="pt-BR" sz="1600" dirty="0" err="1">
                <a:latin typeface="Century" panose="02040604050505020304" pitchFamily="18" charset="0"/>
              </a:rPr>
              <a:t>float</a:t>
            </a:r>
            <a:r>
              <a:rPr lang="pt-BR" sz="1600" dirty="0">
                <a:latin typeface="Century" panose="02040604050505020304" pitchFamily="18" charset="0"/>
              </a:rPr>
              <a:t> usado </a:t>
            </a:r>
            <a:r>
              <a:rPr lang="pt-BR" sz="1600" dirty="0" smtClean="0">
                <a:latin typeface="Century" panose="02040604050505020304" pitchFamily="18" charset="0"/>
              </a:rPr>
              <a:t>){</a:t>
            </a:r>
            <a:endParaRPr lang="pt-BR" sz="1600" dirty="0">
              <a:latin typeface="Century" panose="02040604050505020304" pitchFamily="18" charset="0"/>
            </a:endParaRPr>
          </a:p>
          <a:p>
            <a:r>
              <a:rPr lang="pt-BR" sz="1600" dirty="0">
                <a:latin typeface="Century" panose="02040604050505020304" pitchFamily="18" charset="0"/>
              </a:rPr>
              <a:t>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"\n\</a:t>
            </a:r>
            <a:r>
              <a:rPr lang="pt-BR" sz="1600" dirty="0" err="1">
                <a:latin typeface="Century" panose="02040604050505020304" pitchFamily="18" charset="0"/>
              </a:rPr>
              <a:t>tInformacoes</a:t>
            </a:r>
            <a:r>
              <a:rPr lang="pt-BR" sz="1600" dirty="0">
                <a:latin typeface="Century" panose="02040604050505020304" pitchFamily="18" charset="0"/>
              </a:rPr>
              <a:t> de Sistema";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"\</a:t>
            </a:r>
            <a:r>
              <a:rPr lang="pt-BR" sz="1600" dirty="0" err="1">
                <a:latin typeface="Century" panose="02040604050505020304" pitchFamily="18" charset="0"/>
              </a:rPr>
              <a:t>nNumero</a:t>
            </a:r>
            <a:r>
              <a:rPr lang="pt-BR" sz="1600" dirty="0">
                <a:latin typeface="Century" panose="02040604050505020304" pitchFamily="18" charset="0"/>
              </a:rPr>
              <a:t> de serie: " &lt;&lt; serie;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"\</a:t>
            </a:r>
            <a:r>
              <a:rPr lang="pt-BR" sz="1600" dirty="0" err="1">
                <a:latin typeface="Century" panose="02040604050505020304" pitchFamily="18" charset="0"/>
              </a:rPr>
              <a:t>nData</a:t>
            </a:r>
            <a:r>
              <a:rPr lang="pt-BR" sz="1600" dirty="0">
                <a:latin typeface="Century" panose="02040604050505020304" pitchFamily="18" charset="0"/>
              </a:rPr>
              <a:t> de </a:t>
            </a:r>
            <a:r>
              <a:rPr lang="pt-BR" sz="1600" dirty="0" err="1">
                <a:latin typeface="Century" panose="02040604050505020304" pitchFamily="18" charset="0"/>
              </a:rPr>
              <a:t>fabricacao</a:t>
            </a:r>
            <a:r>
              <a:rPr lang="pt-BR" sz="1600" dirty="0">
                <a:latin typeface="Century" panose="02040604050505020304" pitchFamily="18" charset="0"/>
              </a:rPr>
              <a:t>: " &lt;&lt; data1;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"\</a:t>
            </a:r>
            <a:r>
              <a:rPr lang="pt-BR" sz="1600" dirty="0" err="1">
                <a:latin typeface="Century" panose="02040604050505020304" pitchFamily="18" charset="0"/>
              </a:rPr>
              <a:t>nData</a:t>
            </a:r>
            <a:r>
              <a:rPr lang="pt-BR" sz="1600" dirty="0">
                <a:latin typeface="Century" panose="02040604050505020304" pitchFamily="18" charset="0"/>
              </a:rPr>
              <a:t> de </a:t>
            </a:r>
            <a:r>
              <a:rPr lang="pt-BR" sz="1600" dirty="0" err="1">
                <a:latin typeface="Century" panose="02040604050505020304" pitchFamily="18" charset="0"/>
              </a:rPr>
              <a:t>lancamento</a:t>
            </a:r>
            <a:r>
              <a:rPr lang="pt-BR" sz="1600" dirty="0">
                <a:latin typeface="Century" panose="02040604050505020304" pitchFamily="18" charset="0"/>
              </a:rPr>
              <a:t>: " &lt;&lt; data2;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"\</a:t>
            </a:r>
            <a:r>
              <a:rPr lang="pt-BR" sz="1600" dirty="0" err="1">
                <a:latin typeface="Century" panose="02040604050505020304" pitchFamily="18" charset="0"/>
              </a:rPr>
              <a:t>nEspaco</a:t>
            </a:r>
            <a:r>
              <a:rPr lang="pt-BR" sz="1600" dirty="0">
                <a:latin typeface="Century" panose="02040604050505020304" pitchFamily="18" charset="0"/>
              </a:rPr>
              <a:t> em disco: " &lt;&lt; livre;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"\</a:t>
            </a:r>
            <a:r>
              <a:rPr lang="pt-BR" sz="1600" dirty="0" err="1">
                <a:latin typeface="Century" panose="02040604050505020304" pitchFamily="18" charset="0"/>
              </a:rPr>
              <a:t>nEspaco</a:t>
            </a:r>
            <a:r>
              <a:rPr lang="pt-BR" sz="1600" dirty="0">
                <a:latin typeface="Century" panose="02040604050505020304" pitchFamily="18" charset="0"/>
              </a:rPr>
              <a:t> em disco: " &lt;&lt; usado</a:t>
            </a:r>
            <a:r>
              <a:rPr lang="pt-BR" sz="1600" dirty="0" smtClean="0">
                <a:latin typeface="Century" panose="02040604050505020304" pitchFamily="18" charset="0"/>
              </a:rPr>
              <a:t>;</a:t>
            </a:r>
            <a:endParaRPr lang="pt-BR" sz="1600" dirty="0">
              <a:latin typeface="Century" panose="02040604050505020304" pitchFamily="18" charset="0"/>
            </a:endParaRPr>
          </a:p>
          <a:p>
            <a:r>
              <a:rPr lang="pt-BR" sz="1600" dirty="0">
                <a:latin typeface="Century" panose="02040604050505020304" pitchFamily="18" charset="0"/>
              </a:rPr>
              <a:t>            switch (fabricante) {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case 1: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"Fabricante: Microsoft Xbox\n";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    break;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case 2: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"Fabricante: Sony Play </a:t>
            </a:r>
            <a:r>
              <a:rPr lang="pt-BR" sz="1600" dirty="0" err="1">
                <a:latin typeface="Century" panose="02040604050505020304" pitchFamily="18" charset="0"/>
              </a:rPr>
              <a:t>Station</a:t>
            </a:r>
            <a:r>
              <a:rPr lang="pt-BR" sz="1600" dirty="0">
                <a:latin typeface="Century" panose="02040604050505020304" pitchFamily="18" charset="0"/>
              </a:rPr>
              <a:t>\n";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    break;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case 3: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"Fabricante: Nintendo\n";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    break;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case 4: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    </a:t>
            </a:r>
            <a:r>
              <a:rPr lang="pt-BR" sz="1600" dirty="0" err="1">
                <a:latin typeface="Century" panose="02040604050505020304" pitchFamily="18" charset="0"/>
              </a:rPr>
              <a:t>cout</a:t>
            </a:r>
            <a:r>
              <a:rPr lang="pt-BR" sz="1600" dirty="0">
                <a:latin typeface="Century" panose="02040604050505020304" pitchFamily="18" charset="0"/>
              </a:rPr>
              <a:t> &lt;&lt; "Fabricante: Sega\n";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        break;</a:t>
            </a:r>
          </a:p>
          <a:p>
            <a:r>
              <a:rPr lang="pt-BR" sz="1600" dirty="0">
                <a:latin typeface="Century" panose="02040604050505020304" pitchFamily="18" charset="0"/>
              </a:rPr>
              <a:t>            </a:t>
            </a:r>
            <a:r>
              <a:rPr lang="pt-BR" sz="1600" dirty="0" smtClean="0">
                <a:latin typeface="Century" panose="02040604050505020304" pitchFamily="18" charset="0"/>
              </a:rPr>
              <a:t>};</a:t>
            </a:r>
            <a:endParaRPr lang="pt-BR" sz="1600" dirty="0">
              <a:latin typeface="Century" panose="02040604050505020304" pitchFamily="18" charset="0"/>
            </a:endParaRPr>
          </a:p>
          <a:p>
            <a:r>
              <a:rPr lang="pt-BR" sz="1600" dirty="0">
                <a:latin typeface="Century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847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9200" y="838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Classes</a:t>
            </a:r>
            <a:endParaRPr lang="pt-BR" sz="3600" b="1" dirty="0">
              <a:latin typeface="Century Gothic" panose="020B0502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71600" y="1828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Uma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é um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modelo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abstrato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para a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definição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de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objetos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semelhantes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.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valores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que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especificam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estados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de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uma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são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referidos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como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variáveis</a:t>
            </a:r>
            <a:r>
              <a:rPr lang="en-US" sz="1800" b="1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de </a:t>
            </a:r>
            <a:r>
              <a:rPr lang="en-US" sz="1800" b="1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membro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ou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atributos</a:t>
            </a:r>
            <a:r>
              <a:rPr lang="en-US" sz="1800" b="1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. </a:t>
            </a:r>
          </a:p>
          <a:p>
            <a:pPr algn="just"/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As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implementações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de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comportamento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pelas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quais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a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pode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operar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são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chamados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funções</a:t>
            </a:r>
            <a:r>
              <a:rPr lang="en-US" sz="1800" b="1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de </a:t>
            </a:r>
            <a:r>
              <a:rPr lang="en-US" sz="1800" b="1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membro</a:t>
            </a:r>
            <a:r>
              <a:rPr lang="en-US" sz="1800" b="1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ou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métodos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chemeClr val="accent1"/>
              </a:solidFill>
              <a:latin typeface="Century" panose="02040604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Cada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que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você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cria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torna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-se um novo </a:t>
            </a:r>
            <a:r>
              <a:rPr lang="en-US" sz="1800" i="1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tipo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que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pode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ser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usado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para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criar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objetos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Uma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pode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conter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subclasses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que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herdarão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todas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ou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então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algumas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de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suas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características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A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base é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denominada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“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superclasse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”;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A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estrutura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de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uma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e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suas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respectivas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subclasses é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denominada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“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hierarquia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”;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Membros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de dados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privados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de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uma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podem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ser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manipulados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apenas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por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métodos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dessa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ou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por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amigos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dessa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classe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.</a:t>
            </a:r>
            <a:endParaRPr lang="en-US" sz="1800" dirty="0" smtClean="0">
              <a:solidFill>
                <a:schemeClr val="accent1"/>
              </a:solidFill>
              <a:latin typeface="Century" panose="02040604050505020304" pitchFamily="18" charset="0"/>
            </a:endParaRPr>
          </a:p>
          <a:p>
            <a:pPr algn="just"/>
            <a:endParaRPr lang="en-US" sz="1800" dirty="0" smtClean="0">
              <a:solidFill>
                <a:schemeClr val="accent1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9200" y="838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Classes</a:t>
            </a:r>
            <a:endParaRPr lang="pt-BR" sz="3600" b="1" dirty="0">
              <a:latin typeface="Century Gothic" panose="020B0502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71600" y="1828800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accent1"/>
              </a:solidFill>
              <a:latin typeface="Century" panose="020406040505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accent1"/>
              </a:solidFill>
              <a:latin typeface="Century" panose="020406040505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accent1"/>
              </a:solidFill>
              <a:latin typeface="Century" panose="020406040505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083"/>
            <a:ext cx="9144000" cy="64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05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atin typeface="Century Gothic" panose="020B0502020202020204" pitchFamily="34" charset="0"/>
              </a:rPr>
              <a:t>Console - header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22022" y="1364242"/>
            <a:ext cx="7239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 smtClean="0">
                <a:solidFill>
                  <a:schemeClr val="accent1"/>
                </a:solidFill>
                <a:latin typeface="Century" panose="02040604050505020304" pitchFamily="18" charset="0"/>
              </a:rPr>
              <a:t>enum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Manufac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{ Unspecified, Microsoft, Sony, Nintendo, Sega };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class Console</a:t>
            </a:r>
          </a:p>
          <a:p>
            <a:pPr algn="just"/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{    </a:t>
            </a:r>
            <a:endParaRPr lang="en-US" sz="1800" dirty="0">
              <a:solidFill>
                <a:schemeClr val="accent1"/>
              </a:solidFill>
              <a:latin typeface="Century" panose="020406040505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public: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Console(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bool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,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const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&amp;,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const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Manufac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&amp;, 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const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Century" panose="02040604050505020304" pitchFamily="18" charset="0"/>
              </a:rPr>
              <a:t>Date &amp;,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const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string &amp;);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Console(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const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Console &amp;);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Console();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~Console();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void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powerONOFF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();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bool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getPowerON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();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Manufac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getManufacturer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(); 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string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getNumSerie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();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Date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getFabricationDate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();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float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getFreeSpace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();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float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getUsedSpace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();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void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installGame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( string 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void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uninstallGame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( string );</a:t>
            </a:r>
          </a:p>
          <a:p>
            <a:pPr algn="just"/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       void allocate (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const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entury" panose="02040604050505020304" pitchFamily="18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Century" panose="02040604050505020304" pitchFamily="18" charset="0"/>
              </a:rPr>
              <a:t> &amp;);</a:t>
            </a:r>
          </a:p>
          <a:p>
            <a:pPr algn="just"/>
            <a:endParaRPr lang="en-US" sz="1800" dirty="0" smtClean="0">
              <a:solidFill>
                <a:schemeClr val="accent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88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3600" b="1" dirty="0" smtClean="0">
                <a:latin typeface="Century Gothic" panose="020B0502020202020204" pitchFamily="34" charset="0"/>
              </a:rPr>
              <a:t> </a:t>
            </a:r>
            <a:r>
              <a:rPr lang="en-US" sz="3600" b="1" dirty="0" smtClean="0">
                <a:latin typeface="Century Gothic" panose="020B0502020202020204" pitchFamily="34" charset="0"/>
              </a:rPr>
              <a:t>Console - header</a:t>
            </a:r>
            <a:endParaRPr lang="pt-BR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19200" y="1487353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latin typeface="Century" panose="02040604050505020304" pitchFamily="18" charset="0"/>
              </a:rPr>
              <a:t>private</a:t>
            </a:r>
            <a:r>
              <a:rPr lang="pt-BR" sz="1800" dirty="0">
                <a:latin typeface="Century" panose="02040604050505020304" pitchFamily="18" charset="0"/>
              </a:rPr>
              <a:t>:     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powerON</a:t>
            </a:r>
            <a:r>
              <a:rPr lang="pt-BR" sz="1800" dirty="0" smtClean="0">
                <a:latin typeface="Century" panose="02040604050505020304" pitchFamily="18" charset="0"/>
              </a:rPr>
              <a:t>;	//Status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Manufac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manufacturer</a:t>
            </a:r>
            <a:r>
              <a:rPr lang="pt-BR" sz="1800" dirty="0">
                <a:latin typeface="Century" panose="02040604050505020304" pitchFamily="18" charset="0"/>
              </a:rPr>
              <a:t>; </a:t>
            </a:r>
            <a:r>
              <a:rPr lang="pt-BR" sz="1800" dirty="0" smtClean="0">
                <a:latin typeface="Century" panose="02040604050505020304" pitchFamily="18" charset="0"/>
              </a:rPr>
              <a:t> //Fabricante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string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numSerie</a:t>
            </a:r>
            <a:r>
              <a:rPr lang="pt-BR" sz="1800" dirty="0" smtClean="0">
                <a:latin typeface="Century" panose="02040604050505020304" pitchFamily="18" charset="0"/>
              </a:rPr>
              <a:t>;		//Número de série do console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Date </a:t>
            </a:r>
            <a:r>
              <a:rPr lang="pt-BR" sz="1800" dirty="0" err="1">
                <a:latin typeface="Century" panose="02040604050505020304" pitchFamily="18" charset="0"/>
              </a:rPr>
              <a:t>fabricationDate</a:t>
            </a:r>
            <a:r>
              <a:rPr lang="pt-BR" sz="1800" dirty="0">
                <a:latin typeface="Century" panose="02040604050505020304" pitchFamily="18" charset="0"/>
              </a:rPr>
              <a:t>;             </a:t>
            </a:r>
            <a:r>
              <a:rPr lang="pt-BR" sz="1800" dirty="0" smtClean="0">
                <a:latin typeface="Century" panose="02040604050505020304" pitchFamily="18" charset="0"/>
              </a:rPr>
              <a:t>	//Data de fabricação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const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static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int</a:t>
            </a:r>
            <a:r>
              <a:rPr lang="pt-BR" sz="1800" dirty="0">
                <a:latin typeface="Century" panose="02040604050505020304" pitchFamily="18" charset="0"/>
              </a:rPr>
              <a:t> MAXCONTROLS = 4; //</a:t>
            </a:r>
            <a:r>
              <a:rPr lang="pt-BR" sz="1800" dirty="0" smtClean="0">
                <a:latin typeface="Century" panose="02040604050505020304" pitchFamily="18" charset="0"/>
              </a:rPr>
              <a:t>Nº </a:t>
            </a:r>
            <a:r>
              <a:rPr lang="pt-BR" sz="1800" dirty="0">
                <a:latin typeface="Century" panose="02040604050505020304" pitchFamily="18" charset="0"/>
              </a:rPr>
              <a:t>de slots </a:t>
            </a:r>
            <a:r>
              <a:rPr lang="pt-BR" sz="1800" dirty="0" smtClean="0">
                <a:latin typeface="Century" panose="02040604050505020304" pitchFamily="18" charset="0"/>
              </a:rPr>
              <a:t>p/ controle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const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static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double</a:t>
            </a:r>
            <a:r>
              <a:rPr lang="pt-BR" sz="1800" dirty="0">
                <a:latin typeface="Century" panose="02040604050505020304" pitchFamily="18" charset="0"/>
              </a:rPr>
              <a:t> CAPACITY = 320; //Espaço disponível 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bool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allControls</a:t>
            </a:r>
            <a:r>
              <a:rPr lang="pt-BR" sz="1800" dirty="0">
                <a:latin typeface="Century" panose="02040604050505020304" pitchFamily="18" charset="0"/>
              </a:rPr>
              <a:t>[MAXCONTROLS]; //</a:t>
            </a:r>
            <a:r>
              <a:rPr lang="pt-BR" sz="1800" dirty="0" smtClean="0">
                <a:latin typeface="Century" panose="02040604050505020304" pitchFamily="18" charset="0"/>
              </a:rPr>
              <a:t>Nº </a:t>
            </a:r>
            <a:r>
              <a:rPr lang="pt-BR" sz="1800" dirty="0">
                <a:latin typeface="Century" panose="02040604050505020304" pitchFamily="18" charset="0"/>
              </a:rPr>
              <a:t>de controles </a:t>
            </a:r>
            <a:r>
              <a:rPr lang="pt-BR" sz="1800" dirty="0" smtClean="0">
                <a:latin typeface="Century" panose="02040604050505020304" pitchFamily="18" charset="0"/>
              </a:rPr>
              <a:t>conectados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float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freeSpace</a:t>
            </a:r>
            <a:r>
              <a:rPr lang="pt-BR" sz="1800" dirty="0">
                <a:latin typeface="Century" panose="02040604050505020304" pitchFamily="18" charset="0"/>
              </a:rPr>
              <a:t>;   </a:t>
            </a:r>
            <a:r>
              <a:rPr lang="pt-BR" sz="1800" dirty="0" smtClean="0">
                <a:latin typeface="Century" panose="02040604050505020304" pitchFamily="18" charset="0"/>
              </a:rPr>
              <a:t>//Espaço livre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float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usedSpace</a:t>
            </a:r>
            <a:r>
              <a:rPr lang="pt-BR" sz="1800" dirty="0" smtClean="0">
                <a:latin typeface="Century" panose="02040604050505020304" pitchFamily="18" charset="0"/>
              </a:rPr>
              <a:t>; //Espaço usado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string</a:t>
            </a:r>
            <a:r>
              <a:rPr lang="pt-BR" sz="1800" dirty="0">
                <a:latin typeface="Century" panose="02040604050505020304" pitchFamily="18" charset="0"/>
              </a:rPr>
              <a:t> *</a:t>
            </a:r>
            <a:r>
              <a:rPr lang="pt-BR" sz="1800" dirty="0" err="1">
                <a:latin typeface="Century" panose="02040604050505020304" pitchFamily="18" charset="0"/>
              </a:rPr>
              <a:t>gameList</a:t>
            </a:r>
            <a:r>
              <a:rPr lang="pt-BR" sz="1800" dirty="0" smtClean="0">
                <a:latin typeface="Century" panose="02040604050505020304" pitchFamily="18" charset="0"/>
              </a:rPr>
              <a:t>; //Lista de jogos com alocação dinâmica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int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numGames</a:t>
            </a:r>
            <a:r>
              <a:rPr lang="pt-BR" sz="1800" dirty="0" smtClean="0">
                <a:latin typeface="Century" panose="02040604050505020304" pitchFamily="18" charset="0"/>
              </a:rPr>
              <a:t>; //Quantidade de jogos instalados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};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#</a:t>
            </a:r>
            <a:r>
              <a:rPr lang="pt-BR" sz="1800" dirty="0" err="1">
                <a:latin typeface="Century" panose="02040604050505020304" pitchFamily="18" charset="0"/>
              </a:rPr>
              <a:t>endif</a:t>
            </a:r>
            <a:r>
              <a:rPr lang="pt-BR" sz="1800" dirty="0">
                <a:latin typeface="Century" panose="02040604050505020304" pitchFamily="18" charset="0"/>
              </a:rPr>
              <a:t> // CONSOLE_H</a:t>
            </a:r>
            <a:endParaRPr lang="pt-BR" sz="1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02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atin typeface="Century Gothic" panose="020B0502020202020204" pitchFamily="34" charset="0"/>
              </a:rPr>
              <a:t>Console - </a:t>
            </a:r>
            <a:r>
              <a:rPr lang="en-US" sz="2800" b="1" dirty="0" err="1" smtClean="0">
                <a:latin typeface="Century Gothic" panose="020B0502020202020204" pitchFamily="34" charset="0"/>
              </a:rPr>
              <a:t>Construtores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66800" y="1361420"/>
            <a:ext cx="723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entury" panose="02040604050505020304" pitchFamily="18" charset="0"/>
              </a:rPr>
              <a:t>//</a:t>
            </a:r>
            <a:r>
              <a:rPr lang="pt-BR" sz="2000" dirty="0">
                <a:latin typeface="Century" panose="02040604050505020304" pitchFamily="18" charset="0"/>
              </a:rPr>
              <a:t>Construtor</a:t>
            </a:r>
          </a:p>
          <a:p>
            <a:endParaRPr lang="pt-BR" sz="2000" dirty="0">
              <a:latin typeface="Century" panose="02040604050505020304" pitchFamily="18" charset="0"/>
            </a:endParaRPr>
          </a:p>
          <a:p>
            <a:r>
              <a:rPr lang="pt-BR" sz="2000" dirty="0">
                <a:latin typeface="Century" panose="02040604050505020304" pitchFamily="18" charset="0"/>
              </a:rPr>
              <a:t>Console::Console( </a:t>
            </a:r>
            <a:r>
              <a:rPr lang="pt-BR" sz="2000" dirty="0" err="1">
                <a:latin typeface="Century" panose="02040604050505020304" pitchFamily="18" charset="0"/>
              </a:rPr>
              <a:t>bool</a:t>
            </a:r>
            <a:r>
              <a:rPr lang="pt-BR" sz="2000" dirty="0">
                <a:latin typeface="Century" panose="02040604050505020304" pitchFamily="18" charset="0"/>
              </a:rPr>
              <a:t> estado, </a:t>
            </a:r>
            <a:r>
              <a:rPr lang="pt-BR" sz="2000" dirty="0" err="1">
                <a:latin typeface="Century" panose="02040604050505020304" pitchFamily="18" charset="0"/>
              </a:rPr>
              <a:t>const</a:t>
            </a:r>
            <a:r>
              <a:rPr lang="pt-BR" sz="2000" dirty="0">
                <a:latin typeface="Century" panose="02040604050505020304" pitchFamily="18" charset="0"/>
              </a:rPr>
              <a:t> </a:t>
            </a:r>
            <a:r>
              <a:rPr lang="pt-BR" sz="2000" dirty="0" err="1">
                <a:latin typeface="Century" panose="02040604050505020304" pitchFamily="18" charset="0"/>
              </a:rPr>
              <a:t>Manufac</a:t>
            </a:r>
            <a:r>
              <a:rPr lang="pt-BR" sz="2000" dirty="0">
                <a:latin typeface="Century" panose="02040604050505020304" pitchFamily="18" charset="0"/>
              </a:rPr>
              <a:t> &amp;fabricante,  </a:t>
            </a:r>
            <a:r>
              <a:rPr lang="pt-BR" sz="2000" dirty="0" err="1">
                <a:latin typeface="Century" panose="02040604050505020304" pitchFamily="18" charset="0"/>
              </a:rPr>
              <a:t>const</a:t>
            </a:r>
            <a:r>
              <a:rPr lang="pt-BR" sz="2000" dirty="0">
                <a:latin typeface="Century" panose="02040604050505020304" pitchFamily="18" charset="0"/>
              </a:rPr>
              <a:t> Date &amp;data, </a:t>
            </a:r>
            <a:r>
              <a:rPr lang="pt-BR" sz="2000" dirty="0" err="1">
                <a:latin typeface="Century" panose="02040604050505020304" pitchFamily="18" charset="0"/>
              </a:rPr>
              <a:t>const</a:t>
            </a:r>
            <a:r>
              <a:rPr lang="pt-BR" sz="2000" dirty="0">
                <a:latin typeface="Century" panose="02040604050505020304" pitchFamily="18" charset="0"/>
              </a:rPr>
              <a:t> </a:t>
            </a:r>
            <a:r>
              <a:rPr lang="pt-BR" sz="2000" dirty="0" err="1">
                <a:latin typeface="Century" panose="02040604050505020304" pitchFamily="18" charset="0"/>
              </a:rPr>
              <a:t>string</a:t>
            </a:r>
            <a:r>
              <a:rPr lang="pt-BR" sz="2000" dirty="0">
                <a:latin typeface="Century" panose="02040604050505020304" pitchFamily="18" charset="0"/>
              </a:rPr>
              <a:t> &amp;serie ) </a:t>
            </a:r>
          </a:p>
          <a:p>
            <a:r>
              <a:rPr lang="pt-BR" sz="2000" dirty="0">
                <a:latin typeface="Century" panose="02040604050505020304" pitchFamily="18" charset="0"/>
              </a:rPr>
              <a:t>{       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powerON</a:t>
            </a:r>
            <a:r>
              <a:rPr lang="pt-BR" sz="2000" dirty="0">
                <a:latin typeface="Century" panose="02040604050505020304" pitchFamily="18" charset="0"/>
              </a:rPr>
              <a:t> = estado;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usedSpace</a:t>
            </a:r>
            <a:r>
              <a:rPr lang="pt-BR" sz="2000" dirty="0">
                <a:latin typeface="Century" panose="02040604050505020304" pitchFamily="18" charset="0"/>
              </a:rPr>
              <a:t> = 0;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freeSpace</a:t>
            </a:r>
            <a:r>
              <a:rPr lang="pt-BR" sz="2000" dirty="0">
                <a:latin typeface="Century" panose="02040604050505020304" pitchFamily="18" charset="0"/>
              </a:rPr>
              <a:t> = CAPACITY;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manufacturer</a:t>
            </a:r>
            <a:r>
              <a:rPr lang="pt-BR" sz="2000" dirty="0">
                <a:latin typeface="Century" panose="02040604050505020304" pitchFamily="18" charset="0"/>
              </a:rPr>
              <a:t> = fabricante;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numSerie</a:t>
            </a:r>
            <a:r>
              <a:rPr lang="pt-BR" sz="2000" dirty="0">
                <a:latin typeface="Century" panose="02040604050505020304" pitchFamily="18" charset="0"/>
              </a:rPr>
              <a:t> = serie;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fabricationDate</a:t>
            </a:r>
            <a:r>
              <a:rPr lang="pt-BR" sz="2000" dirty="0">
                <a:latin typeface="Century" panose="02040604050505020304" pitchFamily="18" charset="0"/>
              </a:rPr>
              <a:t> = data;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    for (</a:t>
            </a:r>
            <a:r>
              <a:rPr lang="pt-BR" sz="2000" dirty="0" err="1">
                <a:latin typeface="Century" panose="02040604050505020304" pitchFamily="18" charset="0"/>
              </a:rPr>
              <a:t>int</a:t>
            </a:r>
            <a:r>
              <a:rPr lang="pt-BR" sz="2000" dirty="0">
                <a:latin typeface="Century" panose="02040604050505020304" pitchFamily="18" charset="0"/>
              </a:rPr>
              <a:t> i = 0; i &lt; MAXCONTROLS; i++)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    {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        </a:t>
            </a:r>
            <a:r>
              <a:rPr lang="pt-BR" sz="2000" dirty="0" err="1">
                <a:latin typeface="Century" panose="02040604050505020304" pitchFamily="18" charset="0"/>
              </a:rPr>
              <a:t>allControls</a:t>
            </a:r>
            <a:r>
              <a:rPr lang="pt-BR" sz="2000" dirty="0">
                <a:latin typeface="Century" panose="02040604050505020304" pitchFamily="18" charset="0"/>
              </a:rPr>
              <a:t>[i] = false;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    }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</a:t>
            </a:r>
            <a:r>
              <a:rPr lang="pt-BR" sz="2000" b="1" dirty="0" err="1">
                <a:latin typeface="Century" panose="02040604050505020304" pitchFamily="18" charset="0"/>
              </a:rPr>
              <a:t>allocate</a:t>
            </a:r>
            <a:r>
              <a:rPr lang="pt-BR" sz="2000" dirty="0">
                <a:latin typeface="Century" panose="02040604050505020304" pitchFamily="18" charset="0"/>
              </a:rPr>
              <a:t>(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numGames</a:t>
            </a:r>
            <a:r>
              <a:rPr lang="pt-BR" sz="2000" dirty="0" smtClean="0">
                <a:latin typeface="Century" panose="02040604050505020304" pitchFamily="18" charset="0"/>
              </a:rPr>
              <a:t>); </a:t>
            </a:r>
            <a:endParaRPr lang="pt-BR" sz="2000" dirty="0">
              <a:latin typeface="Century" panose="02040604050505020304" pitchFamily="18" charset="0"/>
            </a:endParaRPr>
          </a:p>
          <a:p>
            <a:r>
              <a:rPr lang="pt-BR" sz="2000" dirty="0">
                <a:latin typeface="Century" panose="02040604050505020304" pitchFamily="18" charset="0"/>
              </a:rPr>
              <a:t>    </a:t>
            </a:r>
          </a:p>
          <a:p>
            <a:r>
              <a:rPr lang="pt-BR" sz="2000" dirty="0">
                <a:latin typeface="Century" panose="02040604050505020304" pitchFamily="18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2961883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atin typeface="Century Gothic" panose="020B0502020202020204" pitchFamily="34" charset="0"/>
              </a:rPr>
              <a:t>Console - </a:t>
            </a:r>
            <a:r>
              <a:rPr lang="en-US" sz="2800" b="1" dirty="0" err="1" smtClean="0">
                <a:latin typeface="Century Gothic" panose="020B0502020202020204" pitchFamily="34" charset="0"/>
              </a:rPr>
              <a:t>Construtores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19200" y="1361420"/>
            <a:ext cx="723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entury" panose="02040604050505020304" pitchFamily="18" charset="0"/>
              </a:rPr>
              <a:t>//</a:t>
            </a:r>
            <a:r>
              <a:rPr lang="pt-BR" sz="2000" dirty="0">
                <a:latin typeface="Century" panose="02040604050505020304" pitchFamily="18" charset="0"/>
              </a:rPr>
              <a:t>Construtor Cópia</a:t>
            </a:r>
          </a:p>
          <a:p>
            <a:r>
              <a:rPr lang="pt-BR" sz="2000" dirty="0">
                <a:latin typeface="Century" panose="02040604050505020304" pitchFamily="18" charset="0"/>
              </a:rPr>
              <a:t>Console::Console( </a:t>
            </a:r>
            <a:r>
              <a:rPr lang="pt-BR" sz="2000" dirty="0" err="1">
                <a:latin typeface="Century" panose="02040604050505020304" pitchFamily="18" charset="0"/>
              </a:rPr>
              <a:t>const</a:t>
            </a:r>
            <a:r>
              <a:rPr lang="pt-BR" sz="2000" dirty="0">
                <a:latin typeface="Century" panose="02040604050505020304" pitchFamily="18" charset="0"/>
              </a:rPr>
              <a:t> Console &amp;c )</a:t>
            </a:r>
          </a:p>
          <a:p>
            <a:r>
              <a:rPr lang="pt-BR" sz="2000" dirty="0">
                <a:latin typeface="Century" panose="02040604050505020304" pitchFamily="18" charset="0"/>
              </a:rPr>
              <a:t>{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powerON</a:t>
            </a:r>
            <a:r>
              <a:rPr lang="pt-BR" sz="2000" dirty="0">
                <a:latin typeface="Century" panose="02040604050505020304" pitchFamily="18" charset="0"/>
              </a:rPr>
              <a:t> = </a:t>
            </a:r>
            <a:r>
              <a:rPr lang="pt-BR" sz="2000" dirty="0" err="1">
                <a:latin typeface="Century" panose="02040604050505020304" pitchFamily="18" charset="0"/>
              </a:rPr>
              <a:t>c.powerON</a:t>
            </a:r>
            <a:r>
              <a:rPr lang="pt-BR" sz="2000" dirty="0">
                <a:latin typeface="Century" panose="02040604050505020304" pitchFamily="18" charset="0"/>
              </a:rPr>
              <a:t>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manufacturer</a:t>
            </a:r>
            <a:r>
              <a:rPr lang="pt-BR" sz="2000" dirty="0">
                <a:latin typeface="Century" panose="02040604050505020304" pitchFamily="18" charset="0"/>
              </a:rPr>
              <a:t> = </a:t>
            </a:r>
            <a:r>
              <a:rPr lang="pt-BR" sz="2000" dirty="0" err="1">
                <a:latin typeface="Century" panose="02040604050505020304" pitchFamily="18" charset="0"/>
              </a:rPr>
              <a:t>c.manufacturer</a:t>
            </a:r>
            <a:r>
              <a:rPr lang="pt-BR" sz="2000" dirty="0">
                <a:latin typeface="Century" panose="02040604050505020304" pitchFamily="18" charset="0"/>
              </a:rPr>
              <a:t>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numSerie</a:t>
            </a:r>
            <a:r>
              <a:rPr lang="pt-BR" sz="2000" dirty="0">
                <a:latin typeface="Century" panose="02040604050505020304" pitchFamily="18" charset="0"/>
              </a:rPr>
              <a:t> = </a:t>
            </a:r>
            <a:r>
              <a:rPr lang="pt-BR" sz="2000" dirty="0" err="1">
                <a:latin typeface="Century" panose="02040604050505020304" pitchFamily="18" charset="0"/>
              </a:rPr>
              <a:t>c.numSerie</a:t>
            </a:r>
            <a:r>
              <a:rPr lang="pt-BR" sz="2000" dirty="0">
                <a:latin typeface="Century" panose="02040604050505020304" pitchFamily="18" charset="0"/>
              </a:rPr>
              <a:t>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fabricationDate</a:t>
            </a:r>
            <a:r>
              <a:rPr lang="pt-BR" sz="2000" dirty="0">
                <a:latin typeface="Century" panose="02040604050505020304" pitchFamily="18" charset="0"/>
              </a:rPr>
              <a:t> = </a:t>
            </a:r>
            <a:r>
              <a:rPr lang="pt-BR" sz="2000" dirty="0" err="1">
                <a:latin typeface="Century" panose="02040604050505020304" pitchFamily="18" charset="0"/>
              </a:rPr>
              <a:t>c.fabricationDate</a:t>
            </a:r>
            <a:r>
              <a:rPr lang="pt-BR" sz="2000" dirty="0">
                <a:latin typeface="Century" panose="02040604050505020304" pitchFamily="18" charset="0"/>
              </a:rPr>
              <a:t>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for (</a:t>
            </a:r>
            <a:r>
              <a:rPr lang="pt-BR" sz="2000" dirty="0" err="1">
                <a:latin typeface="Century" panose="02040604050505020304" pitchFamily="18" charset="0"/>
              </a:rPr>
              <a:t>int</a:t>
            </a:r>
            <a:r>
              <a:rPr lang="pt-BR" sz="2000" dirty="0">
                <a:latin typeface="Century" panose="02040604050505020304" pitchFamily="18" charset="0"/>
              </a:rPr>
              <a:t> i = 0; i &lt; MAXCONTROLS; i++)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{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    </a:t>
            </a:r>
            <a:r>
              <a:rPr lang="pt-BR" sz="2000" dirty="0" err="1">
                <a:latin typeface="Century" panose="02040604050505020304" pitchFamily="18" charset="0"/>
              </a:rPr>
              <a:t>allControls</a:t>
            </a:r>
            <a:r>
              <a:rPr lang="pt-BR" sz="2000" dirty="0">
                <a:latin typeface="Century" panose="02040604050505020304" pitchFamily="18" charset="0"/>
              </a:rPr>
              <a:t>[i] = </a:t>
            </a:r>
            <a:r>
              <a:rPr lang="pt-BR" sz="2000" dirty="0" err="1">
                <a:latin typeface="Century" panose="02040604050505020304" pitchFamily="18" charset="0"/>
              </a:rPr>
              <a:t>c.allControls</a:t>
            </a:r>
            <a:r>
              <a:rPr lang="pt-BR" sz="2000" dirty="0">
                <a:latin typeface="Century" panose="02040604050505020304" pitchFamily="18" charset="0"/>
              </a:rPr>
              <a:t>[i];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}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usedSpace</a:t>
            </a:r>
            <a:r>
              <a:rPr lang="pt-BR" sz="2000" dirty="0">
                <a:latin typeface="Century" panose="02040604050505020304" pitchFamily="18" charset="0"/>
              </a:rPr>
              <a:t> = </a:t>
            </a:r>
            <a:r>
              <a:rPr lang="pt-BR" sz="2000" dirty="0" err="1">
                <a:latin typeface="Century" panose="02040604050505020304" pitchFamily="18" charset="0"/>
              </a:rPr>
              <a:t>c.usedSpace</a:t>
            </a:r>
            <a:r>
              <a:rPr lang="pt-BR" sz="2000" dirty="0">
                <a:latin typeface="Century" panose="02040604050505020304" pitchFamily="18" charset="0"/>
              </a:rPr>
              <a:t>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freeSpace</a:t>
            </a:r>
            <a:r>
              <a:rPr lang="pt-BR" sz="2000" dirty="0">
                <a:latin typeface="Century" panose="02040604050505020304" pitchFamily="18" charset="0"/>
              </a:rPr>
              <a:t> = </a:t>
            </a:r>
            <a:r>
              <a:rPr lang="pt-BR" sz="2000" dirty="0" err="1">
                <a:latin typeface="Century" panose="02040604050505020304" pitchFamily="18" charset="0"/>
              </a:rPr>
              <a:t>c.freeSpace</a:t>
            </a:r>
            <a:r>
              <a:rPr lang="pt-BR" sz="2000" dirty="0">
                <a:latin typeface="Century" panose="02040604050505020304" pitchFamily="18" charset="0"/>
              </a:rPr>
              <a:t>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numGames</a:t>
            </a:r>
            <a:r>
              <a:rPr lang="pt-BR" sz="2000" dirty="0">
                <a:latin typeface="Century" panose="02040604050505020304" pitchFamily="18" charset="0"/>
              </a:rPr>
              <a:t> = </a:t>
            </a:r>
            <a:r>
              <a:rPr lang="pt-BR" sz="2000" dirty="0" err="1">
                <a:latin typeface="Century" panose="02040604050505020304" pitchFamily="18" charset="0"/>
              </a:rPr>
              <a:t>c.numGames</a:t>
            </a:r>
            <a:r>
              <a:rPr lang="pt-BR" sz="2000" dirty="0">
                <a:latin typeface="Century" panose="02040604050505020304" pitchFamily="18" charset="0"/>
              </a:rPr>
              <a:t>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</a:t>
            </a:r>
            <a:r>
              <a:rPr lang="pt-BR" sz="2000" dirty="0" err="1">
                <a:latin typeface="Century" panose="02040604050505020304" pitchFamily="18" charset="0"/>
              </a:rPr>
              <a:t>this</a:t>
            </a:r>
            <a:r>
              <a:rPr lang="pt-BR" sz="2000" dirty="0">
                <a:latin typeface="Century" panose="02040604050505020304" pitchFamily="18" charset="0"/>
              </a:rPr>
              <a:t>-&gt;</a:t>
            </a:r>
            <a:r>
              <a:rPr lang="pt-BR" sz="2000" dirty="0" err="1">
                <a:latin typeface="Century" panose="02040604050505020304" pitchFamily="18" charset="0"/>
              </a:rPr>
              <a:t>gameList</a:t>
            </a:r>
            <a:r>
              <a:rPr lang="pt-BR" sz="2000" dirty="0">
                <a:latin typeface="Century" panose="02040604050505020304" pitchFamily="18" charset="0"/>
              </a:rPr>
              <a:t> = </a:t>
            </a:r>
            <a:r>
              <a:rPr lang="pt-BR" sz="2000" dirty="0" err="1">
                <a:latin typeface="Century" panose="02040604050505020304" pitchFamily="18" charset="0"/>
              </a:rPr>
              <a:t>c.gameList</a:t>
            </a:r>
            <a:r>
              <a:rPr lang="pt-BR" sz="2000" dirty="0">
                <a:latin typeface="Century" panose="02040604050505020304" pitchFamily="18" charset="0"/>
              </a:rPr>
              <a:t>;</a:t>
            </a:r>
          </a:p>
          <a:p>
            <a:r>
              <a:rPr lang="pt-BR" sz="2000" dirty="0">
                <a:latin typeface="Century" panose="02040604050505020304" pitchFamily="18" charset="0"/>
              </a:rPr>
              <a:t>}</a:t>
            </a:r>
            <a:endParaRPr lang="pt-BR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55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3600" b="1" dirty="0" smtClean="0">
                <a:latin typeface="Century Gothic" panose="020B0502020202020204" pitchFamily="34" charset="0"/>
              </a:rPr>
              <a:t> </a:t>
            </a:r>
            <a:r>
              <a:rPr lang="en-US" sz="3600" b="1" dirty="0" smtClean="0">
                <a:latin typeface="Century Gothic" panose="020B0502020202020204" pitchFamily="34" charset="0"/>
              </a:rPr>
              <a:t>Console - </a:t>
            </a:r>
            <a:r>
              <a:rPr lang="en-US" sz="3600" b="1" dirty="0" err="1" smtClean="0">
                <a:latin typeface="Century Gothic" panose="020B0502020202020204" pitchFamily="34" charset="0"/>
              </a:rPr>
              <a:t>Destrutor</a:t>
            </a:r>
            <a:endParaRPr lang="pt-BR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66800" y="17526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entury" panose="02040604050505020304" pitchFamily="18" charset="0"/>
              </a:rPr>
              <a:t>//Destrutor </a:t>
            </a:r>
          </a:p>
          <a:p>
            <a:r>
              <a:rPr lang="pt-BR" sz="2000" dirty="0">
                <a:latin typeface="Century" panose="02040604050505020304" pitchFamily="18" charset="0"/>
              </a:rPr>
              <a:t>Console::~Console()</a:t>
            </a:r>
          </a:p>
          <a:p>
            <a:r>
              <a:rPr lang="pt-BR" sz="2000" dirty="0">
                <a:latin typeface="Century" panose="02040604050505020304" pitchFamily="18" charset="0"/>
              </a:rPr>
              <a:t>{       </a:t>
            </a:r>
          </a:p>
          <a:p>
            <a:r>
              <a:rPr lang="pt-BR" sz="2000" dirty="0">
                <a:latin typeface="Century" panose="02040604050505020304" pitchFamily="18" charset="0"/>
              </a:rPr>
              <a:t>    delete [] </a:t>
            </a:r>
            <a:r>
              <a:rPr lang="pt-BR" sz="2000" dirty="0" err="1">
                <a:latin typeface="Century" panose="02040604050505020304" pitchFamily="18" charset="0"/>
              </a:rPr>
              <a:t>gameList</a:t>
            </a:r>
            <a:r>
              <a:rPr lang="pt-BR" sz="2000" dirty="0" smtClean="0">
                <a:latin typeface="Century" panose="02040604050505020304" pitchFamily="18" charset="0"/>
              </a:rPr>
              <a:t>; //Deleta vetor de </a:t>
            </a:r>
            <a:r>
              <a:rPr lang="pt-BR" sz="2000" dirty="0" err="1" smtClean="0">
                <a:latin typeface="Century" panose="02040604050505020304" pitchFamily="18" charset="0"/>
              </a:rPr>
              <a:t>strings</a:t>
            </a:r>
            <a:r>
              <a:rPr lang="pt-BR" sz="2000" dirty="0" smtClean="0">
                <a:latin typeface="Century" panose="02040604050505020304" pitchFamily="18" charset="0"/>
              </a:rPr>
              <a:t> alocado dinamicamente</a:t>
            </a:r>
            <a:endParaRPr lang="pt-BR" sz="2000" dirty="0">
              <a:latin typeface="Century" panose="02040604050505020304" pitchFamily="18" charset="0"/>
            </a:endParaRPr>
          </a:p>
          <a:p>
            <a:r>
              <a:rPr lang="pt-BR" sz="2000" dirty="0">
                <a:latin typeface="Century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24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2192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entury Gothic" panose="020B0502020202020204" pitchFamily="34" charset="0"/>
              </a:rPr>
              <a:t>Classe</a:t>
            </a:r>
            <a:r>
              <a:rPr lang="en-US" sz="2800" b="1" dirty="0" smtClean="0">
                <a:latin typeface="Century Gothic" panose="020B0502020202020204" pitchFamily="34" charset="0"/>
              </a:rPr>
              <a:t> </a:t>
            </a:r>
            <a:r>
              <a:rPr lang="en-US" sz="2800" b="1" dirty="0" smtClean="0">
                <a:latin typeface="Century Gothic" panose="020B0502020202020204" pitchFamily="34" charset="0"/>
              </a:rPr>
              <a:t>Console – </a:t>
            </a:r>
            <a:r>
              <a:rPr lang="en-US" sz="2800" b="1" dirty="0" err="1" smtClean="0">
                <a:latin typeface="Century Gothic" panose="020B0502020202020204" pitchFamily="34" charset="0"/>
              </a:rPr>
              <a:t>Alocação</a:t>
            </a:r>
            <a:r>
              <a:rPr lang="en-US" sz="2800" b="1" dirty="0">
                <a:latin typeface="Century Gothic" panose="020B0502020202020204" pitchFamily="34" charset="0"/>
              </a:rPr>
              <a:t> </a:t>
            </a:r>
            <a:r>
              <a:rPr lang="en-US" sz="2800" b="1" dirty="0" err="1" smtClean="0">
                <a:latin typeface="Century Gothic" panose="020B0502020202020204" pitchFamily="34" charset="0"/>
              </a:rPr>
              <a:t>Dinâmica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66800" y="1478887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latin typeface="Century" panose="02040604050505020304" pitchFamily="18" charset="0"/>
              </a:rPr>
              <a:t>void</a:t>
            </a:r>
            <a:r>
              <a:rPr lang="pt-BR" sz="1800" dirty="0">
                <a:latin typeface="Century" panose="02040604050505020304" pitchFamily="18" charset="0"/>
              </a:rPr>
              <a:t> Console::</a:t>
            </a:r>
            <a:r>
              <a:rPr lang="pt-BR" sz="1800" dirty="0" err="1">
                <a:latin typeface="Century" panose="02040604050505020304" pitchFamily="18" charset="0"/>
              </a:rPr>
              <a:t>allocate</a:t>
            </a:r>
            <a:r>
              <a:rPr lang="pt-BR" sz="1800" dirty="0">
                <a:latin typeface="Century" panose="02040604050505020304" pitchFamily="18" charset="0"/>
              </a:rPr>
              <a:t>( </a:t>
            </a:r>
            <a:r>
              <a:rPr lang="pt-BR" sz="1800" dirty="0" err="1">
                <a:latin typeface="Century" panose="02040604050505020304" pitchFamily="18" charset="0"/>
              </a:rPr>
              <a:t>const</a:t>
            </a:r>
            <a:r>
              <a:rPr lang="pt-BR" sz="1800" dirty="0">
                <a:latin typeface="Century" panose="02040604050505020304" pitchFamily="18" charset="0"/>
              </a:rPr>
              <a:t> </a:t>
            </a:r>
            <a:r>
              <a:rPr lang="pt-BR" sz="1800" dirty="0" err="1">
                <a:latin typeface="Century" panose="02040604050505020304" pitchFamily="18" charset="0"/>
              </a:rPr>
              <a:t>int</a:t>
            </a:r>
            <a:r>
              <a:rPr lang="pt-BR" sz="1800" dirty="0">
                <a:latin typeface="Century" panose="02040604050505020304" pitchFamily="18" charset="0"/>
              </a:rPr>
              <a:t> &amp;</a:t>
            </a:r>
            <a:r>
              <a:rPr lang="pt-BR" sz="1800" dirty="0" err="1">
                <a:latin typeface="Century" panose="02040604050505020304" pitchFamily="18" charset="0"/>
              </a:rPr>
              <a:t>njogos</a:t>
            </a:r>
            <a:r>
              <a:rPr lang="pt-BR" sz="1800" dirty="0">
                <a:latin typeface="Century" panose="02040604050505020304" pitchFamily="18" charset="0"/>
              </a:rPr>
              <a:t>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if</a:t>
            </a:r>
            <a:r>
              <a:rPr lang="pt-BR" sz="1800" dirty="0">
                <a:latin typeface="Century" panose="02040604050505020304" pitchFamily="18" charset="0"/>
              </a:rPr>
              <a:t> ( </a:t>
            </a:r>
            <a:r>
              <a:rPr lang="pt-BR" sz="1800" dirty="0" err="1">
                <a:latin typeface="Century" panose="02040604050505020304" pitchFamily="18" charset="0"/>
              </a:rPr>
              <a:t>njogos</a:t>
            </a:r>
            <a:r>
              <a:rPr lang="pt-BR" sz="1800" dirty="0">
                <a:latin typeface="Century" panose="02040604050505020304" pitchFamily="18" charset="0"/>
              </a:rPr>
              <a:t> &gt; 0)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gameList</a:t>
            </a:r>
            <a:r>
              <a:rPr lang="pt-BR" sz="1800" dirty="0">
                <a:latin typeface="Century" panose="02040604050505020304" pitchFamily="18" charset="0"/>
              </a:rPr>
              <a:t> = new </a:t>
            </a:r>
            <a:r>
              <a:rPr lang="pt-BR" sz="1800" dirty="0" err="1">
                <a:latin typeface="Century" panose="02040604050505020304" pitchFamily="18" charset="0"/>
              </a:rPr>
              <a:t>string</a:t>
            </a:r>
            <a:r>
              <a:rPr lang="pt-BR" sz="1800" dirty="0">
                <a:latin typeface="Century" panose="02040604050505020304" pitchFamily="18" charset="0"/>
              </a:rPr>
              <a:t> [</a:t>
            </a:r>
            <a:r>
              <a:rPr lang="pt-BR" sz="1800" dirty="0" err="1">
                <a:latin typeface="Century" panose="02040604050505020304" pitchFamily="18" charset="0"/>
              </a:rPr>
              <a:t>njogos</a:t>
            </a:r>
            <a:r>
              <a:rPr lang="pt-BR" sz="1800" dirty="0">
                <a:latin typeface="Century" panose="02040604050505020304" pitchFamily="18" charset="0"/>
              </a:rPr>
              <a:t>];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numGames</a:t>
            </a:r>
            <a:r>
              <a:rPr lang="pt-BR" sz="1800" dirty="0">
                <a:latin typeface="Century" panose="02040604050505020304" pitchFamily="18" charset="0"/>
              </a:rPr>
              <a:t> = </a:t>
            </a:r>
            <a:r>
              <a:rPr lang="pt-BR" sz="1800" dirty="0" err="1">
                <a:latin typeface="Century" panose="02040604050505020304" pitchFamily="18" charset="0"/>
              </a:rPr>
              <a:t>njogos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&lt;&lt;"\</a:t>
            </a:r>
            <a:r>
              <a:rPr lang="pt-BR" sz="1800" dirty="0" err="1">
                <a:latin typeface="Century" panose="02040604050505020304" pitchFamily="18" charset="0"/>
              </a:rPr>
              <a:t>nNumero</a:t>
            </a:r>
            <a:r>
              <a:rPr lang="pt-BR" sz="1800" dirty="0">
                <a:latin typeface="Century" panose="02040604050505020304" pitchFamily="18" charset="0"/>
              </a:rPr>
              <a:t> de jogos instalados: "&lt;&lt;</a:t>
            </a:r>
            <a:r>
              <a:rPr lang="pt-BR" sz="1800" dirty="0" err="1">
                <a:latin typeface="Century" panose="02040604050505020304" pitchFamily="18" charset="0"/>
              </a:rPr>
              <a:t>numGames</a:t>
            </a:r>
            <a:r>
              <a:rPr lang="pt-BR" sz="1800" dirty="0">
                <a:latin typeface="Century" panose="02040604050505020304" pitchFamily="18" charset="0"/>
              </a:rPr>
              <a:t>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int</a:t>
            </a:r>
            <a:r>
              <a:rPr lang="pt-BR" sz="1800" dirty="0">
                <a:latin typeface="Century" panose="02040604050505020304" pitchFamily="18" charset="0"/>
              </a:rPr>
              <a:t> i;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for ( i = 0 ; i &lt;= </a:t>
            </a:r>
            <a:r>
              <a:rPr lang="pt-BR" sz="1800" dirty="0" err="1">
                <a:latin typeface="Century" panose="02040604050505020304" pitchFamily="18" charset="0"/>
              </a:rPr>
              <a:t>numGames</a:t>
            </a:r>
            <a:r>
              <a:rPr lang="pt-BR" sz="1800" dirty="0">
                <a:latin typeface="Century" panose="02040604050505020304" pitchFamily="18" charset="0"/>
              </a:rPr>
              <a:t> ; i++)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&lt;&lt;"\n"&lt;&lt; </a:t>
            </a:r>
            <a:r>
              <a:rPr lang="pt-BR" sz="1800" dirty="0" err="1">
                <a:latin typeface="Century" panose="02040604050505020304" pitchFamily="18" charset="0"/>
              </a:rPr>
              <a:t>gameList</a:t>
            </a:r>
            <a:r>
              <a:rPr lang="pt-BR" sz="1800" dirty="0">
                <a:latin typeface="Century" panose="02040604050505020304" pitchFamily="18" charset="0"/>
              </a:rPr>
              <a:t>[i];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}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}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err="1">
                <a:latin typeface="Century" panose="02040604050505020304" pitchFamily="18" charset="0"/>
              </a:rPr>
              <a:t>else</a:t>
            </a:r>
            <a:endParaRPr lang="pt-BR" sz="1800" dirty="0">
              <a:latin typeface="Century" panose="02040604050505020304" pitchFamily="18" charset="0"/>
            </a:endParaRPr>
          </a:p>
          <a:p>
            <a:r>
              <a:rPr lang="pt-BR" sz="1800" dirty="0">
                <a:latin typeface="Century" panose="02040604050505020304" pitchFamily="18" charset="0"/>
              </a:rPr>
              <a:t>    {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gameList</a:t>
            </a:r>
            <a:r>
              <a:rPr lang="pt-BR" sz="1800" dirty="0">
                <a:latin typeface="Century" panose="02040604050505020304" pitchFamily="18" charset="0"/>
              </a:rPr>
              <a:t> = 0;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numGames</a:t>
            </a:r>
            <a:r>
              <a:rPr lang="pt-BR" sz="1800" dirty="0">
                <a:latin typeface="Century" panose="02040604050505020304" pitchFamily="18" charset="0"/>
              </a:rPr>
              <a:t> = 0;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    </a:t>
            </a:r>
            <a:r>
              <a:rPr lang="pt-BR" sz="1800" dirty="0" err="1">
                <a:latin typeface="Century" panose="02040604050505020304" pitchFamily="18" charset="0"/>
              </a:rPr>
              <a:t>cout</a:t>
            </a:r>
            <a:r>
              <a:rPr lang="pt-BR" sz="1800" dirty="0">
                <a:latin typeface="Century" panose="02040604050505020304" pitchFamily="18" charset="0"/>
              </a:rPr>
              <a:t> &lt;&lt;"\</a:t>
            </a:r>
            <a:r>
              <a:rPr lang="pt-BR" sz="1800" dirty="0" err="1">
                <a:latin typeface="Century" panose="02040604050505020304" pitchFamily="18" charset="0"/>
              </a:rPr>
              <a:t>nNenhum</a:t>
            </a:r>
            <a:r>
              <a:rPr lang="pt-BR" sz="1800" dirty="0">
                <a:latin typeface="Century" panose="02040604050505020304" pitchFamily="18" charset="0"/>
              </a:rPr>
              <a:t> jogo instalado.";</a:t>
            </a:r>
          </a:p>
          <a:p>
            <a:r>
              <a:rPr lang="pt-BR" sz="1800" dirty="0">
                <a:latin typeface="Century" panose="02040604050505020304" pitchFamily="18" charset="0"/>
              </a:rPr>
              <a:t>    </a:t>
            </a:r>
            <a:r>
              <a:rPr lang="pt-BR" sz="1800" dirty="0" smtClean="0">
                <a:latin typeface="Century" panose="02040604050505020304" pitchFamily="18" charset="0"/>
              </a:rPr>
              <a:t>}</a:t>
            </a:r>
            <a:r>
              <a:rPr lang="pt-BR" sz="1800" dirty="0" smtClean="0"/>
              <a:t>}</a:t>
            </a:r>
            <a:endParaRPr lang="pt-BR" sz="1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0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62-research">
  <a:themeElements>
    <a:clrScheme name="">
      <a:dk1>
        <a:srgbClr val="293A46"/>
      </a:dk1>
      <a:lt1>
        <a:srgbClr val="FFFFFF"/>
      </a:lt1>
      <a:dk2>
        <a:srgbClr val="FFFFFF"/>
      </a:dk2>
      <a:lt2>
        <a:srgbClr val="C3C3C3"/>
      </a:lt2>
      <a:accent1>
        <a:srgbClr val="364D5C"/>
      </a:accent1>
      <a:accent2>
        <a:srgbClr val="5E85A0"/>
      </a:accent2>
      <a:accent3>
        <a:srgbClr val="FFFFFF"/>
      </a:accent3>
      <a:accent4>
        <a:srgbClr val="21303A"/>
      </a:accent4>
      <a:accent5>
        <a:srgbClr val="AEB2B5"/>
      </a:accent5>
      <a:accent6>
        <a:srgbClr val="547891"/>
      </a:accent6>
      <a:hlink>
        <a:srgbClr val="A3BACC"/>
      </a:hlink>
      <a:folHlink>
        <a:srgbClr val="E1E1E1"/>
      </a:folHlink>
    </a:clrScheme>
    <a:fontScheme name="m62-resear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62-resear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researc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researc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researc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researc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researc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researc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researc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researc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researc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researc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researc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research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270C0"/>
        </a:accent1>
        <a:accent2>
          <a:srgbClr val="013D78"/>
        </a:accent2>
        <a:accent3>
          <a:srgbClr val="FFFFFF"/>
        </a:accent3>
        <a:accent4>
          <a:srgbClr val="000000"/>
        </a:accent4>
        <a:accent5>
          <a:srgbClr val="AABBDC"/>
        </a:accent5>
        <a:accent6>
          <a:srgbClr val="01366C"/>
        </a:accent6>
        <a:hlink>
          <a:srgbClr val="8FDF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research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3346"/>
        </a:accent1>
        <a:accent2>
          <a:srgbClr val="C80000"/>
        </a:accent2>
        <a:accent3>
          <a:srgbClr val="FFFFFF"/>
        </a:accent3>
        <a:accent4>
          <a:srgbClr val="000000"/>
        </a:accent4>
        <a:accent5>
          <a:srgbClr val="FFADB0"/>
        </a:accent5>
        <a:accent6>
          <a:srgbClr val="B50000"/>
        </a:accent6>
        <a:hlink>
          <a:srgbClr val="FFC9C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research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DA0015"/>
        </a:accent1>
        <a:accent2>
          <a:srgbClr val="960000"/>
        </a:accent2>
        <a:accent3>
          <a:srgbClr val="FFFFFF"/>
        </a:accent3>
        <a:accent4>
          <a:srgbClr val="000000"/>
        </a:accent4>
        <a:accent5>
          <a:srgbClr val="EAAAAA"/>
        </a:accent5>
        <a:accent6>
          <a:srgbClr val="870000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research 16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3366FF"/>
        </a:accent1>
        <a:accent2>
          <a:srgbClr val="9600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870000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t’s not the design of your template">
  <a:themeElements>
    <a:clrScheme name="1_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1_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m62-research</Template>
  <TotalTime>507</TotalTime>
  <Words>1341</Words>
  <Application>Microsoft Office PowerPoint</Application>
  <PresentationFormat>Apresentação na tela (4:3)</PresentationFormat>
  <Paragraphs>283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Century</vt:lpstr>
      <vt:lpstr>Century Gothic</vt:lpstr>
      <vt:lpstr>Neo Sans</vt:lpstr>
      <vt:lpstr>Wingdings</vt:lpstr>
      <vt:lpstr>m62-research</vt:lpstr>
      <vt:lpstr>1_It’s not the design of your template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+44 151 259 6262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Maria</dc:creator>
  <cp:lastModifiedBy>José Maria</cp:lastModifiedBy>
  <cp:revision>83</cp:revision>
  <dcterms:created xsi:type="dcterms:W3CDTF">2016-02-21T23:39:55Z</dcterms:created>
  <dcterms:modified xsi:type="dcterms:W3CDTF">2016-02-24T19:27:18Z</dcterms:modified>
</cp:coreProperties>
</file>