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CC3399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5"/>
    <p:restoredTop sz="94767"/>
  </p:normalViewPr>
  <p:slideViewPr>
    <p:cSldViewPr snapToGrid="0">
      <p:cViewPr varScale="1">
        <p:scale>
          <a:sx n="80" d="100"/>
          <a:sy n="80" d="100"/>
        </p:scale>
        <p:origin x="749" y="86"/>
      </p:cViewPr>
      <p:guideLst>
        <p:guide orient="horz" pos="2159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609A0E1B-38AA-4BE8-850C-D9E0567A993E}" type="datetime1">
              <a:rPr lang="ko-KR" altLang="en-US"/>
              <a:pPr lvl="0">
                <a:defRPr lang="ko-KR" altLang="en-US"/>
              </a:pPr>
              <a:t>2022-11-18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87EF9C0D-F3F1-4597-BD04-B7DD1BCDA6C0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87EF9C0D-F3F1-4597-BD04-B7DD1BCDA6C0}" type="slidenum">
              <a:rPr lang="ko-KR" altLang="en-US"/>
              <a:pPr lvl="0">
                <a:defRPr lang="ko-KR" altLang="en-US"/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1536" y="1069849"/>
            <a:ext cx="9960864" cy="1470025"/>
          </a:xfrm>
        </p:spPr>
        <p:txBody>
          <a:bodyPr>
            <a:noAutofit/>
          </a:bodyPr>
          <a:lstStyle>
            <a:lvl1pPr algn="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3657600" y="384048"/>
            <a:ext cx="7924800" cy="612648"/>
          </a:xfrm>
        </p:spPr>
        <p:txBody>
          <a:bodyPr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4446678" y="1909248"/>
            <a:ext cx="8028305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197600" y="4419600"/>
            <a:ext cx="11938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08479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428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424416" y="356617"/>
            <a:ext cx="2157984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56617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76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88720"/>
            <a:ext cx="10972800" cy="49834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965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976" y="2286001"/>
            <a:ext cx="10363200" cy="1362075"/>
          </a:xfrm>
        </p:spPr>
        <p:txBody>
          <a:bodyPr anchor="t">
            <a:noAutofit/>
          </a:bodyPr>
          <a:lstStyle>
            <a:lvl1pPr algn="ctr">
              <a:defRPr sz="48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1353312"/>
            <a:ext cx="10363200" cy="905256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4446678" y="1909248"/>
            <a:ext cx="8028305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197600" y="4419600"/>
            <a:ext cx="11938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68093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76" y="1289304"/>
            <a:ext cx="53848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2304" y="1289304"/>
            <a:ext cx="53848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61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353312"/>
            <a:ext cx="5388864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93976"/>
            <a:ext cx="5386917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7" y="1353312"/>
            <a:ext cx="5388864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093976"/>
            <a:ext cx="5389033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35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595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30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536" y="0"/>
            <a:ext cx="9960864" cy="987552"/>
          </a:xfrm>
        </p:spPr>
        <p:txBody>
          <a:bodyPr anchor="b">
            <a:normAutofit/>
          </a:bodyPr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4688" y="1371600"/>
            <a:ext cx="6230112" cy="48554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034528" y="1371600"/>
            <a:ext cx="3511296" cy="4873752"/>
          </a:xfrm>
          <a:gradFill>
            <a:gsLst>
              <a:gs pos="0">
                <a:schemeClr val="bg1">
                  <a:lumMod val="95000"/>
                  <a:alpha val="34000"/>
                </a:schemeClr>
              </a:gs>
              <a:gs pos="60000">
                <a:schemeClr val="tx2">
                  <a:lumMod val="20000"/>
                  <a:lumOff val="80000"/>
                  <a:alpha val="0"/>
                </a:schemeClr>
              </a:gs>
            </a:gsLst>
            <a:lin ang="5400000" scaled="1"/>
          </a:gradFill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026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70560" y="4855464"/>
            <a:ext cx="4291584" cy="777240"/>
          </a:xfrm>
          <a:solidFill>
            <a:schemeClr val="bg2">
              <a:lumMod val="50000"/>
            </a:schemeClr>
          </a:solidFill>
        </p:spPr>
        <p:txBody>
          <a:bodyPr anchor="ctr"/>
          <a:lstStyle>
            <a:lvl1pPr algn="ctr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157216" y="1216152"/>
            <a:ext cx="6169152" cy="4398264"/>
          </a:xfrm>
          <a:solidFill>
            <a:srgbClr val="EAEAEA"/>
          </a:solidFill>
          <a:effectLst>
            <a:outerShdw blurRad="254000" dist="101600" dir="27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60" y="1216152"/>
            <a:ext cx="4291584" cy="3575304"/>
          </a:xfrm>
        </p:spPr>
        <p:txBody>
          <a:bodyPr anchor="b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666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White">
          <a:xfrm>
            <a:off x="0" y="0"/>
            <a:ext cx="12192000" cy="6858000"/>
          </a:xfrm>
          <a:prstGeom prst="rect">
            <a:avLst/>
          </a:prstGeom>
          <a:gradFill>
            <a:gsLst>
              <a:gs pos="6000">
                <a:schemeClr val="bg2">
                  <a:lumMod val="50000"/>
                  <a:alpha val="83000"/>
                </a:schemeClr>
              </a:gs>
              <a:gs pos="26000">
                <a:schemeClr val="bg2">
                  <a:lumMod val="50000"/>
                  <a:alpha val="63000"/>
                </a:schemeClr>
              </a:gs>
              <a:gs pos="50000">
                <a:schemeClr val="bg2">
                  <a:lumMod val="50000"/>
                  <a:alpha val="27000"/>
                </a:schemeClr>
              </a:gs>
              <a:gs pos="100000">
                <a:schemeClr val="bg2">
                  <a:lumMod val="5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black">
          <a:xfrm>
            <a:off x="0" y="0"/>
            <a:ext cx="1621536" cy="987552"/>
          </a:xfrm>
          <a:prstGeom prst="rect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white">
          <a:xfrm>
            <a:off x="101600" y="1066800"/>
            <a:ext cx="3454400" cy="1219200"/>
          </a:xfrm>
          <a:prstGeom prst="rect">
            <a:avLst/>
          </a:prstGeom>
          <a:blipFill dpi="0" rotWithShape="1">
            <a:blip r:embed="rId13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136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>
            <a:off x="11546538" y="5872450"/>
            <a:ext cx="723900" cy="555625"/>
          </a:xfrm>
          <a:prstGeom prst="rect">
            <a:avLst/>
          </a:prstGeom>
          <a:noFill/>
        </p:spPr>
      </p:pic>
      <p:pic>
        <p:nvPicPr>
          <p:cNvPr id="11" name="Picture 139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 flipH="1" flipV="1">
            <a:off x="203200" y="4724401"/>
            <a:ext cx="567267" cy="434975"/>
          </a:xfrm>
          <a:prstGeom prst="rect">
            <a:avLst/>
          </a:prstGeom>
          <a:noFill/>
        </p:spPr>
      </p:pic>
      <p:pic>
        <p:nvPicPr>
          <p:cNvPr id="12" name="Picture 99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>
            <a:off x="711200" y="152401"/>
            <a:ext cx="922867" cy="7080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 bwMode="white">
          <a:xfrm>
            <a:off x="1622595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ltGray">
          <a:xfrm>
            <a:off x="11618976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ltGray">
          <a:xfrm>
            <a:off x="3560064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White">
          <a:xfrm>
            <a:off x="0" y="990600"/>
            <a:ext cx="12192000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White">
          <a:xfrm>
            <a:off x="7717536" y="1069848"/>
            <a:ext cx="4474464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01"/>
          <p:cNvGrpSpPr>
            <a:grpSpLocks/>
          </p:cNvGrpSpPr>
          <p:nvPr/>
        </p:nvGrpSpPr>
        <p:grpSpPr bwMode="ltGray">
          <a:xfrm>
            <a:off x="-82016" y="-103188"/>
            <a:ext cx="5466816" cy="4217988"/>
            <a:chOff x="-80" y="-65"/>
            <a:chExt cx="2624" cy="2631"/>
          </a:xfrm>
          <a:solidFill>
            <a:schemeClr val="bg2">
              <a:lumMod val="20000"/>
              <a:lumOff val="80000"/>
              <a:alpha val="10196"/>
            </a:schemeClr>
          </a:solidFill>
        </p:grpSpPr>
        <p:sp>
          <p:nvSpPr>
            <p:cNvPr id="19" name="Freeform 102"/>
            <p:cNvSpPr>
              <a:spLocks/>
            </p:cNvSpPr>
            <p:nvPr/>
          </p:nvSpPr>
          <p:spPr bwMode="ltGray">
            <a:xfrm>
              <a:off x="1703" y="0"/>
              <a:ext cx="73" cy="34"/>
            </a:xfrm>
            <a:custGeom>
              <a:avLst/>
              <a:gdLst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32 w 711"/>
                <a:gd name="connsiteY2" fmla="*/ 401 h 451"/>
                <a:gd name="connsiteX3" fmla="*/ 112 w 711"/>
                <a:gd name="connsiteY3" fmla="*/ 367 h 451"/>
                <a:gd name="connsiteX4" fmla="*/ 94 w 711"/>
                <a:gd name="connsiteY4" fmla="*/ 335 h 451"/>
                <a:gd name="connsiteX5" fmla="*/ 674 w 711"/>
                <a:gd name="connsiteY5" fmla="*/ 0 h 451"/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85 w 711"/>
                <a:gd name="connsiteY2" fmla="*/ 369 h 451"/>
                <a:gd name="connsiteX3" fmla="*/ 132 w 711"/>
                <a:gd name="connsiteY3" fmla="*/ 401 h 451"/>
                <a:gd name="connsiteX4" fmla="*/ 112 w 711"/>
                <a:gd name="connsiteY4" fmla="*/ 367 h 451"/>
                <a:gd name="connsiteX5" fmla="*/ 94 w 711"/>
                <a:gd name="connsiteY5" fmla="*/ 335 h 451"/>
                <a:gd name="connsiteX6" fmla="*/ 674 w 711"/>
                <a:gd name="connsiteY6" fmla="*/ 0 h 451"/>
                <a:gd name="connsiteX0" fmla="*/ 674 w 711"/>
                <a:gd name="connsiteY0" fmla="*/ 0 h 401"/>
                <a:gd name="connsiteX1" fmla="*/ 711 w 711"/>
                <a:gd name="connsiteY1" fmla="*/ 67 h 401"/>
                <a:gd name="connsiteX2" fmla="*/ 185 w 711"/>
                <a:gd name="connsiteY2" fmla="*/ 369 h 401"/>
                <a:gd name="connsiteX3" fmla="*/ 132 w 711"/>
                <a:gd name="connsiteY3" fmla="*/ 401 h 401"/>
                <a:gd name="connsiteX4" fmla="*/ 112 w 711"/>
                <a:gd name="connsiteY4" fmla="*/ 367 h 401"/>
                <a:gd name="connsiteX5" fmla="*/ 94 w 711"/>
                <a:gd name="connsiteY5" fmla="*/ 335 h 401"/>
                <a:gd name="connsiteX6" fmla="*/ 674 w 711"/>
                <a:gd name="connsiteY6" fmla="*/ 0 h 401"/>
                <a:gd name="connsiteX0" fmla="*/ 562 w 599"/>
                <a:gd name="connsiteY0" fmla="*/ 0 h 401"/>
                <a:gd name="connsiteX1" fmla="*/ 599 w 599"/>
                <a:gd name="connsiteY1" fmla="*/ 67 h 401"/>
                <a:gd name="connsiteX2" fmla="*/ 73 w 599"/>
                <a:gd name="connsiteY2" fmla="*/ 369 h 401"/>
                <a:gd name="connsiteX3" fmla="*/ 20 w 599"/>
                <a:gd name="connsiteY3" fmla="*/ 401 h 401"/>
                <a:gd name="connsiteX4" fmla="*/ 0 w 599"/>
                <a:gd name="connsiteY4" fmla="*/ 367 h 401"/>
                <a:gd name="connsiteX5" fmla="*/ 562 w 599"/>
                <a:gd name="connsiteY5" fmla="*/ 0 h 401"/>
                <a:gd name="connsiteX0" fmla="*/ 0 w 599"/>
                <a:gd name="connsiteY0" fmla="*/ 300 h 334"/>
                <a:gd name="connsiteX1" fmla="*/ 599 w 599"/>
                <a:gd name="connsiteY1" fmla="*/ 0 h 334"/>
                <a:gd name="connsiteX2" fmla="*/ 73 w 599"/>
                <a:gd name="connsiteY2" fmla="*/ 302 h 334"/>
                <a:gd name="connsiteX3" fmla="*/ 20 w 599"/>
                <a:gd name="connsiteY3" fmla="*/ 334 h 334"/>
                <a:gd name="connsiteX4" fmla="*/ 0 w 599"/>
                <a:gd name="connsiteY4" fmla="*/ 300 h 334"/>
                <a:gd name="connsiteX0" fmla="*/ 0 w 73"/>
                <a:gd name="connsiteY0" fmla="*/ 5 h 39"/>
                <a:gd name="connsiteX1" fmla="*/ 73 w 73"/>
                <a:gd name="connsiteY1" fmla="*/ 7 h 39"/>
                <a:gd name="connsiteX2" fmla="*/ 20 w 73"/>
                <a:gd name="connsiteY2" fmla="*/ 39 h 39"/>
                <a:gd name="connsiteX3" fmla="*/ 0 w 73"/>
                <a:gd name="connsiteY3" fmla="*/ 5 h 39"/>
                <a:gd name="connsiteX0" fmla="*/ 0 w 73"/>
                <a:gd name="connsiteY0" fmla="*/ 0 h 34"/>
                <a:gd name="connsiteX1" fmla="*/ 73 w 73"/>
                <a:gd name="connsiteY1" fmla="*/ 2 h 34"/>
                <a:gd name="connsiteX2" fmla="*/ 20 w 73"/>
                <a:gd name="connsiteY2" fmla="*/ 34 h 34"/>
                <a:gd name="connsiteX3" fmla="*/ 0 w 73"/>
                <a:gd name="connsiteY3" fmla="*/ 0 h 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" h="34">
                  <a:moveTo>
                    <a:pt x="0" y="0"/>
                  </a:moveTo>
                  <a:cubicBezTo>
                    <a:pt x="24" y="1"/>
                    <a:pt x="49" y="1"/>
                    <a:pt x="73" y="2"/>
                  </a:cubicBezTo>
                  <a:lnTo>
                    <a:pt x="20" y="34"/>
                  </a:lnTo>
                  <a:cubicBezTo>
                    <a:pt x="13" y="23"/>
                    <a:pt x="7" y="1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0" name="Freeform 103"/>
            <p:cNvSpPr>
              <a:spLocks/>
            </p:cNvSpPr>
            <p:nvPr/>
          </p:nvSpPr>
          <p:spPr bwMode="ltGray">
            <a:xfrm>
              <a:off x="1739" y="2"/>
              <a:ext cx="314" cy="131"/>
            </a:xfrm>
            <a:custGeom>
              <a:avLst/>
              <a:gdLst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3 w 638"/>
                <a:gd name="connsiteY2" fmla="*/ 353 h 353"/>
                <a:gd name="connsiteX3" fmla="*/ 0 w 638"/>
                <a:gd name="connsiteY3" fmla="*/ 284 h 353"/>
                <a:gd name="connsiteX4" fmla="*/ 129 w 638"/>
                <a:gd name="connsiteY4" fmla="*/ 222 h 353"/>
                <a:gd name="connsiteX5" fmla="*/ 607 w 638"/>
                <a:gd name="connsiteY5" fmla="*/ 0 h 353"/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14 w 638"/>
                <a:gd name="connsiteY2" fmla="*/ 222 h 353"/>
                <a:gd name="connsiteX3" fmla="*/ 33 w 638"/>
                <a:gd name="connsiteY3" fmla="*/ 353 h 353"/>
                <a:gd name="connsiteX4" fmla="*/ 0 w 638"/>
                <a:gd name="connsiteY4" fmla="*/ 284 h 353"/>
                <a:gd name="connsiteX5" fmla="*/ 129 w 638"/>
                <a:gd name="connsiteY5" fmla="*/ 222 h 353"/>
                <a:gd name="connsiteX6" fmla="*/ 607 w 638"/>
                <a:gd name="connsiteY6" fmla="*/ 0 h 353"/>
                <a:gd name="connsiteX0" fmla="*/ 129 w 638"/>
                <a:gd name="connsiteY0" fmla="*/ 151 h 282"/>
                <a:gd name="connsiteX1" fmla="*/ 638 w 638"/>
                <a:gd name="connsiteY1" fmla="*/ 0 h 282"/>
                <a:gd name="connsiteX2" fmla="*/ 314 w 638"/>
                <a:gd name="connsiteY2" fmla="*/ 151 h 282"/>
                <a:gd name="connsiteX3" fmla="*/ 33 w 638"/>
                <a:gd name="connsiteY3" fmla="*/ 282 h 282"/>
                <a:gd name="connsiteX4" fmla="*/ 0 w 638"/>
                <a:gd name="connsiteY4" fmla="*/ 213 h 282"/>
                <a:gd name="connsiteX5" fmla="*/ 129 w 638"/>
                <a:gd name="connsiteY5" fmla="*/ 151 h 282"/>
                <a:gd name="connsiteX0" fmla="*/ 129 w 314"/>
                <a:gd name="connsiteY0" fmla="*/ 0 h 131"/>
                <a:gd name="connsiteX1" fmla="*/ 314 w 314"/>
                <a:gd name="connsiteY1" fmla="*/ 0 h 131"/>
                <a:gd name="connsiteX2" fmla="*/ 33 w 314"/>
                <a:gd name="connsiteY2" fmla="*/ 131 h 131"/>
                <a:gd name="connsiteX3" fmla="*/ 0 w 314"/>
                <a:gd name="connsiteY3" fmla="*/ 62 h 131"/>
                <a:gd name="connsiteX4" fmla="*/ 129 w 314"/>
                <a:gd name="connsiteY4" fmla="*/ 0 h 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" h="131">
                  <a:moveTo>
                    <a:pt x="129" y="0"/>
                  </a:moveTo>
                  <a:lnTo>
                    <a:pt x="314" y="0"/>
                  </a:lnTo>
                  <a:lnTo>
                    <a:pt x="33" y="131"/>
                  </a:lnTo>
                  <a:lnTo>
                    <a:pt x="0" y="62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1" name="Freeform 104"/>
            <p:cNvSpPr>
              <a:spLocks/>
            </p:cNvSpPr>
            <p:nvPr/>
          </p:nvSpPr>
          <p:spPr bwMode="ltGray">
            <a:xfrm>
              <a:off x="1785" y="-65"/>
              <a:ext cx="654" cy="301"/>
            </a:xfrm>
            <a:custGeom>
              <a:avLst/>
              <a:gdLst/>
              <a:ahLst/>
              <a:cxnLst>
                <a:cxn ang="0">
                  <a:pos x="629" y="0"/>
                </a:cxn>
                <a:cxn ang="0">
                  <a:pos x="654" y="73"/>
                </a:cxn>
                <a:cxn ang="0">
                  <a:pos x="26" y="301"/>
                </a:cxn>
                <a:cxn ang="0">
                  <a:pos x="0" y="229"/>
                </a:cxn>
                <a:cxn ang="0">
                  <a:pos x="629" y="0"/>
                </a:cxn>
              </a:cxnLst>
              <a:rect l="0" t="0" r="r" b="b"/>
              <a:pathLst>
                <a:path w="654" h="301">
                  <a:moveTo>
                    <a:pt x="629" y="0"/>
                  </a:moveTo>
                  <a:lnTo>
                    <a:pt x="654" y="73"/>
                  </a:lnTo>
                  <a:lnTo>
                    <a:pt x="26" y="301"/>
                  </a:lnTo>
                  <a:lnTo>
                    <a:pt x="0" y="229"/>
                  </a:lnTo>
                  <a:lnTo>
                    <a:pt x="6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2" name="Freeform 105"/>
            <p:cNvSpPr>
              <a:spLocks/>
            </p:cNvSpPr>
            <p:nvPr/>
          </p:nvSpPr>
          <p:spPr bwMode="ltGray">
            <a:xfrm>
              <a:off x="1821" y="94"/>
              <a:ext cx="666" cy="248"/>
            </a:xfrm>
            <a:custGeom>
              <a:avLst/>
              <a:gdLst/>
              <a:ahLst/>
              <a:cxnLst>
                <a:cxn ang="0">
                  <a:pos x="647" y="0"/>
                </a:cxn>
                <a:cxn ang="0">
                  <a:pos x="666" y="75"/>
                </a:cxn>
                <a:cxn ang="0">
                  <a:pos x="20" y="248"/>
                </a:cxn>
                <a:cxn ang="0">
                  <a:pos x="0" y="174"/>
                </a:cxn>
                <a:cxn ang="0">
                  <a:pos x="647" y="0"/>
                </a:cxn>
              </a:cxnLst>
              <a:rect l="0" t="0" r="r" b="b"/>
              <a:pathLst>
                <a:path w="666" h="248">
                  <a:moveTo>
                    <a:pt x="647" y="0"/>
                  </a:moveTo>
                  <a:lnTo>
                    <a:pt x="666" y="75"/>
                  </a:lnTo>
                  <a:lnTo>
                    <a:pt x="20" y="248"/>
                  </a:lnTo>
                  <a:lnTo>
                    <a:pt x="0" y="174"/>
                  </a:lnTo>
                  <a:lnTo>
                    <a:pt x="6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Freeform 106"/>
            <p:cNvSpPr>
              <a:spLocks/>
            </p:cNvSpPr>
            <p:nvPr/>
          </p:nvSpPr>
          <p:spPr bwMode="ltGray">
            <a:xfrm>
              <a:off x="1848" y="258"/>
              <a:ext cx="673" cy="192"/>
            </a:xfrm>
            <a:custGeom>
              <a:avLst/>
              <a:gdLst/>
              <a:ahLst/>
              <a:cxnLst>
                <a:cxn ang="0">
                  <a:pos x="659" y="0"/>
                </a:cxn>
                <a:cxn ang="0">
                  <a:pos x="673" y="76"/>
                </a:cxn>
                <a:cxn ang="0">
                  <a:pos x="14" y="192"/>
                </a:cxn>
                <a:cxn ang="0">
                  <a:pos x="0" y="116"/>
                </a:cxn>
                <a:cxn ang="0">
                  <a:pos x="659" y="0"/>
                </a:cxn>
              </a:cxnLst>
              <a:rect l="0" t="0" r="r" b="b"/>
              <a:pathLst>
                <a:path w="673" h="192">
                  <a:moveTo>
                    <a:pt x="659" y="0"/>
                  </a:moveTo>
                  <a:lnTo>
                    <a:pt x="673" y="76"/>
                  </a:lnTo>
                  <a:lnTo>
                    <a:pt x="14" y="192"/>
                  </a:lnTo>
                  <a:lnTo>
                    <a:pt x="0" y="116"/>
                  </a:lnTo>
                  <a:lnTo>
                    <a:pt x="6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Freeform 107"/>
            <p:cNvSpPr>
              <a:spLocks/>
            </p:cNvSpPr>
            <p:nvPr/>
          </p:nvSpPr>
          <p:spPr bwMode="ltGray">
            <a:xfrm>
              <a:off x="1867" y="424"/>
              <a:ext cx="673" cy="136"/>
            </a:xfrm>
            <a:custGeom>
              <a:avLst/>
              <a:gdLst/>
              <a:ahLst/>
              <a:cxnLst>
                <a:cxn ang="0">
                  <a:pos x="666" y="0"/>
                </a:cxn>
                <a:cxn ang="0">
                  <a:pos x="673" y="78"/>
                </a:cxn>
                <a:cxn ang="0">
                  <a:pos x="6" y="136"/>
                </a:cxn>
                <a:cxn ang="0">
                  <a:pos x="0" y="59"/>
                </a:cxn>
                <a:cxn ang="0">
                  <a:pos x="666" y="0"/>
                </a:cxn>
              </a:cxnLst>
              <a:rect l="0" t="0" r="r" b="b"/>
              <a:pathLst>
                <a:path w="673" h="136">
                  <a:moveTo>
                    <a:pt x="666" y="0"/>
                  </a:moveTo>
                  <a:lnTo>
                    <a:pt x="673" y="78"/>
                  </a:lnTo>
                  <a:lnTo>
                    <a:pt x="6" y="136"/>
                  </a:lnTo>
                  <a:lnTo>
                    <a:pt x="0" y="59"/>
                  </a:lnTo>
                  <a:lnTo>
                    <a:pt x="6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Rectangle 108"/>
            <p:cNvSpPr>
              <a:spLocks noChangeArrowheads="1"/>
            </p:cNvSpPr>
            <p:nvPr/>
          </p:nvSpPr>
          <p:spPr bwMode="ltGray">
            <a:xfrm>
              <a:off x="1875" y="593"/>
              <a:ext cx="669" cy="77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Freeform 109"/>
            <p:cNvSpPr>
              <a:spLocks/>
            </p:cNvSpPr>
            <p:nvPr/>
          </p:nvSpPr>
          <p:spPr bwMode="ltGray">
            <a:xfrm>
              <a:off x="1867" y="703"/>
              <a:ext cx="673" cy="13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73" y="59"/>
                </a:cxn>
                <a:cxn ang="0">
                  <a:pos x="667" y="135"/>
                </a:cxn>
                <a:cxn ang="0">
                  <a:pos x="0" y="76"/>
                </a:cxn>
                <a:cxn ang="0">
                  <a:pos x="7" y="0"/>
                </a:cxn>
              </a:cxnLst>
              <a:rect l="0" t="0" r="r" b="b"/>
              <a:pathLst>
                <a:path w="673" h="135">
                  <a:moveTo>
                    <a:pt x="7" y="0"/>
                  </a:moveTo>
                  <a:lnTo>
                    <a:pt x="673" y="59"/>
                  </a:lnTo>
                  <a:lnTo>
                    <a:pt x="667" y="135"/>
                  </a:lnTo>
                  <a:lnTo>
                    <a:pt x="0" y="76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7" name="Freeform 110"/>
            <p:cNvSpPr>
              <a:spLocks/>
            </p:cNvSpPr>
            <p:nvPr/>
          </p:nvSpPr>
          <p:spPr bwMode="ltGray">
            <a:xfrm>
              <a:off x="1849" y="813"/>
              <a:ext cx="674" cy="19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74" y="116"/>
                </a:cxn>
                <a:cxn ang="0">
                  <a:pos x="660" y="192"/>
                </a:cxn>
                <a:cxn ang="0">
                  <a:pos x="0" y="75"/>
                </a:cxn>
                <a:cxn ang="0">
                  <a:pos x="14" y="0"/>
                </a:cxn>
              </a:cxnLst>
              <a:rect l="0" t="0" r="r" b="b"/>
              <a:pathLst>
                <a:path w="674" h="192">
                  <a:moveTo>
                    <a:pt x="14" y="0"/>
                  </a:moveTo>
                  <a:lnTo>
                    <a:pt x="674" y="116"/>
                  </a:lnTo>
                  <a:lnTo>
                    <a:pt x="660" y="192"/>
                  </a:lnTo>
                  <a:lnTo>
                    <a:pt x="0" y="75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8" name="Freeform 111"/>
            <p:cNvSpPr>
              <a:spLocks/>
            </p:cNvSpPr>
            <p:nvPr/>
          </p:nvSpPr>
          <p:spPr bwMode="ltGray">
            <a:xfrm>
              <a:off x="1822" y="921"/>
              <a:ext cx="667" cy="247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667" y="173"/>
                </a:cxn>
                <a:cxn ang="0">
                  <a:pos x="647" y="247"/>
                </a:cxn>
                <a:cxn ang="0">
                  <a:pos x="0" y="74"/>
                </a:cxn>
                <a:cxn ang="0">
                  <a:pos x="20" y="0"/>
                </a:cxn>
              </a:cxnLst>
              <a:rect l="0" t="0" r="r" b="b"/>
              <a:pathLst>
                <a:path w="667" h="247">
                  <a:moveTo>
                    <a:pt x="20" y="0"/>
                  </a:moveTo>
                  <a:lnTo>
                    <a:pt x="667" y="173"/>
                  </a:lnTo>
                  <a:lnTo>
                    <a:pt x="647" y="247"/>
                  </a:lnTo>
                  <a:lnTo>
                    <a:pt x="0" y="74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9" name="Freeform 112"/>
            <p:cNvSpPr>
              <a:spLocks/>
            </p:cNvSpPr>
            <p:nvPr/>
          </p:nvSpPr>
          <p:spPr bwMode="ltGray">
            <a:xfrm>
              <a:off x="1787" y="1027"/>
              <a:ext cx="655" cy="301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655" y="229"/>
                </a:cxn>
                <a:cxn ang="0">
                  <a:pos x="629" y="301"/>
                </a:cxn>
                <a:cxn ang="0">
                  <a:pos x="0" y="72"/>
                </a:cxn>
                <a:cxn ang="0">
                  <a:pos x="26" y="0"/>
                </a:cxn>
              </a:cxnLst>
              <a:rect l="0" t="0" r="r" b="b"/>
              <a:pathLst>
                <a:path w="655" h="301">
                  <a:moveTo>
                    <a:pt x="26" y="0"/>
                  </a:moveTo>
                  <a:lnTo>
                    <a:pt x="655" y="229"/>
                  </a:lnTo>
                  <a:lnTo>
                    <a:pt x="629" y="301"/>
                  </a:lnTo>
                  <a:lnTo>
                    <a:pt x="0" y="7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0" name="Freeform 113"/>
            <p:cNvSpPr>
              <a:spLocks/>
            </p:cNvSpPr>
            <p:nvPr/>
          </p:nvSpPr>
          <p:spPr bwMode="ltGray">
            <a:xfrm>
              <a:off x="1742" y="1130"/>
              <a:ext cx="639" cy="353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639" y="283"/>
                </a:cxn>
                <a:cxn ang="0">
                  <a:pos x="606" y="353"/>
                </a:cxn>
                <a:cxn ang="0">
                  <a:pos x="0" y="70"/>
                </a:cxn>
                <a:cxn ang="0">
                  <a:pos x="32" y="0"/>
                </a:cxn>
              </a:cxnLst>
              <a:rect l="0" t="0" r="r" b="b"/>
              <a:pathLst>
                <a:path w="639" h="353">
                  <a:moveTo>
                    <a:pt x="32" y="0"/>
                  </a:moveTo>
                  <a:lnTo>
                    <a:pt x="639" y="283"/>
                  </a:lnTo>
                  <a:lnTo>
                    <a:pt x="606" y="353"/>
                  </a:lnTo>
                  <a:lnTo>
                    <a:pt x="0" y="7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1" name="Freeform 114"/>
            <p:cNvSpPr>
              <a:spLocks/>
            </p:cNvSpPr>
            <p:nvPr/>
          </p:nvSpPr>
          <p:spPr bwMode="ltGray">
            <a:xfrm>
              <a:off x="1689" y="1230"/>
              <a:ext cx="617" cy="4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617" y="334"/>
                </a:cxn>
                <a:cxn ang="0">
                  <a:pos x="579" y="400"/>
                </a:cxn>
                <a:cxn ang="0">
                  <a:pos x="0" y="66"/>
                </a:cxn>
                <a:cxn ang="0">
                  <a:pos x="37" y="0"/>
                </a:cxn>
              </a:cxnLst>
              <a:rect l="0" t="0" r="r" b="b"/>
              <a:pathLst>
                <a:path w="617" h="400">
                  <a:moveTo>
                    <a:pt x="37" y="0"/>
                  </a:moveTo>
                  <a:lnTo>
                    <a:pt x="617" y="334"/>
                  </a:lnTo>
                  <a:lnTo>
                    <a:pt x="579" y="400"/>
                  </a:lnTo>
                  <a:lnTo>
                    <a:pt x="0" y="66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2" name="Freeform 115"/>
            <p:cNvSpPr>
              <a:spLocks/>
            </p:cNvSpPr>
            <p:nvPr/>
          </p:nvSpPr>
          <p:spPr bwMode="ltGray">
            <a:xfrm>
              <a:off x="1627" y="1325"/>
              <a:ext cx="592" cy="446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592" y="383"/>
                </a:cxn>
                <a:cxn ang="0">
                  <a:pos x="548" y="446"/>
                </a:cxn>
                <a:cxn ang="0">
                  <a:pos x="0" y="62"/>
                </a:cxn>
                <a:cxn ang="0">
                  <a:pos x="44" y="0"/>
                </a:cxn>
              </a:cxnLst>
              <a:rect l="0" t="0" r="r" b="b"/>
              <a:pathLst>
                <a:path w="592" h="446">
                  <a:moveTo>
                    <a:pt x="44" y="0"/>
                  </a:moveTo>
                  <a:lnTo>
                    <a:pt x="592" y="383"/>
                  </a:lnTo>
                  <a:lnTo>
                    <a:pt x="548" y="446"/>
                  </a:lnTo>
                  <a:lnTo>
                    <a:pt x="0" y="62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3" name="Freeform 116"/>
            <p:cNvSpPr>
              <a:spLocks/>
            </p:cNvSpPr>
            <p:nvPr/>
          </p:nvSpPr>
          <p:spPr bwMode="ltGray">
            <a:xfrm>
              <a:off x="1558" y="1414"/>
              <a:ext cx="562" cy="489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2" y="430"/>
                </a:cxn>
                <a:cxn ang="0">
                  <a:pos x="511" y="489"/>
                </a:cxn>
                <a:cxn ang="0">
                  <a:pos x="0" y="58"/>
                </a:cxn>
                <a:cxn ang="0">
                  <a:pos x="49" y="0"/>
                </a:cxn>
              </a:cxnLst>
              <a:rect l="0" t="0" r="r" b="b"/>
              <a:pathLst>
                <a:path w="562" h="489">
                  <a:moveTo>
                    <a:pt x="49" y="0"/>
                  </a:moveTo>
                  <a:lnTo>
                    <a:pt x="562" y="430"/>
                  </a:lnTo>
                  <a:lnTo>
                    <a:pt x="511" y="489"/>
                  </a:lnTo>
                  <a:lnTo>
                    <a:pt x="0" y="58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4" name="Freeform 117"/>
            <p:cNvSpPr>
              <a:spLocks/>
            </p:cNvSpPr>
            <p:nvPr/>
          </p:nvSpPr>
          <p:spPr bwMode="ltGray">
            <a:xfrm>
              <a:off x="1480" y="1498"/>
              <a:ext cx="529" cy="527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29" y="473"/>
                </a:cxn>
                <a:cxn ang="0">
                  <a:pos x="474" y="527"/>
                </a:cxn>
                <a:cxn ang="0">
                  <a:pos x="0" y="54"/>
                </a:cxn>
                <a:cxn ang="0">
                  <a:pos x="56" y="0"/>
                </a:cxn>
              </a:cxnLst>
              <a:rect l="0" t="0" r="r" b="b"/>
              <a:pathLst>
                <a:path w="529" h="527">
                  <a:moveTo>
                    <a:pt x="56" y="0"/>
                  </a:moveTo>
                  <a:lnTo>
                    <a:pt x="529" y="473"/>
                  </a:lnTo>
                  <a:lnTo>
                    <a:pt x="474" y="527"/>
                  </a:lnTo>
                  <a:lnTo>
                    <a:pt x="0" y="54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5" name="Freeform 118"/>
            <p:cNvSpPr>
              <a:spLocks/>
            </p:cNvSpPr>
            <p:nvPr/>
          </p:nvSpPr>
          <p:spPr bwMode="ltGray">
            <a:xfrm>
              <a:off x="1397" y="1574"/>
              <a:ext cx="490" cy="562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490" y="513"/>
                </a:cxn>
                <a:cxn ang="0">
                  <a:pos x="430" y="56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490" h="562">
                  <a:moveTo>
                    <a:pt x="59" y="0"/>
                  </a:moveTo>
                  <a:lnTo>
                    <a:pt x="490" y="513"/>
                  </a:lnTo>
                  <a:lnTo>
                    <a:pt x="430" y="562"/>
                  </a:lnTo>
                  <a:lnTo>
                    <a:pt x="0" y="51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6" name="Freeform 119"/>
            <p:cNvSpPr>
              <a:spLocks/>
            </p:cNvSpPr>
            <p:nvPr/>
          </p:nvSpPr>
          <p:spPr bwMode="ltGray">
            <a:xfrm>
              <a:off x="1308" y="1644"/>
              <a:ext cx="446" cy="593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446" y="548"/>
                </a:cxn>
                <a:cxn ang="0">
                  <a:pos x="384" y="593"/>
                </a:cxn>
                <a:cxn ang="0">
                  <a:pos x="0" y="45"/>
                </a:cxn>
                <a:cxn ang="0">
                  <a:pos x="64" y="0"/>
                </a:cxn>
              </a:cxnLst>
              <a:rect l="0" t="0" r="r" b="b"/>
              <a:pathLst>
                <a:path w="446" h="593">
                  <a:moveTo>
                    <a:pt x="64" y="0"/>
                  </a:moveTo>
                  <a:lnTo>
                    <a:pt x="446" y="548"/>
                  </a:lnTo>
                  <a:lnTo>
                    <a:pt x="384" y="593"/>
                  </a:lnTo>
                  <a:lnTo>
                    <a:pt x="0" y="45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7" name="Freeform 120"/>
            <p:cNvSpPr>
              <a:spLocks/>
            </p:cNvSpPr>
            <p:nvPr/>
          </p:nvSpPr>
          <p:spPr bwMode="ltGray">
            <a:xfrm>
              <a:off x="1214" y="1707"/>
              <a:ext cx="401" cy="618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401" y="579"/>
                </a:cxn>
                <a:cxn ang="0">
                  <a:pos x="334" y="618"/>
                </a:cxn>
                <a:cxn ang="0">
                  <a:pos x="0" y="38"/>
                </a:cxn>
                <a:cxn ang="0">
                  <a:pos x="66" y="0"/>
                </a:cxn>
              </a:cxnLst>
              <a:rect l="0" t="0" r="r" b="b"/>
              <a:pathLst>
                <a:path w="401" h="618">
                  <a:moveTo>
                    <a:pt x="66" y="0"/>
                  </a:moveTo>
                  <a:lnTo>
                    <a:pt x="401" y="579"/>
                  </a:lnTo>
                  <a:lnTo>
                    <a:pt x="334" y="618"/>
                  </a:lnTo>
                  <a:lnTo>
                    <a:pt x="0" y="38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8" name="Freeform 121"/>
            <p:cNvSpPr>
              <a:spLocks/>
            </p:cNvSpPr>
            <p:nvPr/>
          </p:nvSpPr>
          <p:spPr bwMode="ltGray">
            <a:xfrm>
              <a:off x="1115" y="1760"/>
              <a:ext cx="353" cy="640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53" y="607"/>
                </a:cxn>
                <a:cxn ang="0">
                  <a:pos x="282" y="640"/>
                </a:cxn>
                <a:cxn ang="0">
                  <a:pos x="0" y="33"/>
                </a:cxn>
                <a:cxn ang="0">
                  <a:pos x="69" y="0"/>
                </a:cxn>
              </a:cxnLst>
              <a:rect l="0" t="0" r="r" b="b"/>
              <a:pathLst>
                <a:path w="353" h="640">
                  <a:moveTo>
                    <a:pt x="69" y="0"/>
                  </a:moveTo>
                  <a:lnTo>
                    <a:pt x="353" y="607"/>
                  </a:lnTo>
                  <a:lnTo>
                    <a:pt x="282" y="640"/>
                  </a:lnTo>
                  <a:lnTo>
                    <a:pt x="0" y="3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9" name="Freeform 122"/>
            <p:cNvSpPr>
              <a:spLocks/>
            </p:cNvSpPr>
            <p:nvPr/>
          </p:nvSpPr>
          <p:spPr bwMode="ltGray">
            <a:xfrm>
              <a:off x="1012" y="1806"/>
              <a:ext cx="301" cy="656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301" y="629"/>
                </a:cxn>
                <a:cxn ang="0">
                  <a:pos x="228" y="656"/>
                </a:cxn>
                <a:cxn ang="0">
                  <a:pos x="0" y="27"/>
                </a:cxn>
                <a:cxn ang="0">
                  <a:pos x="72" y="0"/>
                </a:cxn>
              </a:cxnLst>
              <a:rect l="0" t="0" r="r" b="b"/>
              <a:pathLst>
                <a:path w="301" h="656">
                  <a:moveTo>
                    <a:pt x="72" y="0"/>
                  </a:moveTo>
                  <a:lnTo>
                    <a:pt x="301" y="629"/>
                  </a:lnTo>
                  <a:lnTo>
                    <a:pt x="228" y="656"/>
                  </a:lnTo>
                  <a:lnTo>
                    <a:pt x="0" y="27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0" name="Freeform 123"/>
            <p:cNvSpPr>
              <a:spLocks/>
            </p:cNvSpPr>
            <p:nvPr/>
          </p:nvSpPr>
          <p:spPr bwMode="ltGray">
            <a:xfrm>
              <a:off x="906" y="1844"/>
              <a:ext cx="248" cy="666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48" y="646"/>
                </a:cxn>
                <a:cxn ang="0">
                  <a:pos x="173" y="666"/>
                </a:cxn>
                <a:cxn ang="0">
                  <a:pos x="0" y="18"/>
                </a:cxn>
                <a:cxn ang="0">
                  <a:pos x="74" y="0"/>
                </a:cxn>
              </a:cxnLst>
              <a:rect l="0" t="0" r="r" b="b"/>
              <a:pathLst>
                <a:path w="248" h="666">
                  <a:moveTo>
                    <a:pt x="74" y="0"/>
                  </a:moveTo>
                  <a:lnTo>
                    <a:pt x="248" y="646"/>
                  </a:lnTo>
                  <a:lnTo>
                    <a:pt x="173" y="666"/>
                  </a:lnTo>
                  <a:lnTo>
                    <a:pt x="0" y="18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Freeform 124"/>
            <p:cNvSpPr>
              <a:spLocks/>
            </p:cNvSpPr>
            <p:nvPr/>
          </p:nvSpPr>
          <p:spPr bwMode="ltGray">
            <a:xfrm>
              <a:off x="798" y="1870"/>
              <a:ext cx="192" cy="673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192" y="660"/>
                </a:cxn>
                <a:cxn ang="0">
                  <a:pos x="116" y="673"/>
                </a:cxn>
                <a:cxn ang="0">
                  <a:pos x="0" y="13"/>
                </a:cxn>
                <a:cxn ang="0">
                  <a:pos x="76" y="0"/>
                </a:cxn>
              </a:cxnLst>
              <a:rect l="0" t="0" r="r" b="b"/>
              <a:pathLst>
                <a:path w="192" h="673">
                  <a:moveTo>
                    <a:pt x="76" y="0"/>
                  </a:moveTo>
                  <a:lnTo>
                    <a:pt x="192" y="660"/>
                  </a:lnTo>
                  <a:lnTo>
                    <a:pt x="116" y="673"/>
                  </a:lnTo>
                  <a:lnTo>
                    <a:pt x="0" y="13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2" name="Freeform 125"/>
            <p:cNvSpPr>
              <a:spLocks/>
            </p:cNvSpPr>
            <p:nvPr/>
          </p:nvSpPr>
          <p:spPr bwMode="ltGray">
            <a:xfrm>
              <a:off x="688" y="1888"/>
              <a:ext cx="136" cy="673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36" y="667"/>
                </a:cxn>
                <a:cxn ang="0">
                  <a:pos x="58" y="673"/>
                </a:cxn>
                <a:cxn ang="0">
                  <a:pos x="0" y="7"/>
                </a:cxn>
                <a:cxn ang="0">
                  <a:pos x="77" y="0"/>
                </a:cxn>
              </a:cxnLst>
              <a:rect l="0" t="0" r="r" b="b"/>
              <a:pathLst>
                <a:path w="136" h="673">
                  <a:moveTo>
                    <a:pt x="77" y="0"/>
                  </a:moveTo>
                  <a:lnTo>
                    <a:pt x="136" y="667"/>
                  </a:lnTo>
                  <a:lnTo>
                    <a:pt x="58" y="673"/>
                  </a:lnTo>
                  <a:lnTo>
                    <a:pt x="0" y="7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3" name="Rectangle 126"/>
            <p:cNvSpPr>
              <a:spLocks noChangeArrowheads="1"/>
            </p:cNvSpPr>
            <p:nvPr/>
          </p:nvSpPr>
          <p:spPr bwMode="ltGray">
            <a:xfrm>
              <a:off x="578" y="1896"/>
              <a:ext cx="77" cy="670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" name="Freeform 127"/>
            <p:cNvSpPr>
              <a:spLocks/>
            </p:cNvSpPr>
            <p:nvPr/>
          </p:nvSpPr>
          <p:spPr bwMode="ltGray">
            <a:xfrm>
              <a:off x="410" y="1889"/>
              <a:ext cx="135" cy="673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35" y="7"/>
                </a:cxn>
                <a:cxn ang="0">
                  <a:pos x="76" y="673"/>
                </a:cxn>
                <a:cxn ang="0">
                  <a:pos x="0" y="666"/>
                </a:cxn>
                <a:cxn ang="0">
                  <a:pos x="59" y="0"/>
                </a:cxn>
              </a:cxnLst>
              <a:rect l="0" t="0" r="r" b="b"/>
              <a:pathLst>
                <a:path w="135" h="673">
                  <a:moveTo>
                    <a:pt x="59" y="0"/>
                  </a:moveTo>
                  <a:lnTo>
                    <a:pt x="135" y="7"/>
                  </a:lnTo>
                  <a:lnTo>
                    <a:pt x="76" y="673"/>
                  </a:lnTo>
                  <a:lnTo>
                    <a:pt x="0" y="666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5" name="Freeform 128"/>
            <p:cNvSpPr>
              <a:spLocks/>
            </p:cNvSpPr>
            <p:nvPr/>
          </p:nvSpPr>
          <p:spPr bwMode="ltGray">
            <a:xfrm>
              <a:off x="243" y="1872"/>
              <a:ext cx="192" cy="672"/>
            </a:xfrm>
            <a:custGeom>
              <a:avLst/>
              <a:gdLst/>
              <a:ahLst/>
              <a:cxnLst>
                <a:cxn ang="0">
                  <a:pos x="117" y="0"/>
                </a:cxn>
                <a:cxn ang="0">
                  <a:pos x="192" y="13"/>
                </a:cxn>
                <a:cxn ang="0">
                  <a:pos x="76" y="672"/>
                </a:cxn>
                <a:cxn ang="0">
                  <a:pos x="0" y="659"/>
                </a:cxn>
                <a:cxn ang="0">
                  <a:pos x="117" y="0"/>
                </a:cxn>
              </a:cxnLst>
              <a:rect l="0" t="0" r="r" b="b"/>
              <a:pathLst>
                <a:path w="192" h="672">
                  <a:moveTo>
                    <a:pt x="117" y="0"/>
                  </a:moveTo>
                  <a:lnTo>
                    <a:pt x="192" y="13"/>
                  </a:lnTo>
                  <a:lnTo>
                    <a:pt x="76" y="672"/>
                  </a:lnTo>
                  <a:lnTo>
                    <a:pt x="0" y="659"/>
                  </a:ln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" name="Freeform 129"/>
            <p:cNvSpPr>
              <a:spLocks/>
            </p:cNvSpPr>
            <p:nvPr/>
          </p:nvSpPr>
          <p:spPr bwMode="ltGray">
            <a:xfrm>
              <a:off x="80" y="1845"/>
              <a:ext cx="247" cy="666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247" y="20"/>
                </a:cxn>
                <a:cxn ang="0">
                  <a:pos x="74" y="666"/>
                </a:cxn>
                <a:cxn ang="0">
                  <a:pos x="0" y="646"/>
                </a:cxn>
                <a:cxn ang="0">
                  <a:pos x="172" y="0"/>
                </a:cxn>
              </a:cxnLst>
              <a:rect l="0" t="0" r="r" b="b"/>
              <a:pathLst>
                <a:path w="247" h="666">
                  <a:moveTo>
                    <a:pt x="172" y="0"/>
                  </a:moveTo>
                  <a:lnTo>
                    <a:pt x="247" y="20"/>
                  </a:lnTo>
                  <a:lnTo>
                    <a:pt x="74" y="666"/>
                  </a:lnTo>
                  <a:lnTo>
                    <a:pt x="0" y="646"/>
                  </a:lnTo>
                  <a:lnTo>
                    <a:pt x="1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7" name="Freeform 130"/>
            <p:cNvSpPr>
              <a:spLocks/>
            </p:cNvSpPr>
            <p:nvPr/>
          </p:nvSpPr>
          <p:spPr bwMode="ltGray">
            <a:xfrm>
              <a:off x="-80" y="1808"/>
              <a:ext cx="301" cy="656"/>
            </a:xfrm>
            <a:custGeom>
              <a:avLst/>
              <a:gdLst/>
              <a:ahLst/>
              <a:cxnLst>
                <a:cxn ang="0">
                  <a:pos x="229" y="0"/>
                </a:cxn>
                <a:cxn ang="0">
                  <a:pos x="301" y="27"/>
                </a:cxn>
                <a:cxn ang="0">
                  <a:pos x="72" y="656"/>
                </a:cxn>
                <a:cxn ang="0">
                  <a:pos x="0" y="629"/>
                </a:cxn>
                <a:cxn ang="0">
                  <a:pos x="229" y="0"/>
                </a:cxn>
              </a:cxnLst>
              <a:rect l="0" t="0" r="r" b="b"/>
              <a:pathLst>
                <a:path w="301" h="656">
                  <a:moveTo>
                    <a:pt x="229" y="0"/>
                  </a:moveTo>
                  <a:lnTo>
                    <a:pt x="301" y="27"/>
                  </a:lnTo>
                  <a:lnTo>
                    <a:pt x="72" y="656"/>
                  </a:lnTo>
                  <a:lnTo>
                    <a:pt x="0" y="629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8" name="Freeform 131"/>
            <p:cNvSpPr>
              <a:spLocks/>
            </p:cNvSpPr>
            <p:nvPr/>
          </p:nvSpPr>
          <p:spPr bwMode="ltGray">
            <a:xfrm>
              <a:off x="-42" y="1764"/>
              <a:ext cx="160" cy="377"/>
            </a:xfrm>
            <a:custGeom>
              <a:avLst/>
              <a:gdLst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70 w 353"/>
                <a:gd name="connsiteY2" fmla="*/ 639 h 639"/>
                <a:gd name="connsiteX3" fmla="*/ 0 w 353"/>
                <a:gd name="connsiteY3" fmla="*/ 606 h 639"/>
                <a:gd name="connsiteX4" fmla="*/ 193 w 353"/>
                <a:gd name="connsiteY4" fmla="*/ 193 h 639"/>
                <a:gd name="connsiteX5" fmla="*/ 283 w 353"/>
                <a:gd name="connsiteY5" fmla="*/ 0 h 639"/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193 w 353"/>
                <a:gd name="connsiteY2" fmla="*/ 377 h 639"/>
                <a:gd name="connsiteX3" fmla="*/ 70 w 353"/>
                <a:gd name="connsiteY3" fmla="*/ 639 h 639"/>
                <a:gd name="connsiteX4" fmla="*/ 0 w 353"/>
                <a:gd name="connsiteY4" fmla="*/ 606 h 639"/>
                <a:gd name="connsiteX5" fmla="*/ 193 w 353"/>
                <a:gd name="connsiteY5" fmla="*/ 193 h 639"/>
                <a:gd name="connsiteX6" fmla="*/ 283 w 353"/>
                <a:gd name="connsiteY6" fmla="*/ 0 h 639"/>
                <a:gd name="connsiteX0" fmla="*/ 283 w 353"/>
                <a:gd name="connsiteY0" fmla="*/ 0 h 606"/>
                <a:gd name="connsiteX1" fmla="*/ 353 w 353"/>
                <a:gd name="connsiteY1" fmla="*/ 33 h 606"/>
                <a:gd name="connsiteX2" fmla="*/ 193 w 353"/>
                <a:gd name="connsiteY2" fmla="*/ 377 h 606"/>
                <a:gd name="connsiteX3" fmla="*/ 0 w 353"/>
                <a:gd name="connsiteY3" fmla="*/ 606 h 606"/>
                <a:gd name="connsiteX4" fmla="*/ 193 w 353"/>
                <a:gd name="connsiteY4" fmla="*/ 193 h 606"/>
                <a:gd name="connsiteX5" fmla="*/ 283 w 353"/>
                <a:gd name="connsiteY5" fmla="*/ 0 h 606"/>
                <a:gd name="connsiteX0" fmla="*/ 90 w 160"/>
                <a:gd name="connsiteY0" fmla="*/ 0 h 377"/>
                <a:gd name="connsiteX1" fmla="*/ 160 w 160"/>
                <a:gd name="connsiteY1" fmla="*/ 33 h 377"/>
                <a:gd name="connsiteX2" fmla="*/ 0 w 160"/>
                <a:gd name="connsiteY2" fmla="*/ 377 h 377"/>
                <a:gd name="connsiteX3" fmla="*/ 0 w 160"/>
                <a:gd name="connsiteY3" fmla="*/ 193 h 377"/>
                <a:gd name="connsiteX4" fmla="*/ 90 w 160"/>
                <a:gd name="connsiteY4" fmla="*/ 0 h 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" h="377">
                  <a:moveTo>
                    <a:pt x="90" y="0"/>
                  </a:moveTo>
                  <a:lnTo>
                    <a:pt x="160" y="33"/>
                  </a:lnTo>
                  <a:cubicBezTo>
                    <a:pt x="107" y="148"/>
                    <a:pt x="53" y="262"/>
                    <a:pt x="0" y="377"/>
                  </a:cubicBezTo>
                  <a:lnTo>
                    <a:pt x="0" y="193"/>
                  </a:lnTo>
                  <a:cubicBezTo>
                    <a:pt x="30" y="129"/>
                    <a:pt x="60" y="64"/>
                    <a:pt x="9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9" name="Freeform 132"/>
            <p:cNvSpPr>
              <a:spLocks/>
            </p:cNvSpPr>
            <p:nvPr/>
          </p:nvSpPr>
          <p:spPr bwMode="ltGray">
            <a:xfrm>
              <a:off x="-42" y="1714"/>
              <a:ext cx="60" cy="136"/>
            </a:xfrm>
            <a:custGeom>
              <a:avLst/>
              <a:gdLst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66 w 400"/>
                <a:gd name="connsiteY2" fmla="*/ 714 h 714"/>
                <a:gd name="connsiteX3" fmla="*/ 0 w 400"/>
                <a:gd name="connsiteY3" fmla="*/ 676 h 714"/>
                <a:gd name="connsiteX4" fmla="*/ 334 w 400"/>
                <a:gd name="connsiteY4" fmla="*/ 96 h 714"/>
                <a:gd name="connsiteX5" fmla="*/ 341 w 400"/>
                <a:gd name="connsiteY5" fmla="*/ 100 h 714"/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7" fmla="*/ 334 w 400"/>
                <a:gd name="connsiteY7" fmla="*/ 96 h 714"/>
                <a:gd name="connsiteX0" fmla="*/ 341 w 400"/>
                <a:gd name="connsiteY0" fmla="*/ 100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275 w 334"/>
                <a:gd name="connsiteY0" fmla="*/ 0 h 614"/>
                <a:gd name="connsiteX1" fmla="*/ 334 w 334"/>
                <a:gd name="connsiteY1" fmla="*/ 35 h 614"/>
                <a:gd name="connsiteX2" fmla="*/ 274 w 334"/>
                <a:gd name="connsiteY2" fmla="*/ 136 h 614"/>
                <a:gd name="connsiteX3" fmla="*/ 0 w 334"/>
                <a:gd name="connsiteY3" fmla="*/ 614 h 614"/>
                <a:gd name="connsiteX4" fmla="*/ 275 w 334"/>
                <a:gd name="connsiteY4" fmla="*/ 0 h 614"/>
                <a:gd name="connsiteX0" fmla="*/ 1 w 60"/>
                <a:gd name="connsiteY0" fmla="*/ 0 h 136"/>
                <a:gd name="connsiteX1" fmla="*/ 60 w 60"/>
                <a:gd name="connsiteY1" fmla="*/ 35 h 136"/>
                <a:gd name="connsiteX2" fmla="*/ 0 w 60"/>
                <a:gd name="connsiteY2" fmla="*/ 136 h 136"/>
                <a:gd name="connsiteX3" fmla="*/ 1 w 60"/>
                <a:gd name="connsiteY3" fmla="*/ 0 h 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" h="136">
                  <a:moveTo>
                    <a:pt x="1" y="0"/>
                  </a:moveTo>
                  <a:lnTo>
                    <a:pt x="60" y="35"/>
                  </a:lnTo>
                  <a:cubicBezTo>
                    <a:pt x="40" y="69"/>
                    <a:pt x="20" y="102"/>
                    <a:pt x="0" y="136"/>
                  </a:cubicBezTo>
                  <a:cubicBezTo>
                    <a:pt x="0" y="91"/>
                    <a:pt x="1" y="45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21536" y="0"/>
            <a:ext cx="9960864" cy="98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609600" y="1188720"/>
            <a:ext cx="10972800" cy="4907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408" y="6364225"/>
            <a:ext cx="2913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5DEF9E08-89F7-4BEF-8B6A-F0B3DC75C2BF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0064" y="6364225"/>
            <a:ext cx="708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5536" y="6364225"/>
            <a:ext cx="816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984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 cap="none" spc="0">
          <a:ln w="18415" cmpd="sng">
            <a:noFill/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>
            <a:lumMod val="60000"/>
            <a:lumOff val="40000"/>
          </a:schemeClr>
        </a:buClr>
        <a:buSzPct val="80000"/>
        <a:buFont typeface="Wingdings 2" pitchFamily="18" charset="2"/>
        <a:buChar char="¤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>
            <a:lumMod val="60000"/>
            <a:lumOff val="40000"/>
          </a:schemeClr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3"/>
          <p:cNvSpPr/>
          <p:nvPr/>
        </p:nvSpPr>
        <p:spPr>
          <a:xfrm>
            <a:off x="9711263" y="4014522"/>
            <a:ext cx="1300797" cy="1201271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846168" y="2557895"/>
            <a:ext cx="9164731" cy="1201271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1960" y="2423519"/>
            <a:ext cx="9960864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>
                <a:latin typeface="ONE 모바일POP OTF"/>
                <a:ea typeface="ONE 모바일POP OTF"/>
              </a:rPr>
              <a:t>별그림자 이야기 </a:t>
            </a:r>
            <a:r>
              <a:rPr lang="en-US" altLang="ko-KR">
                <a:latin typeface="ONE 모바일POP OTF"/>
                <a:ea typeface="ONE 모바일POP OTF"/>
              </a:rPr>
              <a:t>(StarPainter)</a:t>
            </a:r>
            <a:endParaRPr lang="ko-KR" altLang="en-US">
              <a:latin typeface="ONE 모바일POP OTF"/>
              <a:ea typeface="ONE 모바일POP OTF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92093" y="6112495"/>
            <a:ext cx="3158021" cy="612648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2400" b="1" dirty="0">
                <a:latin typeface="ONE 모바일POP OTF"/>
                <a:ea typeface="ONE 모바일POP OTF"/>
              </a:rPr>
              <a:t>2018180040 </a:t>
            </a:r>
            <a:r>
              <a:rPr lang="ko-KR" altLang="en-US" sz="2400" b="1" dirty="0">
                <a:latin typeface="ONE 모바일POP OTF"/>
                <a:ea typeface="ONE 모바일POP OTF"/>
              </a:rPr>
              <a:t>조승완</a:t>
            </a:r>
          </a:p>
        </p:txBody>
      </p:sp>
      <p:sp>
        <p:nvSpPr>
          <p:cNvPr id="5" name="제목 1"/>
          <p:cNvSpPr>
            <a:spLocks noGrp="1"/>
          </p:cNvSpPr>
          <p:nvPr/>
        </p:nvSpPr>
        <p:spPr>
          <a:xfrm>
            <a:off x="9770275" y="3845299"/>
            <a:ext cx="1156045" cy="1470025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lvl="0" algn="r" defTabSz="914400" eaLnBrk="1" latinLnBrk="1" hangingPunct="1">
              <a:spcBef>
                <a:spcPct val="0"/>
              </a:spcBef>
              <a:buNone/>
              <a:defRPr lang="ko-KR" altLang="en-US"/>
            </a:pPr>
            <a:r>
              <a:rPr lang="ko-KR" altLang="en-US" sz="4800" b="1" i="0" kern="1200" spc="5" dirty="0"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ONE 모바일POP OTF"/>
                <a:ea typeface="ONE 모바일POP OTF"/>
              </a:rPr>
              <a:t>#</a:t>
            </a:r>
            <a:r>
              <a:rPr lang="en-US" altLang="ko-KR" sz="4800" b="1" i="0" kern="1200" spc="5" dirty="0"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ONE 모바일POP OTF"/>
                <a:ea typeface="ONE 모바일POP OTF"/>
              </a:rPr>
              <a:t>3</a:t>
            </a:r>
            <a:endParaRPr lang="ko-KR" altLang="en-US" sz="4800" b="1" i="0" kern="1200" spc="5" dirty="0"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ONE 모바일POP OTF"/>
              <a:ea typeface="ONE 모바일POP OTF"/>
            </a:endParaRPr>
          </a:p>
        </p:txBody>
      </p:sp>
      <p:sp>
        <p:nvSpPr>
          <p:cNvPr id="10" name="직사각형 3">
            <a:extLst>
              <a:ext uri="{FF2B5EF4-FFF2-40B4-BE49-F238E27FC236}">
                <a16:creationId xmlns:a16="http://schemas.microsoft.com/office/drawing/2014/main" id="{5E9D562C-715E-72C9-48EB-44FE1D6BF262}"/>
              </a:ext>
            </a:extLst>
          </p:cNvPr>
          <p:cNvSpPr/>
          <p:nvPr/>
        </p:nvSpPr>
        <p:spPr>
          <a:xfrm>
            <a:off x="9382125" y="237573"/>
            <a:ext cx="2563149" cy="1696001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06CB4EB6-814A-BF3A-1E96-0BD4EEF1D611}"/>
              </a:ext>
            </a:extLst>
          </p:cNvPr>
          <p:cNvSpPr txBox="1">
            <a:spLocks/>
          </p:cNvSpPr>
          <p:nvPr/>
        </p:nvSpPr>
        <p:spPr bwMode="black">
          <a:xfrm>
            <a:off x="9431248" y="251641"/>
            <a:ext cx="2464901" cy="15798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r" defTabSz="914400" rtl="0" eaLnBrk="1" latinLnBrk="1" hangingPunct="1">
              <a:spcBef>
                <a:spcPct val="20000"/>
              </a:spcBef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3">
                  <a:lumMod val="60000"/>
                  <a:lumOff val="40000"/>
                </a:schemeClr>
              </a:buClr>
              <a:buFont typeface="Wingdings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defRPr lang="ko-KR" altLang="en-US"/>
            </a:pPr>
            <a:r>
              <a:rPr lang="ko-KR" altLang="en-US" sz="2400" dirty="0">
                <a:solidFill>
                  <a:schemeClr val="bg2"/>
                </a:solidFill>
                <a:latin typeface="ONE 모바일POP OTF"/>
                <a:ea typeface="ONE 모바일POP OTF"/>
              </a:rPr>
              <a:t>이전에 완료 </a:t>
            </a:r>
            <a:r>
              <a:rPr lang="en-US" altLang="ko-KR" sz="2400" dirty="0">
                <a:solidFill>
                  <a:schemeClr val="bg2"/>
                </a:solidFill>
                <a:latin typeface="ONE 모바일POP OTF"/>
                <a:ea typeface="ONE 모바일POP OTF"/>
              </a:rPr>
              <a:t>: </a:t>
            </a:r>
            <a:r>
              <a:rPr lang="ko-KR" altLang="en-US" sz="2400" dirty="0">
                <a:solidFill>
                  <a:schemeClr val="bg2"/>
                </a:solidFill>
                <a:latin typeface="ONE 모바일POP OTF"/>
                <a:ea typeface="ONE 모바일POP OTF"/>
              </a:rPr>
              <a:t>하늘색</a:t>
            </a:r>
            <a:endParaRPr lang="en-US" altLang="ko-KR" sz="2400" dirty="0">
              <a:solidFill>
                <a:schemeClr val="bg2"/>
              </a:solidFill>
              <a:latin typeface="ONE 모바일POP OTF"/>
              <a:ea typeface="ONE 모바일POP OTF"/>
            </a:endParaRPr>
          </a:p>
          <a:p>
            <a:pPr algn="dist">
              <a:defRPr lang="ko-KR" altLang="en-US"/>
            </a:pPr>
            <a:r>
              <a:rPr lang="ko-KR" altLang="en-US" sz="2400" dirty="0">
                <a:solidFill>
                  <a:schemeClr val="bg1"/>
                </a:solidFill>
                <a:latin typeface="ONE 모바일POP OTF"/>
                <a:ea typeface="ONE 모바일POP OTF"/>
              </a:rPr>
              <a:t>완성 </a:t>
            </a:r>
            <a:r>
              <a:rPr lang="en-US" altLang="ko-KR" sz="2400" dirty="0">
                <a:solidFill>
                  <a:schemeClr val="bg1"/>
                </a:solidFill>
                <a:latin typeface="ONE 모바일POP OTF"/>
                <a:ea typeface="ONE 모바일POP OTF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ONE 모바일POP OTF"/>
                <a:ea typeface="ONE 모바일POP OTF"/>
              </a:rPr>
              <a:t>흰색</a:t>
            </a:r>
            <a:endParaRPr lang="en-US" altLang="ko-KR" sz="2400" dirty="0">
              <a:solidFill>
                <a:schemeClr val="bg1"/>
              </a:solidFill>
              <a:latin typeface="ONE 모바일POP OTF"/>
              <a:ea typeface="ONE 모바일POP OTF"/>
            </a:endParaRPr>
          </a:p>
          <a:p>
            <a:pPr algn="dist">
              <a:defRPr lang="ko-KR" altLang="en-US"/>
            </a:pPr>
            <a:r>
              <a:rPr lang="ko-KR" altLang="en-US" sz="2400" dirty="0" err="1">
                <a:solidFill>
                  <a:srgbClr val="FFFF00"/>
                </a:solidFill>
                <a:latin typeface="ONE 모바일POP OTF"/>
                <a:ea typeface="ONE 모바일POP OTF"/>
              </a:rPr>
              <a:t>완</a:t>
            </a:r>
            <a:r>
              <a:rPr lang="en-US" altLang="ko-KR" sz="2400" dirty="0">
                <a:solidFill>
                  <a:srgbClr val="FFFF00"/>
                </a:solidFill>
                <a:latin typeface="ONE 모바일POP OTF"/>
                <a:ea typeface="ONE 모바일POP OTF"/>
              </a:rPr>
              <a:t>?</a:t>
            </a:r>
            <a:r>
              <a:rPr lang="ko-KR" altLang="en-US" sz="2400" dirty="0">
                <a:solidFill>
                  <a:srgbClr val="FFFF00"/>
                </a:solidFill>
                <a:latin typeface="ONE 모바일POP OTF"/>
                <a:ea typeface="ONE 모바일POP OTF"/>
              </a:rPr>
              <a:t>성 </a:t>
            </a:r>
            <a:r>
              <a:rPr lang="en-US" altLang="ko-KR" sz="2400" dirty="0">
                <a:solidFill>
                  <a:srgbClr val="FFFF00"/>
                </a:solidFill>
                <a:latin typeface="ONE 모바일POP OTF"/>
                <a:ea typeface="ONE 모바일POP OTF"/>
              </a:rPr>
              <a:t>: </a:t>
            </a:r>
            <a:r>
              <a:rPr lang="ko-KR" altLang="en-US" sz="2400" dirty="0">
                <a:solidFill>
                  <a:srgbClr val="FFFF00"/>
                </a:solidFill>
                <a:latin typeface="ONE 모바일POP OTF"/>
                <a:ea typeface="ONE 모바일POP OTF"/>
              </a:rPr>
              <a:t>노란색</a:t>
            </a:r>
            <a:endParaRPr lang="en-US" altLang="ko-KR" sz="2400" dirty="0">
              <a:solidFill>
                <a:srgbClr val="FFFF00"/>
              </a:solidFill>
              <a:latin typeface="ONE 모바일POP OTF"/>
              <a:ea typeface="ONE 모바일POP OTF"/>
            </a:endParaRPr>
          </a:p>
          <a:p>
            <a:pPr algn="dist">
              <a:defRPr lang="ko-KR" altLang="en-US"/>
            </a:pPr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ONE 모바일POP OTF"/>
                <a:ea typeface="ONE 모바일POP OTF"/>
              </a:rPr>
              <a:t>미완성 </a:t>
            </a:r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  <a:latin typeface="ONE 모바일POP OTF"/>
                <a:ea typeface="ONE 모바일POP OTF"/>
              </a:rPr>
              <a:t>: </a:t>
            </a:r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ONE 모바일POP OTF"/>
                <a:ea typeface="ONE 모바일POP OTF"/>
              </a:rPr>
              <a:t>회색</a:t>
            </a:r>
            <a:endParaRPr lang="en-US" altLang="ko-KR" sz="2400" dirty="0">
              <a:solidFill>
                <a:schemeClr val="bg1">
                  <a:lumMod val="85000"/>
                </a:schemeClr>
              </a:solidFill>
              <a:latin typeface="ONE 모바일POP OTF"/>
              <a:ea typeface="ONE 모바일POP OTF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FE0C85-6FCF-AAA0-7A9F-7F626EC341AE}"/>
              </a:ext>
            </a:extLst>
          </p:cNvPr>
          <p:cNvSpPr/>
          <p:nvPr/>
        </p:nvSpPr>
        <p:spPr>
          <a:xfrm>
            <a:off x="159369" y="978587"/>
            <a:ext cx="11870706" cy="5709083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9005" y="0"/>
            <a:ext cx="9960864" cy="987552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en-US" b="0" dirty="0" err="1">
                <a:latin typeface="ONE 모바일POP OTF"/>
                <a:ea typeface="ONE 모바일POP OTF"/>
              </a:rPr>
              <a:t>주차별</a:t>
            </a:r>
            <a:r>
              <a:rPr lang="ko-KR" altLang="en-US" b="0" dirty="0">
                <a:latin typeface="ONE 모바일POP OTF"/>
                <a:ea typeface="ONE 모바일POP OTF"/>
              </a:rPr>
              <a:t> 계획과 진행 현황 비교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88721"/>
            <a:ext cx="10829365" cy="5231130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1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주차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(10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월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- 1)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리소스 제작 (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30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?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%) 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&lt;-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진행 상황 맞춰서 추가하기로 했음</a:t>
            </a: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로고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별의 기억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별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목표 지점 :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100?%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완료 </a:t>
            </a: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은비, 날개 :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100?%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완료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애니메이션 적용함</a:t>
            </a: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방해물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행성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혜성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위성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블랙홀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)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: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0%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완료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- 5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주차 구현예정 내용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  <a:p>
            <a:pPr lvl="0">
              <a:buNone/>
              <a:defRPr lang="ko-KR" altLang="en-US"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[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사건의 지평선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단원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과 레이저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)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: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0%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완료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- 6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주차 구현예정 내용</a:t>
            </a: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땅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기술 아이콘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잠김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열림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대기시간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)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: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100%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완료 </a:t>
            </a:r>
            <a:endParaRPr lang="en-US" altLang="ko-KR" sz="2000" dirty="0">
              <a:solidFill>
                <a:schemeClr val="bg2"/>
              </a:solidFill>
              <a:latin typeface="ONE 모바일POP OTF"/>
              <a:ea typeface="ONE 모바일POP OTF"/>
            </a:endParaRP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[별그림자 회랑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강화 메뉴용 그림들 등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)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: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10%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완료</a:t>
            </a:r>
          </a:p>
          <a:p>
            <a:pPr lvl="0">
              <a:buNone/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BGM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, 효과음 :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100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?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%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완료 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필요시 추가 예정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) 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게임화면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/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상점화면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BGM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각각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1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개 및 </a:t>
            </a:r>
            <a:r>
              <a:rPr lang="ko-KR" altLang="en-US" sz="2000" dirty="0" err="1">
                <a:solidFill>
                  <a:schemeClr val="bg2"/>
                </a:solidFill>
                <a:latin typeface="ONE 모바일POP OTF"/>
                <a:ea typeface="ONE 모바일POP OTF"/>
              </a:rPr>
              <a:t>날기시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효과음</a:t>
            </a:r>
          </a:p>
          <a:p>
            <a:pPr lvl="0">
              <a:buNone/>
              <a:defRPr lang="ko-KR" altLang="en-US"/>
            </a:pPr>
            <a:endParaRPr lang="ko-KR" altLang="en-US" sz="2000" dirty="0"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2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주차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(10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월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- 2)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메뉴 정보 및 버튼들 (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20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%)</a:t>
            </a: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난이도 설정,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게임 정보 메뉴 :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20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%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완료</a:t>
            </a:r>
          </a:p>
          <a:p>
            <a:pPr>
              <a:buNone/>
              <a:defRPr lang="ko-KR" altLang="en-US"/>
            </a:pP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게임 시작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 /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종료 버튼 :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100%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완료</a:t>
            </a:r>
          </a:p>
          <a:p>
            <a:pPr lvl="0">
              <a:buNone/>
              <a:defRPr lang="ko-KR" altLang="en-US"/>
            </a:pP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endParaRPr lang="en-US" altLang="ko-KR" sz="2400" dirty="0"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endParaRPr lang="en-US" altLang="ko-KR" sz="2400" dirty="0"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endParaRPr lang="en-US" altLang="ko-KR" sz="2400" dirty="0">
              <a:latin typeface="ONE 모바일POP OTF"/>
              <a:ea typeface="ONE 모바일POP OTF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93E884B-FCEC-7039-0189-B78A12B6854F}"/>
              </a:ext>
            </a:extLst>
          </p:cNvPr>
          <p:cNvSpPr/>
          <p:nvPr/>
        </p:nvSpPr>
        <p:spPr>
          <a:xfrm>
            <a:off x="159369" y="978587"/>
            <a:ext cx="11870706" cy="5709083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88721"/>
            <a:ext cx="10829365" cy="5250180"/>
          </a:xfrm>
        </p:spPr>
        <p:txBody>
          <a:bodyPr>
            <a:normAutofit/>
          </a:bodyPr>
          <a:lstStyle/>
          <a:p>
            <a:pPr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3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주차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(10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월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- 3)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은비 동작 및 애니메이션 (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50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%)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</a:t>
            </a:r>
          </a:p>
          <a:p>
            <a:pPr marL="0" lvl="0" indent="0">
              <a:buNone/>
              <a:defRPr lang="ko-KR" altLang="en-US"/>
            </a:pP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별그림자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‘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은비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’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애니메이션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공중에 있을 때 날개 펄럭임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, z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키 누르면 손에 붓 잡은 것처럼 표시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,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날갯짓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 err="1">
                <a:solidFill>
                  <a:schemeClr val="bg2"/>
                </a:solidFill>
                <a:latin typeface="ONE 모바일POP OTF"/>
                <a:ea typeface="ONE 모바일POP OTF"/>
              </a:rPr>
              <a:t>동작시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바닥에 뜬 표현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,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도약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시 뒤편에 잔상 효과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)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및 키보드 입력을 통한 각각의 동작 수행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(z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별 그리기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/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화살표키 같은 방향 다시 누르면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도약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/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q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이후 화면 클릭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: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순간이동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/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기본 땅에 닿으면 기력 회복 및 동작 사용시 기력 소모</a:t>
            </a:r>
            <a:endParaRPr lang="en-US" altLang="ko-KR" sz="2000" dirty="0">
              <a:solidFill>
                <a:schemeClr val="bg1"/>
              </a:solidFill>
              <a:latin typeface="ONE 모바일POP OTF"/>
              <a:ea typeface="ONE 모바일POP OTF"/>
            </a:endParaRP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수정 및 추가 사항 : [별 그리기]는 대기 시간이 없는 동작으로 변경.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w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키를 눌러 사용하는 추가 동작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[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반짝임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추가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반짝임은 짧은 시간 무적 판정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),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q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키 누르면 마우스 커서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‘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순간이동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’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상태 이미지 표시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및 </a:t>
            </a:r>
            <a:r>
              <a:rPr lang="ko-KR" altLang="en-US" sz="2000" dirty="0" err="1">
                <a:solidFill>
                  <a:schemeClr val="bg1"/>
                </a:solidFill>
                <a:latin typeface="ONE 모바일POP OTF"/>
                <a:ea typeface="ONE 모바일POP OTF"/>
              </a:rPr>
              <a:t>클릭시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 원래대로 되돌아오기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스킬 잠그기 및 잠그기 해제</a:t>
            </a:r>
          </a:p>
          <a:p>
            <a:pPr lvl="0">
              <a:buNone/>
              <a:defRPr lang="ko-KR" altLang="en-US"/>
            </a:pP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4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주차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(10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월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- 4) 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스테이지 기본 진행 및 클리어 확인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(80%)</a:t>
            </a:r>
          </a:p>
          <a:p>
            <a:pPr marL="0" lvl="0" indent="0">
              <a:buNone/>
              <a:defRPr lang="ko-KR" altLang="en-US"/>
            </a:pP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목표 지점과 별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(Z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키 누른 이후의 붓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‘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칠하는 부분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’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이 목표 지점에 닿으면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별 그리기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동작을 수행하고 그리기 시간이 지나면 목표 지점을 별로 변경하여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목표 지점을 전부 별로 만들었다면 다음 스테이지로 이동</a:t>
            </a:r>
            <a:endParaRPr lang="en-US" altLang="ko-KR" sz="2000" dirty="0">
              <a:solidFill>
                <a:schemeClr val="bg2"/>
              </a:solidFill>
              <a:latin typeface="ONE 모바일POP OTF"/>
              <a:ea typeface="ONE 모바일POP OTF"/>
            </a:endParaRPr>
          </a:p>
          <a:p>
            <a:pPr marL="0" lvl="0" indent="0">
              <a:buNone/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수정 및 추가 사항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: F1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키를 눌러 일시정지 및 다시 눌러 게임 재개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/ 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  <a:latin typeface="ONE 모바일POP OTF"/>
                <a:ea typeface="ONE 모바일POP OTF"/>
              </a:rPr>
              <a:t>시간 제한 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ONE 모바일POP OTF"/>
                <a:ea typeface="ONE 모바일POP OTF"/>
              </a:rPr>
              <a:t>: 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  <a:latin typeface="ONE 모바일POP OTF"/>
                <a:ea typeface="ONE 모바일POP OTF"/>
              </a:rPr>
              <a:t>한 스테이지당 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ONE 모바일POP OTF"/>
                <a:ea typeface="ONE 모바일POP OTF"/>
              </a:rPr>
              <a:t>60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  <a:latin typeface="ONE 모바일POP OTF"/>
                <a:ea typeface="ONE 모바일POP OTF"/>
              </a:rPr>
              <a:t>초가 지나면 스테이지 재시작</a:t>
            </a:r>
            <a:endParaRPr lang="en-US" altLang="ko-KR" sz="2400" dirty="0">
              <a:solidFill>
                <a:schemeClr val="bg1">
                  <a:lumMod val="85000"/>
                </a:schemeClr>
              </a:solidFill>
              <a:latin typeface="ONE 모바일POP OTF"/>
              <a:ea typeface="ONE 모바일POP OTF"/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819005" y="0"/>
            <a:ext cx="9960864" cy="987552"/>
          </a:xfr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 b="0" dirty="0" err="1">
                <a:latin typeface="ONE 모바일POP OTF"/>
                <a:ea typeface="ONE 모바일POP OTF"/>
              </a:rPr>
              <a:t>주차별</a:t>
            </a:r>
            <a:r>
              <a:rPr lang="ko-KR" altLang="en-US" b="0" dirty="0">
                <a:latin typeface="ONE 모바일POP OTF"/>
                <a:ea typeface="ONE 모바일POP OTF"/>
              </a:rPr>
              <a:t> 계획과 진행 현황 비교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93E884B-FCEC-7039-0189-B78A12B6854F}"/>
              </a:ext>
            </a:extLst>
          </p:cNvPr>
          <p:cNvSpPr/>
          <p:nvPr/>
        </p:nvSpPr>
        <p:spPr>
          <a:xfrm>
            <a:off x="159369" y="978587"/>
            <a:ext cx="11870706" cy="5709083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88721"/>
            <a:ext cx="10829365" cy="525018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5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(11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월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- 1) : 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기본 방해물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동작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(??%)</a:t>
            </a:r>
          </a:p>
          <a:p>
            <a:endParaRPr lang="en-US" altLang="ko-KR" sz="2000" dirty="0">
              <a:solidFill>
                <a:schemeClr val="bg1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기본 방해물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(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행성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혜성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위성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블랙홀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구현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플레이어와 </a:t>
            </a:r>
            <a:r>
              <a:rPr lang="ko-KR" altLang="en-US" sz="2000" dirty="0" err="1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충돌시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체력 감소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그리고 짧은 시간 무적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및 체력이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0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이 되면 스테이지 재시작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혜성은 화면을 벗어나면 위에서 임의의 방향과 각도로 재등장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추가 내용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: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방해물은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[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반짝임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](w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키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잠시 무적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상태일 경우 충돌 판정하지 않는다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</a:p>
          <a:p>
            <a:pPr lvl="0">
              <a:defRPr lang="ko-KR" altLang="en-US"/>
            </a:pP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6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(11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월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- 2) : 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사건의 지평선 단원 동작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(??%) (// 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작성 임시입니다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sz="2000" dirty="0" err="1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수정중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))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//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플레이어 방향으로 이동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/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플레이어 방향으로 레이저 발사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2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종류로 간략화 예정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>
              <a:buFontTx/>
              <a:buChar char="-"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[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사건의 지평선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단원들 동작 구현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경로 왕복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/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벽에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충돌시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튕기며 이동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/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은비가 있는 방향으로 레이저 발사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방해물과 마찬가지로 단원 또는 레이저에 닿을 시 체력이 감소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또한 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>
              <a:buFontTx/>
              <a:buChar char="-"/>
            </a:pP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//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생략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공통적으로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‘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별을 그리다 만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’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목표 지점이 있을 시 그 방향으로 간 다음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‘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초신성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에너지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’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를 흡수한다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</a:p>
          <a:p>
            <a:endParaRPr lang="en-US" altLang="ko-KR" sz="200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lvl="0" indent="0">
              <a:buNone/>
              <a:defRPr lang="ko-KR" altLang="en-US"/>
            </a:pP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819005" y="0"/>
            <a:ext cx="9960864" cy="987552"/>
          </a:xfr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 b="0" dirty="0" err="1">
                <a:latin typeface="ONE 모바일POP OTF"/>
                <a:ea typeface="ONE 모바일POP OTF"/>
              </a:rPr>
              <a:t>주차별</a:t>
            </a:r>
            <a:r>
              <a:rPr lang="ko-KR" altLang="en-US" b="0" dirty="0">
                <a:latin typeface="ONE 모바일POP OTF"/>
                <a:ea typeface="ONE 모바일POP OTF"/>
              </a:rPr>
              <a:t> 계획과 진행 현황 비교</a:t>
            </a:r>
          </a:p>
        </p:txBody>
      </p:sp>
    </p:spTree>
    <p:extLst>
      <p:ext uri="{BB962C8B-B14F-4D97-AF65-F5344CB8AC3E}">
        <p14:creationId xmlns:p14="http://schemas.microsoft.com/office/powerpoint/2010/main" val="169386906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93E884B-FCEC-7039-0189-B78A12B6854F}"/>
              </a:ext>
            </a:extLst>
          </p:cNvPr>
          <p:cNvSpPr/>
          <p:nvPr/>
        </p:nvSpPr>
        <p:spPr>
          <a:xfrm>
            <a:off x="159369" y="978587"/>
            <a:ext cx="11870706" cy="5709083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88721"/>
            <a:ext cx="10829365" cy="525018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7,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8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(11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월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- 3, 4) : 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레벨 디자인 및 스테이지별 세부사항 추가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(??%)</a:t>
            </a:r>
          </a:p>
          <a:p>
            <a:endParaRPr lang="en-US" altLang="ko-KR" sz="200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3~6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주차에 만든 오브젝트들을 이용한 레벨 디자인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[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사건의 지평선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단원은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3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번째 차원 이전에는 등장하지 않으며 차원을 넘어갈수록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[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사건의 지평선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단원의 빈도를 늘린다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또한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‘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목표 지점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’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의 개수도 점차 늘린다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후반의 일부 지역은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‘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땅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’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이 좌우로 이동하거나 아래로 떨어지는 등 변화를 주기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7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주차에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3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번째 차원까지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8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주차에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6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번째 차원까지 만드는 것을 목표로 하며 작업 속도에 따라 분량을 조정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상세 내용 기록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차원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1 : 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차원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2 :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차원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3 :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차원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4 :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차원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5 :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차원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6 :</a:t>
            </a:r>
          </a:p>
          <a:p>
            <a:endParaRPr lang="en-US" altLang="ko-KR" sz="200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lvl="0" indent="0">
              <a:buNone/>
              <a:defRPr lang="ko-KR" altLang="en-US"/>
            </a:pP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819005" y="0"/>
            <a:ext cx="9960864" cy="987552"/>
          </a:xfr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 b="0" dirty="0" err="1">
                <a:latin typeface="ONE 모바일POP OTF"/>
                <a:ea typeface="ONE 모바일POP OTF"/>
              </a:rPr>
              <a:t>주차별</a:t>
            </a:r>
            <a:r>
              <a:rPr lang="ko-KR" altLang="en-US" b="0" dirty="0">
                <a:latin typeface="ONE 모바일POP OTF"/>
                <a:ea typeface="ONE 모바일POP OTF"/>
              </a:rPr>
              <a:t> 계획과 진행 현황 비교</a:t>
            </a:r>
          </a:p>
        </p:txBody>
      </p:sp>
    </p:spTree>
    <p:extLst>
      <p:ext uri="{BB962C8B-B14F-4D97-AF65-F5344CB8AC3E}">
        <p14:creationId xmlns:p14="http://schemas.microsoft.com/office/powerpoint/2010/main" val="327826148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93E884B-FCEC-7039-0189-B78A12B6854F}"/>
              </a:ext>
            </a:extLst>
          </p:cNvPr>
          <p:cNvSpPr/>
          <p:nvPr/>
        </p:nvSpPr>
        <p:spPr>
          <a:xfrm>
            <a:off x="159369" y="978587"/>
            <a:ext cx="11870706" cy="5709083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88721"/>
            <a:ext cx="11049000" cy="525018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9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(12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월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- 1) : [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별그림자 회랑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 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강화 메뉴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(??%)</a:t>
            </a:r>
          </a:p>
          <a:p>
            <a:endParaRPr lang="en-US" altLang="ko-KR" sz="200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별의 기억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임무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완료시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획득하며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스테이지 사이에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[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별그림자 회랑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으로 이동하여 얻은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‘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별의 기억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’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을 가지고 강화를 수행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강화에 따라 기술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쿨타임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감소나 이동속도 증가 또는 땅에서 기력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회복량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증가 등 코드로 구현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10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(12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월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- 2) : 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난이도 설정 및 최종 확인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(??%)</a:t>
            </a:r>
          </a:p>
          <a:p>
            <a:endParaRPr lang="en-US" altLang="ko-KR" sz="200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난이도 설정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별그림자 난이도 및 행성 난이도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에 따라 처음부터 재시작 수행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또는 추가 방해물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그리고 최종 점검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별그림자 난이도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-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새별그림자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/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한별그림자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/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온별그림자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: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각각 무한 재도전 가능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/ 5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회만 재도전 가능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/ 1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회 임무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실패시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처음부터 시작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설정상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실수시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ko-KR" altLang="en-US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반성화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(</a:t>
            </a:r>
            <a:r>
              <a:rPr lang="ko-KR" altLang="en-US" sz="2000" b="0" i="0" dirty="0" err="1">
                <a:solidFill>
                  <a:schemeClr val="bg1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별그림등돌림</a:t>
            </a:r>
            <a:r>
              <a:rPr lang="en-US" altLang="ko-KR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  <a:r>
              <a:rPr lang="ko-KR" altLang="en-US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되어 다른 차원으로 추방됩니다</a:t>
            </a:r>
            <a:r>
              <a:rPr lang="en-US" altLang="ko-KR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이 경우 다음 별그림자로 이어져 새로</a:t>
            </a:r>
            <a:r>
              <a:rPr lang="en-US" altLang="ko-KR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처음부터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  <a:r>
              <a:rPr lang="ko-KR" altLang="en-US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시작하게 됩니다</a:t>
            </a:r>
            <a:r>
              <a:rPr lang="en-US" altLang="ko-KR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행성 난이도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쉬움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/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어려움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: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어려움에서는 방해물이 늘어나고 시간이 더 빠르게 줄어듭니다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  <a:endParaRPr lang="en-US" altLang="ko-KR" sz="200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lvl="0" indent="0">
              <a:buNone/>
              <a:defRPr lang="ko-KR" altLang="en-US"/>
            </a:pP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819005" y="0"/>
            <a:ext cx="9960864" cy="987552"/>
          </a:xfr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 b="0" dirty="0" err="1">
                <a:latin typeface="ONE 모바일POP OTF"/>
                <a:ea typeface="ONE 모바일POP OTF"/>
              </a:rPr>
              <a:t>주차별</a:t>
            </a:r>
            <a:r>
              <a:rPr lang="ko-KR" altLang="en-US" b="0" dirty="0">
                <a:latin typeface="ONE 모바일POP OTF"/>
                <a:ea typeface="ONE 모바일POP OTF"/>
              </a:rPr>
              <a:t> 계획과 진행 현황 비교</a:t>
            </a:r>
          </a:p>
        </p:txBody>
      </p:sp>
    </p:spTree>
    <p:extLst>
      <p:ext uri="{BB962C8B-B14F-4D97-AF65-F5344CB8AC3E}">
        <p14:creationId xmlns:p14="http://schemas.microsoft.com/office/powerpoint/2010/main" val="281238648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4BA5946-867D-ACC2-1F54-C063BC2EDD03}"/>
              </a:ext>
            </a:extLst>
          </p:cNvPr>
          <p:cNvSpPr/>
          <p:nvPr/>
        </p:nvSpPr>
        <p:spPr>
          <a:xfrm>
            <a:off x="159369" y="978587"/>
            <a:ext cx="11870706" cy="5709083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88721"/>
            <a:ext cx="10829365" cy="5250180"/>
          </a:xfrm>
        </p:spPr>
        <p:txBody>
          <a:bodyPr>
            <a:normAutofit/>
          </a:bodyPr>
          <a:lstStyle/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StarPainter.py [Main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프레임워크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게임 </a:t>
            </a:r>
            <a:r>
              <a:rPr lang="ko-KR" altLang="en-US" sz="2000" dirty="0" err="1">
                <a:solidFill>
                  <a:schemeClr val="bg2"/>
                </a:solidFill>
                <a:latin typeface="ONE 모바일POP OTF"/>
                <a:ea typeface="ONE 모바일POP OTF"/>
              </a:rPr>
              <a:t>시작시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실행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-&gt;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인트로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메뉴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메인 메뉴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로 이동 </a:t>
            </a:r>
            <a:endParaRPr lang="en-US" altLang="ko-KR" sz="2000" dirty="0">
              <a:solidFill>
                <a:schemeClr val="bg2"/>
              </a:solidFill>
              <a:latin typeface="ONE 모바일POP OTF"/>
              <a:ea typeface="ONE 모바일POP OTF"/>
            </a:endParaRP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-    frame_intro.py [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인트로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메뉴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] : //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제작 예정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</a:t>
            </a: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    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로딩 메뉴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가 아닌 이유는 실질적 의미의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loading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이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‘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아닌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’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동작을 수행하기 때문입니다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.</a:t>
            </a:r>
          </a:p>
          <a:p>
            <a:pPr>
              <a:buFontTx/>
              <a:buChar char="-"/>
              <a:defRPr lang="ko-KR" altLang="en-US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ONE 모바일POP OTF"/>
              <a:ea typeface="ONE 모바일POP OTF"/>
            </a:endParaRP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   frame_main.py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메인 메뉴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게임 화면으로 이동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/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정보 메뉴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열기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/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종료 실행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)</a:t>
            </a: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--        frame_info.py : [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정보 메뉴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게임 정보 표시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/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메인 화면 재개</a:t>
            </a:r>
            <a:endParaRPr lang="en-US" altLang="ko-KR" sz="2000" dirty="0">
              <a:solidFill>
                <a:schemeClr val="bg1"/>
              </a:solidFill>
              <a:latin typeface="ONE 모바일POP OTF"/>
              <a:ea typeface="ONE 모바일POP OTF"/>
            </a:endParaRPr>
          </a:p>
          <a:p>
            <a:pPr marL="0" indent="0">
              <a:buNone/>
              <a:defRPr lang="ko-KR" altLang="en-US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ONE 모바일POP OTF"/>
              <a:ea typeface="ONE 모바일POP OTF"/>
            </a:endParaRP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   frame_game.py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게임 메뉴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스테이지 진행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/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일시정지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열기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/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별그림자 회랑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으로 이동</a:t>
            </a:r>
            <a:endParaRPr lang="en-US" altLang="ko-KR" sz="2000" dirty="0">
              <a:solidFill>
                <a:schemeClr val="bg2"/>
              </a:solidFill>
              <a:latin typeface="ONE 모바일POP OTF"/>
              <a:ea typeface="ONE 모바일POP OTF"/>
            </a:endParaRP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--        frame_pause.py :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일시정지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게임 일시정지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/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게임 메뉴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재개</a:t>
            </a:r>
            <a:endParaRPr lang="en-US" altLang="ko-KR" sz="2000" dirty="0">
              <a:solidFill>
                <a:schemeClr val="bg2"/>
              </a:solidFill>
              <a:latin typeface="ONE 모바일POP OTF"/>
              <a:ea typeface="ONE 모바일POP OTF"/>
            </a:endParaRP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   frame_upgrade.py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별그림자 회랑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기술 강화 진행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/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게임 메뉴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로 이동</a:t>
            </a:r>
            <a:endParaRPr lang="en-US" altLang="ko-KR" sz="2000" dirty="0">
              <a:solidFill>
                <a:schemeClr val="bg2"/>
              </a:solidFill>
              <a:latin typeface="ONE 모바일POP OTF"/>
              <a:ea typeface="ONE 모바일POP OTF"/>
            </a:endParaRPr>
          </a:p>
          <a:p>
            <a:pPr marL="0" indent="0">
              <a:buNone/>
              <a:defRPr lang="ko-KR" altLang="en-US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819005" y="0"/>
            <a:ext cx="9960864" cy="987552"/>
          </a:xfr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 b="0" dirty="0">
                <a:latin typeface="ONE 모바일POP OTF"/>
                <a:ea typeface="ONE 모바일POP OTF"/>
              </a:rPr>
              <a:t>게임 프레임워크</a:t>
            </a:r>
          </a:p>
        </p:txBody>
      </p:sp>
    </p:spTree>
    <p:extLst>
      <p:ext uri="{BB962C8B-B14F-4D97-AF65-F5344CB8AC3E}">
        <p14:creationId xmlns:p14="http://schemas.microsoft.com/office/powerpoint/2010/main" val="385927293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819005" y="0"/>
            <a:ext cx="9960864" cy="987552"/>
          </a:xfr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en-US" altLang="ko-KR" b="0" dirty="0">
                <a:latin typeface="ONE 모바일POP OTF"/>
                <a:ea typeface="ONE 모바일POP OTF"/>
              </a:rPr>
              <a:t>GitHub Commit </a:t>
            </a:r>
            <a:r>
              <a:rPr lang="ko-KR" altLang="en-US" b="0" dirty="0">
                <a:latin typeface="ONE 모바일POP OTF"/>
                <a:ea typeface="ONE 모바일POP OTF"/>
              </a:rPr>
              <a:t>통계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BD47C6A-BA62-3367-7B07-ED520F762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188721"/>
            <a:ext cx="2038350" cy="468629"/>
          </a:xfrm>
        </p:spPr>
        <p:txBody>
          <a:bodyPr>
            <a:normAutofit/>
          </a:bodyPr>
          <a:lstStyle/>
          <a:p>
            <a:pPr marL="0" indent="0">
              <a:buNone/>
              <a:defRPr lang="ko-KR" altLang="en-US"/>
            </a:pPr>
            <a:r>
              <a:rPr lang="en-US" altLang="ko-KR" sz="2000" dirty="0"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latin typeface="ONE 모바일POP OTF"/>
                <a:ea typeface="ONE 모바일POP OTF"/>
              </a:rPr>
              <a:t>발표일 당일까지</a:t>
            </a:r>
            <a:r>
              <a:rPr lang="en-US" altLang="ko-KR" sz="2000" dirty="0">
                <a:latin typeface="ONE 모바일POP OTF"/>
                <a:ea typeface="ONE 모바일POP OTF"/>
              </a:rPr>
              <a:t>)</a:t>
            </a:r>
          </a:p>
          <a:p>
            <a:pPr marL="0" indent="0">
              <a:buNone/>
              <a:defRPr lang="ko-KR" altLang="en-US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</p:txBody>
      </p:sp>
    </p:spTree>
    <p:extLst>
      <p:ext uri="{BB962C8B-B14F-4D97-AF65-F5344CB8AC3E}">
        <p14:creationId xmlns:p14="http://schemas.microsoft.com/office/powerpoint/2010/main" val="288055762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New_Korea03">
  <a:themeElements>
    <a:clrScheme name="Korea03">
      <a:dk1>
        <a:srgbClr val="000000"/>
      </a:dk1>
      <a:lt1>
        <a:srgbClr val="FFFFFF"/>
      </a:lt1>
      <a:dk2>
        <a:srgbClr val="0362B9"/>
      </a:dk2>
      <a:lt2>
        <a:srgbClr val="BCE7FA"/>
      </a:lt2>
      <a:accent1>
        <a:srgbClr val="3DB5DB"/>
      </a:accent1>
      <a:accent2>
        <a:srgbClr val="DF9B29"/>
      </a:accent2>
      <a:accent3>
        <a:srgbClr val="6699FF"/>
      </a:accent3>
      <a:accent4>
        <a:srgbClr val="D361AA"/>
      </a:accent4>
      <a:accent5>
        <a:srgbClr val="A3D75D"/>
      </a:accent5>
      <a:accent6>
        <a:srgbClr val="D36161"/>
      </a:accent6>
      <a:hlink>
        <a:srgbClr val="FF9933"/>
      </a:hlink>
      <a:folHlink>
        <a:srgbClr val="FF3399"/>
      </a:folHlink>
    </a:clrScheme>
    <a:fontScheme name="Korea03">
      <a:majorFont>
        <a:latin typeface="Corbel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w Cen MT"/>
        <a:ea typeface=""/>
        <a:cs typeface=""/>
        <a:font script="Jpan" typeface="HGｺﾞｼｯｸE"/>
        <a:font script="Hang" typeface="휴먼모음T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Korea03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hade val="100000"/>
                <a:satMod val="115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1057</Words>
  <Application>Microsoft Office PowerPoint</Application>
  <PresentationFormat>와이드스크린</PresentationFormat>
  <Paragraphs>77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ONE 모바일POP OTF</vt:lpstr>
      <vt:lpstr>맑은 고딕</vt:lpstr>
      <vt:lpstr>Arial</vt:lpstr>
      <vt:lpstr>Corbel</vt:lpstr>
      <vt:lpstr>Tw Cen MT</vt:lpstr>
      <vt:lpstr>Wingdings</vt:lpstr>
      <vt:lpstr>Wingdings 2</vt:lpstr>
      <vt:lpstr>New_Korea03</vt:lpstr>
      <vt:lpstr>별그림자 이야기 (StarPainter)</vt:lpstr>
      <vt:lpstr>주차별 계획과 진행 현황 비교</vt:lpstr>
      <vt:lpstr>주차별 계획과 진행 현황 비교</vt:lpstr>
      <vt:lpstr>주차별 계획과 진행 현황 비교</vt:lpstr>
      <vt:lpstr>주차별 계획과 진행 현황 비교</vt:lpstr>
      <vt:lpstr>주차별 계획과 진행 현황 비교</vt:lpstr>
      <vt:lpstr>게임 프레임워크</vt:lpstr>
      <vt:lpstr>GitHub Commit 통계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승완</dc:creator>
  <cp:lastModifiedBy>조 승완</cp:lastModifiedBy>
  <cp:revision>45</cp:revision>
  <dcterms:created xsi:type="dcterms:W3CDTF">2022-09-24T19:12:55Z</dcterms:created>
  <dcterms:modified xsi:type="dcterms:W3CDTF">2022-11-17T19:21:18Z</dcterms:modified>
</cp:coreProperties>
</file>