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7" r:id="rId4"/>
    <p:sldId id="260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BF6530E-0AAB-4982-8875-378F565153E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91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30E-0AAB-4982-8875-378F565153E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31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30E-0AAB-4982-8875-378F565153E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4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30E-0AAB-4982-8875-378F565153E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013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30E-0AAB-4982-8875-378F565153E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487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30E-0AAB-4982-8875-378F565153E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458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30E-0AAB-4982-8875-378F565153E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124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BF6530E-0AAB-4982-8875-378F565153E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155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BF6530E-0AAB-4982-8875-378F565153E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4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30E-0AAB-4982-8875-378F565153E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8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30E-0AAB-4982-8875-378F565153E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82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30E-0AAB-4982-8875-378F565153E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320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30E-0AAB-4982-8875-378F565153E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7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30E-0AAB-4982-8875-378F565153E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5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30E-0AAB-4982-8875-378F565153E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95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30E-0AAB-4982-8875-378F565153E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1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30E-0AAB-4982-8875-378F565153E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94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BF6530E-0AAB-4982-8875-378F565153E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33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9E5CB-03B7-1268-EC71-08BC967E4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3230" y="2514845"/>
            <a:ext cx="6826995" cy="1012205"/>
          </a:xfrm>
        </p:spPr>
        <p:txBody>
          <a:bodyPr/>
          <a:lstStyle/>
          <a:p>
            <a:r>
              <a:rPr lang="en-US" altLang="ko-KR" sz="6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</a:rPr>
              <a:t>HEVI</a:t>
            </a:r>
            <a:r>
              <a:rPr lang="en-US" altLang="ko-KR" sz="6000" b="1" dirty="0">
                <a:latin typeface="+mj-ea"/>
              </a:rPr>
              <a:t> </a:t>
            </a:r>
            <a:r>
              <a:rPr lang="en-US" altLang="ko-KR" sz="6000" b="1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Metal</a:t>
            </a:r>
            <a:r>
              <a:rPr lang="en-US" altLang="ko-KR" sz="6000" b="1" dirty="0">
                <a:latin typeface="+mj-ea"/>
              </a:rPr>
              <a:t> </a:t>
            </a:r>
            <a:r>
              <a:rPr lang="en-US" altLang="ko-KR" sz="6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B</a:t>
            </a:r>
            <a:r>
              <a:rPr lang="en-US" altLang="ko-KR" sz="6000" b="1" dirty="0">
                <a:latin typeface="+mj-ea"/>
              </a:rPr>
              <a:t>o</a:t>
            </a:r>
            <a:r>
              <a:rPr lang="en-US" altLang="ko-KR" sz="6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x</a:t>
            </a:r>
            <a:r>
              <a:rPr lang="en-US" altLang="ko-KR" sz="6000" b="1" dirty="0">
                <a:latin typeface="+mj-ea"/>
              </a:rPr>
              <a:t>er</a:t>
            </a:r>
            <a:endParaRPr lang="ko-KR" altLang="en-US" sz="6000" b="1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DB554A-4653-1210-3B74-A6024AF49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5705" y="3872506"/>
            <a:ext cx="2331195" cy="385170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2018180040 </a:t>
            </a:r>
            <a:r>
              <a:rPr lang="ko-KR" altLang="en-US" b="1" dirty="0">
                <a:solidFill>
                  <a:schemeClr val="bg1"/>
                </a:solidFill>
              </a:rPr>
              <a:t>조승완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26FB46-D6E8-6EF5-E5EF-F62E32FBFC09}"/>
              </a:ext>
            </a:extLst>
          </p:cNvPr>
          <p:cNvSpPr/>
          <p:nvPr/>
        </p:nvSpPr>
        <p:spPr>
          <a:xfrm>
            <a:off x="2391335" y="2524370"/>
            <a:ext cx="7019365" cy="1012203"/>
          </a:xfrm>
          <a:prstGeom prst="rect">
            <a:avLst/>
          </a:prstGeom>
          <a:noFill/>
          <a:ln w="508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A0DA77-3212-BCCC-D7BF-AD035237204C}"/>
              </a:ext>
            </a:extLst>
          </p:cNvPr>
          <p:cNvSpPr/>
          <p:nvPr/>
        </p:nvSpPr>
        <p:spPr>
          <a:xfrm>
            <a:off x="7089030" y="3777256"/>
            <a:ext cx="2331195" cy="537570"/>
          </a:xfrm>
          <a:prstGeom prst="rect">
            <a:avLst/>
          </a:prstGeom>
          <a:noFill/>
          <a:ln w="508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75AA4F13-7649-75DF-63AE-A35A2F212761}"/>
              </a:ext>
            </a:extLst>
          </p:cNvPr>
          <p:cNvSpPr txBox="1">
            <a:spLocks/>
          </p:cNvSpPr>
          <p:nvPr/>
        </p:nvSpPr>
        <p:spPr bwMode="gray">
          <a:xfrm>
            <a:off x="591111" y="595906"/>
            <a:ext cx="2094939" cy="3851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&lt;2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차 발표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&gt;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856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ED2DC-CA22-10DB-7183-499354342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654" y="821268"/>
            <a:ext cx="8761413" cy="706964"/>
          </a:xfrm>
        </p:spPr>
        <p:txBody>
          <a:bodyPr/>
          <a:lstStyle/>
          <a:p>
            <a:r>
              <a:rPr lang="ko-KR" altLang="en-US" dirty="0"/>
              <a:t>개발 일정 </a:t>
            </a:r>
            <a:r>
              <a:rPr lang="en-US" altLang="ko-KR" sz="2400" dirty="0"/>
              <a:t>(</a:t>
            </a:r>
            <a:r>
              <a:rPr lang="ko-KR" altLang="en-US" sz="2400" dirty="0"/>
              <a:t>진행 상황에 따라 변경될 수 있음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1D62089-A999-F8CA-A4BE-AECE395A8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259585"/>
              </p:ext>
            </p:extLst>
          </p:nvPr>
        </p:nvGraphicFramePr>
        <p:xfrm>
          <a:off x="1829370" y="1847851"/>
          <a:ext cx="8542792" cy="4812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2792">
                  <a:extLst>
                    <a:ext uri="{9D8B030D-6E8A-4147-A177-3AD203B41FA5}">
                      <a16:colId xmlns:a16="http://schemas.microsoft.com/office/drawing/2014/main" val="2067336697"/>
                    </a:ext>
                  </a:extLst>
                </a:gridCol>
              </a:tblGrid>
              <a:tr h="534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상세 내용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&gt;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296343"/>
                  </a:ext>
                </a:extLst>
              </a:tr>
              <a:tr h="5347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>
                          <a:latin typeface="+mn-ea"/>
                          <a:ea typeface="+mn-ea"/>
                        </a:rPr>
                        <a:t>박자표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 구현 및 게임 흐름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616391"/>
                  </a:ext>
                </a:extLst>
              </a:tr>
              <a:tr h="53476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>
                          <a:latin typeface="+mn-ea"/>
                          <a:ea typeface="+mn-ea"/>
                        </a:rPr>
                        <a:t>박자표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: 100% /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게임 흐름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: 60% (5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단계 중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// ‘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동작 결과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및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‘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대결 완료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State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미제작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699482"/>
                  </a:ext>
                </a:extLst>
              </a:tr>
              <a:tr h="5347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+mn-ea"/>
                          <a:ea typeface="+mn-ea"/>
                        </a:rPr>
                        <a:t>플레이어 대기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공격 및 회피 동작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 –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박자표에 맞춰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432594"/>
                  </a:ext>
                </a:extLst>
              </a:tr>
              <a:tr h="53476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대기 상태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 : 90%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플레이어 이미지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X)</a:t>
                      </a: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공격 동작 </a:t>
                      </a: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: 100% / </a:t>
                      </a: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회피 동작 </a:t>
                      </a: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: 0%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742028"/>
                  </a:ext>
                </a:extLst>
              </a:tr>
              <a:tr h="5347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+mn-ea"/>
                          <a:ea typeface="+mn-ea"/>
                        </a:rPr>
                        <a:t>기본 대결 상대 공격 및 회피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적 체력바와 플레이어 하트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56419"/>
                  </a:ext>
                </a:extLst>
              </a:tr>
              <a:tr h="5347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적 공격 </a:t>
                      </a: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: 0% / </a:t>
                      </a: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적 회피 </a:t>
                      </a: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: 0% / </a:t>
                      </a:r>
                      <a:r>
                        <a:rPr lang="ko-KR" altLang="en-US" sz="1800" dirty="0" err="1">
                          <a:latin typeface="+mn-ea"/>
                          <a:ea typeface="+mn-ea"/>
                        </a:rPr>
                        <a:t>체력바</a:t>
                      </a: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 및 하트 </a:t>
                      </a: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: 100%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6754480"/>
                  </a:ext>
                </a:extLst>
              </a:tr>
              <a:tr h="5347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+mn-ea"/>
                          <a:ea typeface="+mn-ea"/>
                        </a:rPr>
                        <a:t>공격 및 회피 타이밍에 따른 판정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dirty="0" err="1">
                          <a:latin typeface="+mn-ea"/>
                          <a:ea typeface="+mn-ea"/>
                        </a:rPr>
                        <a:t>체력바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하트 변동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9517509"/>
                  </a:ext>
                </a:extLst>
              </a:tr>
              <a:tr h="53476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공격 판정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: 100% /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회피 판정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: 0% / ‘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동작 결과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State : 0%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79682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0A6F617-D8F8-3961-6EE7-8CC0A6A28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193990"/>
              </p:ext>
            </p:extLst>
          </p:nvPr>
        </p:nvGraphicFramePr>
        <p:xfrm>
          <a:off x="10372165" y="1847851"/>
          <a:ext cx="1334057" cy="4812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057">
                  <a:extLst>
                    <a:ext uri="{9D8B030D-6E8A-4147-A177-3AD203B41FA5}">
                      <a16:colId xmlns:a16="http://schemas.microsoft.com/office/drawing/2014/main" val="2420470815"/>
                    </a:ext>
                  </a:extLst>
                </a:gridCol>
              </a:tblGrid>
              <a:tr h="53642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진행도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&gt;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7440938"/>
                  </a:ext>
                </a:extLst>
              </a:tr>
              <a:tr h="1069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80%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3804889"/>
                  </a:ext>
                </a:extLst>
              </a:tr>
              <a:tr h="106912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65%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376278"/>
                  </a:ext>
                </a:extLst>
              </a:tr>
              <a:tr h="106912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35%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256575"/>
                  </a:ext>
                </a:extLst>
              </a:tr>
              <a:tr h="106912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35%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52958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F4910FF-60A0-60FF-AD62-493F8EFF8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880138"/>
              </p:ext>
            </p:extLst>
          </p:nvPr>
        </p:nvGraphicFramePr>
        <p:xfrm>
          <a:off x="485781" y="1847848"/>
          <a:ext cx="1334057" cy="4812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057">
                  <a:extLst>
                    <a:ext uri="{9D8B030D-6E8A-4147-A177-3AD203B41FA5}">
                      <a16:colId xmlns:a16="http://schemas.microsoft.com/office/drawing/2014/main" val="2420470815"/>
                    </a:ext>
                  </a:extLst>
                </a:gridCol>
              </a:tblGrid>
              <a:tr h="53642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&lt;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7440938"/>
                  </a:ext>
                </a:extLst>
              </a:tr>
              <a:tr h="1069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주차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dirty="0"/>
                        <a:t>(10/16~) 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3804889"/>
                  </a:ext>
                </a:extLst>
              </a:tr>
              <a:tr h="1069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r>
                        <a:rPr lang="ko-KR" altLang="en-US" sz="2000" dirty="0"/>
                        <a:t>주차</a:t>
                      </a:r>
                      <a:endParaRPr lang="en-US" altLang="ko-KR" sz="2000" dirty="0"/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(10/23~) 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376278"/>
                  </a:ext>
                </a:extLst>
              </a:tr>
              <a:tr h="1069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r>
                        <a:rPr lang="ko-KR" altLang="en-US" sz="2000" dirty="0"/>
                        <a:t>주차</a:t>
                      </a:r>
                      <a:endParaRPr lang="en-US" altLang="ko-KR" sz="2000" dirty="0"/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(10/30~) 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256575"/>
                  </a:ext>
                </a:extLst>
              </a:tr>
              <a:tr h="1069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r>
                        <a:rPr lang="ko-KR" altLang="en-US" sz="2000" dirty="0"/>
                        <a:t>주차</a:t>
                      </a:r>
                      <a:endParaRPr lang="en-US" altLang="ko-KR" sz="2000" dirty="0"/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(11/06~) 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529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85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ED2DC-CA22-10DB-7183-499354342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654" y="821268"/>
            <a:ext cx="8761413" cy="706964"/>
          </a:xfrm>
        </p:spPr>
        <p:txBody>
          <a:bodyPr/>
          <a:lstStyle/>
          <a:p>
            <a:r>
              <a:rPr lang="ko-KR" altLang="en-US" dirty="0"/>
              <a:t>개발 일정 </a:t>
            </a:r>
            <a:r>
              <a:rPr lang="en-US" altLang="ko-KR" sz="2400" dirty="0"/>
              <a:t>(</a:t>
            </a:r>
            <a:r>
              <a:rPr lang="ko-KR" altLang="en-US" sz="2400" dirty="0"/>
              <a:t>진행 상황에 따라 변경될 수 있음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1D62089-A999-F8CA-A4BE-AECE395A8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64888"/>
              </p:ext>
            </p:extLst>
          </p:nvPr>
        </p:nvGraphicFramePr>
        <p:xfrm>
          <a:off x="1829370" y="1847851"/>
          <a:ext cx="8542792" cy="4812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2792">
                  <a:extLst>
                    <a:ext uri="{9D8B030D-6E8A-4147-A177-3AD203B41FA5}">
                      <a16:colId xmlns:a16="http://schemas.microsoft.com/office/drawing/2014/main" val="2067336697"/>
                    </a:ext>
                  </a:extLst>
                </a:gridCol>
              </a:tblGrid>
              <a:tr h="534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상세 내용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&gt;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296343"/>
                  </a:ext>
                </a:extLst>
              </a:tr>
              <a:tr h="5347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+mn-ea"/>
                          <a:ea typeface="+mn-ea"/>
                        </a:rPr>
                        <a:t>Wave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구현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다음 대결 상대 등장 및 마지막 스테이지 강적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616391"/>
                  </a:ext>
                </a:extLst>
              </a:tr>
              <a:tr h="53476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현재 </a:t>
                      </a: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Wave</a:t>
                      </a: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에 해당하는 대결 상대 동작 구현만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699482"/>
                  </a:ext>
                </a:extLst>
              </a:tr>
              <a:tr h="5347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+mn-ea"/>
                          <a:ea typeface="+mn-ea"/>
                        </a:rPr>
                        <a:t>대결 상대 패턴 다양화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박자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 err="1">
                          <a:latin typeface="+mn-ea"/>
                          <a:ea typeface="+mn-ea"/>
                        </a:rPr>
                        <a:t>엇박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강적 </a:t>
                      </a:r>
                      <a:r>
                        <a:rPr lang="ko-KR" altLang="en-US" dirty="0" err="1">
                          <a:latin typeface="+mn-ea"/>
                          <a:ea typeface="+mn-ea"/>
                        </a:rPr>
                        <a:t>기믹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 등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432594"/>
                  </a:ext>
                </a:extLst>
              </a:tr>
              <a:tr h="53476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현재 박자 개수와 종류만 변화시킬 수 있음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엇박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및 강적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기믹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등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742028"/>
                  </a:ext>
                </a:extLst>
              </a:tr>
              <a:tr h="53476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글러브 종류 다양화 및 각 글러브별 특수 능력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56419"/>
                  </a:ext>
                </a:extLst>
              </a:tr>
              <a:tr h="5347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아직 해당 내용 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6754480"/>
                  </a:ext>
                </a:extLst>
              </a:tr>
              <a:tr h="5347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전반적 점검 및 수정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 추가할 내용들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9517509"/>
                  </a:ext>
                </a:extLst>
              </a:tr>
              <a:tr h="5347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아직 해당 내용 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79682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0A6F617-D8F8-3961-6EE7-8CC0A6A28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000430"/>
              </p:ext>
            </p:extLst>
          </p:nvPr>
        </p:nvGraphicFramePr>
        <p:xfrm>
          <a:off x="10372165" y="1847851"/>
          <a:ext cx="1334057" cy="4812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057">
                  <a:extLst>
                    <a:ext uri="{9D8B030D-6E8A-4147-A177-3AD203B41FA5}">
                      <a16:colId xmlns:a16="http://schemas.microsoft.com/office/drawing/2014/main" val="2420470815"/>
                    </a:ext>
                  </a:extLst>
                </a:gridCol>
              </a:tblGrid>
              <a:tr h="53642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진행도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&gt;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7440938"/>
                  </a:ext>
                </a:extLst>
              </a:tr>
              <a:tr h="1069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25%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3804889"/>
                  </a:ext>
                </a:extLst>
              </a:tr>
              <a:tr h="106912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25%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376278"/>
                  </a:ext>
                </a:extLst>
              </a:tr>
              <a:tr h="106912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0%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256575"/>
                  </a:ext>
                </a:extLst>
              </a:tr>
              <a:tr h="106912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0%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52958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F4910FF-60A0-60FF-AD62-493F8EFF8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906544"/>
              </p:ext>
            </p:extLst>
          </p:nvPr>
        </p:nvGraphicFramePr>
        <p:xfrm>
          <a:off x="485781" y="1847848"/>
          <a:ext cx="1334057" cy="4812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057">
                  <a:extLst>
                    <a:ext uri="{9D8B030D-6E8A-4147-A177-3AD203B41FA5}">
                      <a16:colId xmlns:a16="http://schemas.microsoft.com/office/drawing/2014/main" val="2420470815"/>
                    </a:ext>
                  </a:extLst>
                </a:gridCol>
              </a:tblGrid>
              <a:tr h="53642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&lt;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7440938"/>
                  </a:ext>
                </a:extLst>
              </a:tr>
              <a:tr h="1069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r>
                        <a:rPr lang="ko-KR" altLang="en-US" sz="2000" dirty="0"/>
                        <a:t>주차</a:t>
                      </a:r>
                      <a:endParaRPr lang="en-US" altLang="ko-KR" sz="2000" dirty="0"/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(11/13~) 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3804889"/>
                  </a:ext>
                </a:extLst>
              </a:tr>
              <a:tr h="1069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</a:t>
                      </a:r>
                      <a:r>
                        <a:rPr lang="ko-KR" altLang="en-US" sz="2000" dirty="0"/>
                        <a:t>주차</a:t>
                      </a:r>
                      <a:endParaRPr lang="en-US" altLang="ko-KR" sz="2000" dirty="0"/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(11/20~) 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376278"/>
                  </a:ext>
                </a:extLst>
              </a:tr>
              <a:tr h="1069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r>
                        <a:rPr lang="ko-KR" altLang="en-US" sz="2000" dirty="0"/>
                        <a:t>주차</a:t>
                      </a:r>
                      <a:endParaRPr lang="en-US" altLang="ko-KR" sz="2000" dirty="0"/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(11/27~) 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256575"/>
                  </a:ext>
                </a:extLst>
              </a:tr>
              <a:tr h="1069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r>
                        <a:rPr lang="ko-KR" altLang="en-US" sz="2000" dirty="0"/>
                        <a:t>주차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dirty="0"/>
                        <a:t>(12/04~)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529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39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6557001F-8138-F625-D92A-DCE04F11296E}"/>
              </a:ext>
            </a:extLst>
          </p:cNvPr>
          <p:cNvSpPr txBox="1">
            <a:spLocks/>
          </p:cNvSpPr>
          <p:nvPr/>
        </p:nvSpPr>
        <p:spPr bwMode="gray">
          <a:xfrm>
            <a:off x="659654" y="8212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프로젝트 계획 수정 및 추가 내용</a:t>
            </a:r>
            <a:endParaRPr lang="ko-KR" altLang="en-US" sz="2400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75276C1-CF43-BE19-028A-9B85571BB594}"/>
              </a:ext>
            </a:extLst>
          </p:cNvPr>
          <p:cNvSpPr txBox="1">
            <a:spLocks/>
          </p:cNvSpPr>
          <p:nvPr/>
        </p:nvSpPr>
        <p:spPr>
          <a:xfrm>
            <a:off x="385481" y="2460066"/>
            <a:ext cx="11340353" cy="4066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프로젝트 계획 수정 및 추가 내용</a:t>
            </a:r>
            <a:r>
              <a:rPr lang="en-US" altLang="ko-KR" dirty="0">
                <a:latin typeface="+mn-ea"/>
              </a:rPr>
              <a:t>]</a:t>
            </a:r>
          </a:p>
          <a:p>
            <a:r>
              <a:rPr lang="ko-KR" altLang="en-US" dirty="0">
                <a:latin typeface="+mn-ea"/>
              </a:rPr>
              <a:t>게임 진행 시간 표시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gamemenu</a:t>
            </a:r>
            <a:r>
              <a:rPr lang="ko-KR" altLang="en-US" dirty="0">
                <a:latin typeface="+mn-ea"/>
              </a:rPr>
              <a:t>를 벗어나면 초기화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ko-KR" altLang="en-US" dirty="0">
                <a:latin typeface="+mn-ea"/>
              </a:rPr>
              <a:t>스코어 및 콤보 표시 추가 </a:t>
            </a:r>
            <a:r>
              <a:rPr lang="en-US" altLang="ko-KR" dirty="0">
                <a:latin typeface="+mn-ea"/>
              </a:rPr>
              <a:t>(// </a:t>
            </a:r>
            <a:r>
              <a:rPr lang="ko-KR" altLang="en-US" dirty="0">
                <a:latin typeface="+mn-ea"/>
              </a:rPr>
              <a:t>추가 예정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ko-KR" altLang="en-US" dirty="0">
                <a:latin typeface="+mn-ea"/>
              </a:rPr>
              <a:t>플레이어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대결 상대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글러브에 </a:t>
            </a:r>
            <a:r>
              <a:rPr lang="ko-KR" altLang="en-US" dirty="0" err="1">
                <a:latin typeface="+mn-ea"/>
              </a:rPr>
              <a:t>바운딩</a:t>
            </a:r>
            <a:r>
              <a:rPr lang="ko-KR" altLang="en-US" dirty="0">
                <a:latin typeface="+mn-ea"/>
              </a:rPr>
              <a:t> 박스 추가</a:t>
            </a:r>
            <a:r>
              <a:rPr lang="en-US" altLang="ko-KR" dirty="0">
                <a:latin typeface="+mn-ea"/>
              </a:rPr>
              <a:t> (// </a:t>
            </a:r>
            <a:r>
              <a:rPr lang="ko-KR" altLang="en-US" dirty="0" err="1">
                <a:latin typeface="+mn-ea"/>
              </a:rPr>
              <a:t>충돌시</a:t>
            </a:r>
            <a:r>
              <a:rPr lang="ko-KR" altLang="en-US" dirty="0">
                <a:latin typeface="+mn-ea"/>
              </a:rPr>
              <a:t> 처리 예정</a:t>
            </a:r>
            <a:r>
              <a:rPr lang="en-US" altLang="ko-KR" dirty="0">
                <a:latin typeface="+mn-ea"/>
              </a:rPr>
              <a:t>)</a:t>
            </a:r>
          </a:p>
          <a:p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655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6557001F-8138-F625-D92A-DCE04F11296E}"/>
              </a:ext>
            </a:extLst>
          </p:cNvPr>
          <p:cNvSpPr txBox="1">
            <a:spLocks/>
          </p:cNvSpPr>
          <p:nvPr/>
        </p:nvSpPr>
        <p:spPr bwMode="gray">
          <a:xfrm>
            <a:off x="659655" y="821268"/>
            <a:ext cx="4712446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>
                <a:latin typeface="+mj-ea"/>
              </a:rPr>
              <a:t>GitHub </a:t>
            </a:r>
            <a:r>
              <a:rPr lang="en-US" altLang="ko-KR">
                <a:latin typeface="+mj-ea"/>
              </a:rPr>
              <a:t>Commit </a:t>
            </a:r>
            <a:r>
              <a:rPr lang="ko-KR" altLang="en-US" dirty="0">
                <a:latin typeface="+mj-ea"/>
              </a:rPr>
              <a:t>통계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116E1D-F05C-BE0B-8173-6555BDCD9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5" y="1762179"/>
            <a:ext cx="11237594" cy="480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79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970</TotalTime>
  <Words>355</Words>
  <Application>Microsoft Office PowerPoint</Application>
  <PresentationFormat>와이드스크린</PresentationFormat>
  <Paragraphs>57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Century Gothic</vt:lpstr>
      <vt:lpstr>Wingdings 3</vt:lpstr>
      <vt:lpstr>이온(회의실)</vt:lpstr>
      <vt:lpstr>HEVI Metal Boxer</vt:lpstr>
      <vt:lpstr>개발 일정 (진행 상황에 따라 변경될 수 있음)</vt:lpstr>
      <vt:lpstr>개발 일정 (진행 상황에 따라 변경될 수 있음)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HEVI Metal Boxer</dc:title>
  <dc:creator>승완 조</dc:creator>
  <cp:lastModifiedBy>승완 조</cp:lastModifiedBy>
  <cp:revision>33</cp:revision>
  <dcterms:created xsi:type="dcterms:W3CDTF">2023-10-04T06:09:05Z</dcterms:created>
  <dcterms:modified xsi:type="dcterms:W3CDTF">2023-11-12T13:41:59Z</dcterms:modified>
</cp:coreProperties>
</file>