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1" r:id="rId7"/>
    <p:sldId id="260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1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1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8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5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5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4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4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F6530E-0AAB-4982-8875-378F565153E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A0F5BA-2A17-4956-867F-5A2AAB456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3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E5CB-03B7-1268-EC71-08BC967E4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230" y="2514845"/>
            <a:ext cx="6826995" cy="1012205"/>
          </a:xfrm>
        </p:spPr>
        <p:txBody>
          <a:bodyPr/>
          <a:lstStyle/>
          <a:p>
            <a:r>
              <a:rPr lang="en-US" altLang="ko-KR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sz="6000" b="1" dirty="0">
                <a:latin typeface="+mj-ea"/>
              </a:rPr>
              <a:t> </a:t>
            </a:r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Metal</a:t>
            </a:r>
            <a:r>
              <a:rPr lang="en-US" altLang="ko-KR" sz="6000" b="1" dirty="0">
                <a:latin typeface="+mj-ea"/>
              </a:rPr>
              <a:t> </a:t>
            </a:r>
            <a:r>
              <a:rPr lang="en-US" altLang="ko-KR" sz="6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ea"/>
              </a:rPr>
              <a:t>B</a:t>
            </a:r>
            <a:r>
              <a:rPr lang="en-US" altLang="ko-KR" sz="6000" b="1" dirty="0">
                <a:latin typeface="+mj-ea"/>
              </a:rPr>
              <a:t>o</a:t>
            </a:r>
            <a:r>
              <a:rPr lang="en-US" altLang="ko-KR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x</a:t>
            </a:r>
            <a:r>
              <a:rPr lang="en-US" altLang="ko-KR" sz="6000" b="1" dirty="0">
                <a:latin typeface="+mj-ea"/>
              </a:rPr>
              <a:t>er</a:t>
            </a:r>
            <a:endParaRPr lang="ko-KR" altLang="en-US" sz="60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B554A-4653-1210-3B74-A6024AF4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5705" y="3872506"/>
            <a:ext cx="2331195" cy="385170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2018180040 </a:t>
            </a:r>
            <a:r>
              <a:rPr lang="ko-KR" altLang="en-US" b="1" dirty="0">
                <a:solidFill>
                  <a:schemeClr val="bg1"/>
                </a:solidFill>
              </a:rPr>
              <a:t>조승완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26FB46-D6E8-6EF5-E5EF-F62E32FBFC09}"/>
              </a:ext>
            </a:extLst>
          </p:cNvPr>
          <p:cNvSpPr/>
          <p:nvPr/>
        </p:nvSpPr>
        <p:spPr>
          <a:xfrm>
            <a:off x="2391335" y="2524370"/>
            <a:ext cx="7019365" cy="1012203"/>
          </a:xfrm>
          <a:prstGeom prst="rect">
            <a:avLst/>
          </a:prstGeom>
          <a:noFill/>
          <a:ln w="508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A0DA77-3212-BCCC-D7BF-AD035237204C}"/>
              </a:ext>
            </a:extLst>
          </p:cNvPr>
          <p:cNvSpPr/>
          <p:nvPr/>
        </p:nvSpPr>
        <p:spPr>
          <a:xfrm>
            <a:off x="7089030" y="3777256"/>
            <a:ext cx="2331195" cy="537570"/>
          </a:xfrm>
          <a:prstGeom prst="rect">
            <a:avLst/>
          </a:prstGeom>
          <a:noFill/>
          <a:ln w="508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5AA4F13-7649-75DF-63AE-A35A2F212761}"/>
              </a:ext>
            </a:extLst>
          </p:cNvPr>
          <p:cNvSpPr txBox="1">
            <a:spLocks/>
          </p:cNvSpPr>
          <p:nvPr/>
        </p:nvSpPr>
        <p:spPr bwMode="gray">
          <a:xfrm>
            <a:off x="591111" y="595906"/>
            <a:ext cx="2094939" cy="385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bg1"/>
                </a:solidFill>
              </a:rPr>
              <a:t>&lt;1</a:t>
            </a:r>
            <a:r>
              <a:rPr lang="ko-KR" altLang="en-US" sz="2400" b="1" dirty="0">
                <a:solidFill>
                  <a:schemeClr val="bg1"/>
                </a:solidFill>
              </a:rPr>
              <a:t>차 발표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6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기획 </a:t>
            </a:r>
            <a:r>
              <a:rPr lang="en-US" altLang="ko-KR" sz="2400" dirty="0"/>
              <a:t>(</a:t>
            </a:r>
            <a:r>
              <a:rPr lang="ko-KR" altLang="en-US" sz="2400" dirty="0"/>
              <a:t>발표 분량 </a:t>
            </a:r>
            <a:r>
              <a:rPr lang="en-US" altLang="ko-KR" sz="2400" dirty="0"/>
              <a:t>X, </a:t>
            </a:r>
            <a:r>
              <a:rPr lang="ko-KR" altLang="en-US" sz="2400" dirty="0"/>
              <a:t>추후 내용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[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글러브 종류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처음에는 </a:t>
            </a:r>
            <a:r>
              <a:rPr lang="en-US" altLang="ko-KR" dirty="0">
                <a:latin typeface="+mn-ea"/>
              </a:rPr>
              <a:t>BALANCE </a:t>
            </a:r>
            <a:r>
              <a:rPr lang="ko-KR" altLang="en-US" dirty="0">
                <a:latin typeface="+mn-ea"/>
              </a:rPr>
              <a:t>타입만 쓸 수 있다가 순차적으로 해금된다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BALANCE : </a:t>
            </a:r>
            <a:r>
              <a:rPr lang="ko-KR" altLang="en-US" dirty="0">
                <a:latin typeface="+mn-ea"/>
              </a:rPr>
              <a:t>공격 유효시간과 방어 유효시간이 동일하다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기본 지급</a:t>
            </a:r>
            <a:r>
              <a:rPr lang="en-US" altLang="ko-KR" dirty="0">
                <a:latin typeface="+mn-ea"/>
              </a:rPr>
              <a:t>).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ASSAULT : </a:t>
            </a:r>
            <a:r>
              <a:rPr lang="ko-KR" altLang="en-US" dirty="0">
                <a:latin typeface="+mn-ea"/>
              </a:rPr>
              <a:t>공격 유효시간이 더 높다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SOLID : </a:t>
            </a:r>
            <a:r>
              <a:rPr lang="ko-KR" altLang="en-US" dirty="0">
                <a:latin typeface="+mn-ea"/>
              </a:rPr>
              <a:t>방어 유효시간이 더 높다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특수</a:t>
            </a:r>
            <a:r>
              <a:rPr lang="en-US" altLang="ko-KR" dirty="0"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HEAVYPOWER : </a:t>
            </a:r>
            <a:r>
              <a:rPr lang="ko-KR" altLang="en-US" dirty="0">
                <a:latin typeface="+mn-ea"/>
              </a:rPr>
              <a:t>공격 및 방어 유효시간이 짧은 대신 </a:t>
            </a:r>
            <a:r>
              <a:rPr lang="en-US" altLang="ko-KR" dirty="0">
                <a:latin typeface="+mn-ea"/>
              </a:rPr>
              <a:t>30% </a:t>
            </a:r>
            <a:r>
              <a:rPr lang="ko-KR" altLang="en-US" dirty="0">
                <a:latin typeface="+mn-ea"/>
              </a:rPr>
              <a:t>확률로 한 번에 하트를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 지운다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LIGHTWING : 20%</a:t>
            </a:r>
            <a:r>
              <a:rPr lang="ko-KR" altLang="en-US" dirty="0">
                <a:latin typeface="+mn-ea"/>
              </a:rPr>
              <a:t> 확률로 공격을 회피하지만 </a:t>
            </a:r>
            <a:r>
              <a:rPr lang="en-US" altLang="ko-KR" dirty="0">
                <a:latin typeface="+mn-ea"/>
              </a:rPr>
              <a:t>20% </a:t>
            </a:r>
            <a:r>
              <a:rPr lang="ko-KR" altLang="en-US" dirty="0">
                <a:latin typeface="+mn-ea"/>
              </a:rPr>
              <a:t>확률로 공격이 빗나간다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QUICKSTORM : 15%</a:t>
            </a:r>
            <a:r>
              <a:rPr lang="ko-KR" altLang="en-US" dirty="0">
                <a:latin typeface="+mn-ea"/>
              </a:rPr>
              <a:t> 확률로 공격 기회 다음에 다시 공격 기회가 온다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상대의 예정 동작은 그대로</a:t>
            </a:r>
            <a:r>
              <a:rPr lang="en-US" altLang="ko-KR" dirty="0">
                <a:latin typeface="+mn-ea"/>
              </a:rPr>
              <a:t>).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:: BIGCRUNCH : </a:t>
            </a:r>
            <a:r>
              <a:rPr lang="ko-KR" altLang="en-US" dirty="0">
                <a:latin typeface="+mn-ea"/>
              </a:rPr>
              <a:t>모든 박자가 공격 기회이다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단 공격 </a:t>
            </a:r>
            <a:r>
              <a:rPr lang="ko-KR" altLang="en-US" dirty="0" err="1">
                <a:latin typeface="+mn-ea"/>
              </a:rPr>
              <a:t>성공시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박자의 예열 기간이 필요하다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13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956F021-7A5F-2E32-FFC5-DFDB9C98DD1F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컨셉 </a:t>
            </a:r>
            <a:r>
              <a:rPr lang="en-US" altLang="ko-KR" dirty="0"/>
              <a:t>(1/1)</a:t>
            </a:r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42ABA44-99AF-C1A5-A802-10DE1780ECBE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18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게임 제목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en-US" altLang="ko-KR" b="1" dirty="0">
                <a:latin typeface="+mn-ea"/>
              </a:rPr>
              <a:t>[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Metal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B</a:t>
            </a:r>
            <a:r>
              <a:rPr lang="en-US" altLang="ko-KR" b="1" dirty="0">
                <a:latin typeface="+mn-ea"/>
              </a:rPr>
              <a:t>o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b="1" dirty="0">
                <a:latin typeface="+mn-ea"/>
              </a:rPr>
              <a:t>er]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헤비</a:t>
            </a:r>
            <a:r>
              <a:rPr lang="ko-KR" altLang="en-US" dirty="0">
                <a:latin typeface="+mn-ea"/>
              </a:rPr>
              <a:t> 메탈 복서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박자에 맞춰 동작을 취하는 복싱 게임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제목 모티브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헤비메탈</a:t>
            </a:r>
            <a:r>
              <a:rPr lang="en-US" altLang="ko-KR" dirty="0">
                <a:latin typeface="+mn-ea"/>
              </a:rPr>
              <a:t>(Heavy Metal)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금속 </a:t>
            </a:r>
            <a:r>
              <a:rPr lang="en-US" altLang="ko-KR" dirty="0">
                <a:latin typeface="+mn-ea"/>
              </a:rPr>
              <a:t>(Metal) + </a:t>
            </a:r>
            <a:r>
              <a:rPr lang="ko-KR" altLang="en-US" dirty="0">
                <a:latin typeface="+mn-ea"/>
              </a:rPr>
              <a:t>복싱선수 </a:t>
            </a:r>
            <a:r>
              <a:rPr lang="en-US" altLang="ko-KR" dirty="0">
                <a:latin typeface="+mn-ea"/>
              </a:rPr>
              <a:t>(Boxer)</a:t>
            </a:r>
          </a:p>
          <a:p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</a:t>
            </a:r>
            <a:r>
              <a:rPr lang="en-US" altLang="ko-KR" dirty="0">
                <a:latin typeface="+mn-ea"/>
              </a:rPr>
              <a:t>igh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E</a:t>
            </a:r>
            <a:r>
              <a:rPr lang="en-US" altLang="ko-KR" dirty="0">
                <a:latin typeface="+mn-ea"/>
              </a:rPr>
              <a:t>ffective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V</a:t>
            </a:r>
            <a:r>
              <a:rPr lang="en-US" altLang="ko-KR" dirty="0">
                <a:latin typeface="+mn-ea"/>
              </a:rPr>
              <a:t>anadium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I</a:t>
            </a:r>
            <a:r>
              <a:rPr lang="en-US" altLang="ko-KR" dirty="0">
                <a:latin typeface="+mn-ea"/>
              </a:rPr>
              <a:t>mplement (</a:t>
            </a:r>
            <a:r>
              <a:rPr lang="ko-KR" altLang="en-US" dirty="0">
                <a:latin typeface="+mn-ea"/>
              </a:rPr>
              <a:t>고효율 바나듐 도구</a:t>
            </a:r>
            <a:r>
              <a:rPr lang="en-US" altLang="ko-KR" dirty="0">
                <a:latin typeface="+mn-ea"/>
              </a:rPr>
              <a:t>).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게임 특징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박자로 진행되는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박자 흐름표를 참고하여 공격 타이밍을 맞춰 공격하고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중간에 들어오는 상대의 공격을 막는 게임이다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적에 따라 박자가 다르거나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속도가 다르거나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엇박</a:t>
            </a:r>
            <a:r>
              <a:rPr lang="ko-KR" altLang="en-US" dirty="0">
                <a:latin typeface="+mn-ea"/>
              </a:rPr>
              <a:t> 및 속임수 동작이 있는 등의 다채로운 동작을 보인다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진행에 따라 다양한 글러브를 쓸 수 있게 되며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글러브에 따라 능력치나 특수 능력들이 달라 게임 플레이에 다양성을 준다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94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4610B24-2B6E-B3E2-C231-03D3A770075C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진행</a:t>
            </a:r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6DFE23-C42F-4B34-7E71-F7EA82BE5E81}"/>
              </a:ext>
            </a:extLst>
          </p:cNvPr>
          <p:cNvSpPr txBox="1">
            <a:spLocks/>
          </p:cNvSpPr>
          <p:nvPr/>
        </p:nvSpPr>
        <p:spPr>
          <a:xfrm>
            <a:off x="385481" y="2460067"/>
            <a:ext cx="1819837" cy="43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n-ea"/>
              </a:rPr>
              <a:t>게임 화면 </a:t>
            </a:r>
            <a:r>
              <a:rPr lang="en-US" altLang="ko-KR" dirty="0">
                <a:latin typeface="+mn-ea"/>
              </a:rPr>
              <a:t>&lt;1&gt;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807969-D554-5054-EC54-85F2C86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6" y="2460067"/>
            <a:ext cx="5635308" cy="42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4610B24-2B6E-B3E2-C231-03D3A770075C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진행</a:t>
            </a:r>
            <a:endParaRPr lang="ko-KR" altLang="en-US" sz="24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5200995-346C-985D-887C-598469B899BF}"/>
              </a:ext>
            </a:extLst>
          </p:cNvPr>
          <p:cNvSpPr txBox="1">
            <a:spLocks/>
          </p:cNvSpPr>
          <p:nvPr/>
        </p:nvSpPr>
        <p:spPr>
          <a:xfrm>
            <a:off x="385481" y="2460067"/>
            <a:ext cx="1819837" cy="43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n-ea"/>
              </a:rPr>
              <a:t>게임 화면 </a:t>
            </a:r>
            <a:r>
              <a:rPr lang="en-US" altLang="ko-KR" dirty="0">
                <a:latin typeface="+mn-ea"/>
              </a:rPr>
              <a:t>&lt;2&gt;</a:t>
            </a:r>
            <a:endParaRPr lang="ko-KR" altLang="en-US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D89EB9-2207-383E-C246-59A8964C4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5" y="2460066"/>
            <a:ext cx="5635307" cy="42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8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4610B24-2B6E-B3E2-C231-03D3A770075C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진행</a:t>
            </a:r>
            <a:endParaRPr lang="ko-KR" altLang="en-US" sz="24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3FCDFFF-AD1C-2513-7293-BEDE5F214CE0}"/>
              </a:ext>
            </a:extLst>
          </p:cNvPr>
          <p:cNvSpPr txBox="1">
            <a:spLocks/>
          </p:cNvSpPr>
          <p:nvPr/>
        </p:nvSpPr>
        <p:spPr>
          <a:xfrm>
            <a:off x="385482" y="2460067"/>
            <a:ext cx="1452284" cy="43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latin typeface="+mn-ea"/>
              </a:rPr>
              <a:t>게임 흐름도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09E75D-E4B4-DEA1-7B58-1852A1E5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5" y="2460065"/>
            <a:ext cx="5635306" cy="42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9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ED2DC-CA22-10DB-7183-49935434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54" y="821268"/>
            <a:ext cx="8761413" cy="706964"/>
          </a:xfrm>
        </p:spPr>
        <p:txBody>
          <a:bodyPr/>
          <a:lstStyle/>
          <a:p>
            <a:r>
              <a:rPr lang="ko-KR" altLang="en-US" dirty="0"/>
              <a:t>개발 일정 </a:t>
            </a:r>
            <a:r>
              <a:rPr lang="en-US" altLang="ko-KR" sz="2400" dirty="0"/>
              <a:t>(</a:t>
            </a:r>
            <a:r>
              <a:rPr lang="ko-KR" altLang="en-US" sz="2400" dirty="0"/>
              <a:t>진행 상황에 따라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1389786-3668-6E63-39AC-62B7CAA11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48807"/>
              </p:ext>
            </p:extLst>
          </p:nvPr>
        </p:nvGraphicFramePr>
        <p:xfrm>
          <a:off x="476249" y="1847851"/>
          <a:ext cx="11229976" cy="481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494">
                  <a:extLst>
                    <a:ext uri="{9D8B030D-6E8A-4147-A177-3AD203B41FA5}">
                      <a16:colId xmlns:a16="http://schemas.microsoft.com/office/drawing/2014/main" val="3485406330"/>
                    </a:ext>
                  </a:extLst>
                </a:gridCol>
                <a:gridCol w="2807494">
                  <a:extLst>
                    <a:ext uri="{9D8B030D-6E8A-4147-A177-3AD203B41FA5}">
                      <a16:colId xmlns:a16="http://schemas.microsoft.com/office/drawing/2014/main" val="3416877428"/>
                    </a:ext>
                  </a:extLst>
                </a:gridCol>
                <a:gridCol w="2807494">
                  <a:extLst>
                    <a:ext uri="{9D8B030D-6E8A-4147-A177-3AD203B41FA5}">
                      <a16:colId xmlns:a16="http://schemas.microsoft.com/office/drawing/2014/main" val="1461103156"/>
                    </a:ext>
                  </a:extLst>
                </a:gridCol>
                <a:gridCol w="2807494">
                  <a:extLst>
                    <a:ext uri="{9D8B030D-6E8A-4147-A177-3AD203B41FA5}">
                      <a16:colId xmlns:a16="http://schemas.microsoft.com/office/drawing/2014/main" val="3372624619"/>
                    </a:ext>
                  </a:extLst>
                </a:gridCol>
              </a:tblGrid>
              <a:tr h="59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할 것들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할 것들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6256876"/>
                  </a:ext>
                </a:extLst>
              </a:tr>
              <a:tr h="10547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10/16~ (1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박자표</a:t>
                      </a:r>
                      <a:r>
                        <a:rPr lang="ko-KR" altLang="en-US" dirty="0"/>
                        <a:t> 기본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박자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10/23~ (2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플레이어 대기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및 회피 동작</a:t>
                      </a:r>
                      <a:r>
                        <a:rPr lang="en-US" altLang="ko-KR" dirty="0"/>
                        <a:t> – </a:t>
                      </a:r>
                      <a:r>
                        <a:rPr lang="ko-KR" altLang="en-US" dirty="0"/>
                        <a:t>박자표에 맞춰 제작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97733325"/>
                  </a:ext>
                </a:extLst>
              </a:tr>
              <a:tr h="10547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10/30~ (3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적 공격 및 회피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체력바와 플레이어 하트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11/06~ (4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 및 회피 타이밍에 따른 판정 및 </a:t>
                      </a:r>
                      <a:r>
                        <a:rPr lang="ko-KR" altLang="en-US" dirty="0" err="1"/>
                        <a:t>체력바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하트 변동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9926549"/>
                  </a:ext>
                </a:extLst>
              </a:tr>
              <a:tr h="10547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11/13~ (5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다음 적 등장 및 마지막 스테이지 강적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11/20~ (6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패턴 다양화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박자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엇박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강적 </a:t>
                      </a:r>
                      <a:r>
                        <a:rPr lang="ko-KR" altLang="en-US" dirty="0" err="1"/>
                        <a:t>기믹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45988022"/>
                  </a:ext>
                </a:extLst>
              </a:tr>
              <a:tr h="10547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11/27~ (7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ea"/>
                        </a:rPr>
                        <a:t>[HEVI]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글러브 종류 다양화 및 각 글러브별 특수 능력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12/04~ (8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전반적 점검 및 수정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기타 추가할 내용들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1039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5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기획 </a:t>
            </a:r>
            <a:r>
              <a:rPr lang="en-US" altLang="ko-KR" sz="2400" dirty="0"/>
              <a:t>(</a:t>
            </a:r>
            <a:r>
              <a:rPr lang="ko-KR" altLang="en-US" sz="2400" dirty="0"/>
              <a:t>발표 분량 </a:t>
            </a:r>
            <a:r>
              <a:rPr lang="en-US" altLang="ko-KR" sz="2400" dirty="0"/>
              <a:t>X, </a:t>
            </a:r>
            <a:r>
              <a:rPr lang="ko-KR" altLang="en-US" sz="2400" dirty="0"/>
              <a:t>추후 내용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게임 개요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ko-KR" altLang="en-US" dirty="0">
                <a:latin typeface="+mn-ea"/>
              </a:rPr>
              <a:t>주인공은 차원을 침략한 </a:t>
            </a:r>
            <a:r>
              <a:rPr lang="ko-KR" altLang="en-US" dirty="0" err="1">
                <a:latin typeface="+mn-ea"/>
              </a:rPr>
              <a:t>이종족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에고슈룸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에게 공명하여 피해를 주는 특수장비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를 장착하여 그들에게 맞선다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 err="1">
                <a:latin typeface="+mn-ea"/>
              </a:rPr>
              <a:t>에고슈룸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Egoshrum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버섯의 형체를 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다른 차원에서 온 종족이자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주인공의 차원을 정복하러 온 침략자이다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</a:t>
            </a:r>
            <a:r>
              <a:rPr lang="en-US" altLang="ko-KR" dirty="0">
                <a:latin typeface="+mn-ea"/>
              </a:rPr>
              <a:t>igh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E</a:t>
            </a:r>
            <a:r>
              <a:rPr lang="en-US" altLang="ko-KR" dirty="0">
                <a:latin typeface="+mn-ea"/>
              </a:rPr>
              <a:t>ffective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V</a:t>
            </a:r>
            <a:r>
              <a:rPr lang="en-US" altLang="ko-KR" dirty="0">
                <a:latin typeface="+mn-ea"/>
              </a:rPr>
              <a:t>anadium 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I</a:t>
            </a:r>
            <a:r>
              <a:rPr lang="en-US" altLang="ko-KR" dirty="0">
                <a:latin typeface="+mn-ea"/>
              </a:rPr>
              <a:t>mplement (</a:t>
            </a:r>
            <a:r>
              <a:rPr lang="ko-KR" altLang="en-US" dirty="0">
                <a:latin typeface="+mn-ea"/>
              </a:rPr>
              <a:t>고효율 바나듐 도구</a:t>
            </a:r>
            <a:r>
              <a:rPr lang="en-US" altLang="ko-KR" dirty="0">
                <a:latin typeface="+mn-ea"/>
              </a:rPr>
              <a:t>). [</a:t>
            </a:r>
            <a:r>
              <a:rPr lang="ko-KR" altLang="en-US" dirty="0" err="1">
                <a:latin typeface="+mn-ea"/>
              </a:rPr>
              <a:t>에고슈룸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에게 유효한 피해를 줄 수 있음이 밝혀진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바나듐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을 활용하여 만든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에고슈룸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대응 장비이다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주인공은 글러브 타입 </a:t>
            </a:r>
            <a:r>
              <a:rPr lang="en-US" altLang="ko-KR" dirty="0">
                <a:latin typeface="+mn-ea"/>
              </a:rPr>
              <a:t>[</a:t>
            </a:r>
            <a:r>
              <a:rPr lang="en-US" altLang="ko-KR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</a:rPr>
              <a:t>HEVI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를 장착하여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에고슈룸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들과 근접전을 진행한다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5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기획 </a:t>
            </a:r>
            <a:r>
              <a:rPr lang="en-US" altLang="ko-KR" sz="2400" dirty="0"/>
              <a:t>(</a:t>
            </a:r>
            <a:r>
              <a:rPr lang="ko-KR" altLang="en-US" sz="2400" dirty="0"/>
              <a:t>발표 분량 </a:t>
            </a:r>
            <a:r>
              <a:rPr lang="en-US" altLang="ko-KR" sz="2400" dirty="0"/>
              <a:t>X, </a:t>
            </a:r>
            <a:r>
              <a:rPr lang="ko-KR" altLang="en-US" sz="2400" dirty="0"/>
              <a:t>추후 내용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전투 구성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ko-KR" altLang="en-US" dirty="0">
                <a:latin typeface="+mn-ea"/>
              </a:rPr>
              <a:t>기본적으로 큰 박자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회에 한 번씩 공격 기회가 생긴다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왼쪽에 있는 키를 누르면 왼쪽 공격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오른쪽에 있는 키를 누르면 오른쪽 공격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동시 입력 </a:t>
            </a:r>
            <a:r>
              <a:rPr lang="en-US" altLang="ko-KR" dirty="0">
                <a:latin typeface="+mn-ea"/>
              </a:rPr>
              <a:t>X)</a:t>
            </a:r>
          </a:p>
          <a:p>
            <a:r>
              <a:rPr lang="ko-KR" altLang="en-US" dirty="0">
                <a:latin typeface="+mn-ea"/>
              </a:rPr>
              <a:t>공격이나 회피는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박자 전후 짧은 타이밍 사이에 눌러야만 적용된다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같은 동작은 연속 불가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공격 기회가 생길 때 누르지 못하거나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상대가 회피하는 방향으로 공격했다면 공격 실패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상대의 공격 때 회피하지 못하면 하트를 하나 잃는다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반면 공격에 </a:t>
            </a:r>
            <a:r>
              <a:rPr lang="ko-KR" altLang="en-US" dirty="0" err="1">
                <a:latin typeface="+mn-ea"/>
              </a:rPr>
              <a:t>성공시</a:t>
            </a:r>
            <a:r>
              <a:rPr lang="ko-KR" altLang="en-US" dirty="0">
                <a:latin typeface="+mn-ea"/>
              </a:rPr>
              <a:t> 상대의 </a:t>
            </a:r>
            <a:r>
              <a:rPr lang="en-US" altLang="ko-KR" dirty="0">
                <a:latin typeface="+mn-ea"/>
              </a:rPr>
              <a:t>HP</a:t>
            </a:r>
            <a:r>
              <a:rPr lang="ko-KR" altLang="en-US" dirty="0">
                <a:latin typeface="+mn-ea"/>
              </a:rPr>
              <a:t>를 줄인다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공격시에는 명중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맞힘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빗나감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방어시에는 회피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스침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맞음 판정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(</a:t>
            </a:r>
            <a:r>
              <a:rPr lang="ko-KR" altLang="en-US" dirty="0">
                <a:latin typeface="+mn-ea"/>
              </a:rPr>
              <a:t>공격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명중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맞힘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빗나감 각각 </a:t>
            </a:r>
            <a:r>
              <a:rPr lang="en-US" altLang="ko-KR" dirty="0">
                <a:latin typeface="+mn-ea"/>
              </a:rPr>
              <a:t>10 / 4 / 0 HP </a:t>
            </a:r>
            <a:r>
              <a:rPr lang="ko-KR" altLang="en-US" dirty="0">
                <a:latin typeface="+mn-ea"/>
              </a:rPr>
              <a:t>감소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- (</a:t>
            </a:r>
            <a:r>
              <a:rPr lang="ko-KR" altLang="en-US" dirty="0">
                <a:latin typeface="+mn-ea"/>
              </a:rPr>
              <a:t>방어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회피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스침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맞음 판정 각각 </a:t>
            </a:r>
            <a:r>
              <a:rPr lang="en-US" altLang="ko-KR" dirty="0">
                <a:latin typeface="+mn-ea"/>
              </a:rPr>
              <a:t>0 / 0.5 / 1 </a:t>
            </a:r>
            <a:r>
              <a:rPr lang="ko-KR" altLang="en-US" dirty="0">
                <a:latin typeface="+mn-ea"/>
              </a:rPr>
              <a:t>하트 감소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플레이어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09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557001F-8138-F625-D92A-DCE04F11296E}"/>
              </a:ext>
            </a:extLst>
          </p:cNvPr>
          <p:cNvSpPr txBox="1">
            <a:spLocks/>
          </p:cNvSpPr>
          <p:nvPr/>
        </p:nvSpPr>
        <p:spPr bwMode="gray">
          <a:xfrm>
            <a:off x="659654" y="8212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게임 기획 </a:t>
            </a:r>
            <a:r>
              <a:rPr lang="en-US" altLang="ko-KR" sz="2400" dirty="0"/>
              <a:t>(</a:t>
            </a:r>
            <a:r>
              <a:rPr lang="ko-KR" altLang="en-US" sz="2400" dirty="0"/>
              <a:t>발표 분량 </a:t>
            </a:r>
            <a:r>
              <a:rPr lang="en-US" altLang="ko-KR" sz="2400" dirty="0"/>
              <a:t>X, </a:t>
            </a:r>
            <a:r>
              <a:rPr lang="ko-KR" altLang="en-US" sz="2400" dirty="0"/>
              <a:t>추후 내용 변경될 수 있음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75276C1-CF43-BE19-028A-9B85571BB594}"/>
              </a:ext>
            </a:extLst>
          </p:cNvPr>
          <p:cNvSpPr txBox="1">
            <a:spLocks/>
          </p:cNvSpPr>
          <p:nvPr/>
        </p:nvSpPr>
        <p:spPr>
          <a:xfrm>
            <a:off x="385481" y="2460066"/>
            <a:ext cx="11340353" cy="40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[wave </a:t>
            </a:r>
            <a:r>
              <a:rPr lang="ko-KR" altLang="en-US" dirty="0">
                <a:latin typeface="+mn-ea"/>
              </a:rPr>
              <a:t>구성 등</a:t>
            </a:r>
            <a:r>
              <a:rPr lang="en-US" altLang="ko-KR" dirty="0">
                <a:latin typeface="+mn-ea"/>
              </a:rPr>
              <a:t>]</a:t>
            </a:r>
          </a:p>
          <a:p>
            <a:r>
              <a:rPr lang="ko-KR" altLang="en-US" dirty="0">
                <a:latin typeface="+mn-ea"/>
              </a:rPr>
              <a:t>상대의 동작은 박자 </a:t>
            </a:r>
            <a:r>
              <a:rPr lang="ko-KR" altLang="en-US" dirty="0" err="1">
                <a:latin typeface="+mn-ea"/>
              </a:rPr>
              <a:t>흐름표</a:t>
            </a:r>
            <a:r>
              <a:rPr lang="ko-KR" altLang="en-US" dirty="0">
                <a:latin typeface="+mn-ea"/>
              </a:rPr>
              <a:t> 사이에 ◀ 또는 ▶로 표시된다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방어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 외 동작에 따라 세부표시 다름</a:t>
            </a:r>
            <a:r>
              <a:rPr lang="en-US" altLang="ko-KR" dirty="0">
                <a:latin typeface="+mn-ea"/>
              </a:rPr>
              <a:t>).</a:t>
            </a:r>
          </a:p>
          <a:p>
            <a:r>
              <a:rPr lang="ko-KR" altLang="en-US" dirty="0">
                <a:latin typeface="+mn-ea"/>
              </a:rPr>
              <a:t>적의 패턴은 박자가 다르거나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속도가 다르거나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엇박</a:t>
            </a:r>
            <a:r>
              <a:rPr lang="ko-KR" altLang="en-US" dirty="0">
                <a:latin typeface="+mn-ea"/>
              </a:rPr>
              <a:t> 및 속임수 동작이 있거나 등 다양하다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하트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전부 잃으면 스테이지 재시작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그 스테이지의 </a:t>
            </a:r>
            <a:r>
              <a:rPr lang="en-US" altLang="ko-KR" dirty="0">
                <a:latin typeface="+mn-ea"/>
              </a:rPr>
              <a:t>wave 1</a:t>
            </a:r>
            <a:r>
              <a:rPr lang="ko-KR" altLang="en-US" dirty="0">
                <a:latin typeface="+mn-ea"/>
              </a:rPr>
              <a:t>부터</a:t>
            </a:r>
            <a:r>
              <a:rPr lang="en-US" altLang="ko-KR" dirty="0">
                <a:latin typeface="+mn-ea"/>
              </a:rPr>
              <a:t>). </a:t>
            </a:r>
          </a:p>
          <a:p>
            <a:r>
              <a:rPr lang="ko-KR" altLang="en-US" dirty="0">
                <a:latin typeface="+mn-ea"/>
              </a:rPr>
              <a:t>상대의 </a:t>
            </a:r>
            <a:r>
              <a:rPr lang="en-US" altLang="ko-KR" dirty="0">
                <a:latin typeface="+mn-ea"/>
              </a:rPr>
              <a:t>HP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 이하로 만들면 </a:t>
            </a:r>
            <a:r>
              <a:rPr lang="en-US" altLang="ko-KR" dirty="0">
                <a:latin typeface="+mn-ea"/>
              </a:rPr>
              <a:t>wave </a:t>
            </a:r>
            <a:r>
              <a:rPr lang="ko-KR" altLang="en-US" dirty="0">
                <a:latin typeface="+mn-ea"/>
              </a:rPr>
              <a:t>클리어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스테이지는 여러 개의 </a:t>
            </a:r>
            <a:r>
              <a:rPr lang="en-US" altLang="ko-KR" dirty="0">
                <a:latin typeface="+mn-ea"/>
              </a:rPr>
              <a:t>wave</a:t>
            </a:r>
            <a:r>
              <a:rPr lang="ko-KR" altLang="en-US" dirty="0">
                <a:latin typeface="+mn-ea"/>
              </a:rPr>
              <a:t>로 되어 있으며 모든 </a:t>
            </a:r>
            <a:r>
              <a:rPr lang="en-US" altLang="ko-KR" dirty="0">
                <a:latin typeface="+mn-ea"/>
              </a:rPr>
              <a:t>wave</a:t>
            </a:r>
            <a:r>
              <a:rPr lang="ko-KR" altLang="en-US" dirty="0">
                <a:latin typeface="+mn-ea"/>
              </a:rPr>
              <a:t>를 클리어하면 다음 스테이지로 이동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특정 스테이지의 마지막 웨이브에는 강적이 등장한다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강적은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흐름표</a:t>
            </a:r>
            <a:r>
              <a:rPr lang="ko-KR" altLang="en-US" dirty="0">
                <a:latin typeface="+mn-ea"/>
              </a:rPr>
              <a:t> 가리기</a:t>
            </a:r>
            <a:r>
              <a:rPr lang="en-US" altLang="ko-KR" dirty="0">
                <a:latin typeface="+mn-ea"/>
              </a:rPr>
              <a:t>‘ </a:t>
            </a:r>
            <a:r>
              <a:rPr lang="ko-KR" altLang="en-US" dirty="0">
                <a:latin typeface="+mn-ea"/>
              </a:rPr>
              <a:t>등 </a:t>
            </a:r>
            <a:r>
              <a:rPr lang="ko-KR" altLang="en-US" dirty="0" err="1">
                <a:latin typeface="+mn-ea"/>
              </a:rPr>
              <a:t>특수기믹</a:t>
            </a:r>
            <a:r>
              <a:rPr lang="ko-KR" altLang="en-US" dirty="0">
                <a:latin typeface="+mn-ea"/>
              </a:rPr>
              <a:t> 사용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보충 설명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 err="1">
                <a:latin typeface="+mn-ea"/>
              </a:rPr>
              <a:t>흐름표</a:t>
            </a:r>
            <a:r>
              <a:rPr lang="ko-KR" altLang="en-US" dirty="0">
                <a:latin typeface="+mn-ea"/>
              </a:rPr>
              <a:t> 가리기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는 말 그대로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강적의 동작만을 보고 다음 동작을 예측해야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185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330</TotalTime>
  <Words>811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이온(회의실)</vt:lpstr>
      <vt:lpstr>HEVI Metal Boxer</vt:lpstr>
      <vt:lpstr>PowerPoint 프레젠테이션</vt:lpstr>
      <vt:lpstr>PowerPoint 프레젠테이션</vt:lpstr>
      <vt:lpstr>PowerPoint 프레젠테이션</vt:lpstr>
      <vt:lpstr>PowerPoint 프레젠테이션</vt:lpstr>
      <vt:lpstr>개발 일정 (진행 상황에 따라 변경될 수 있음)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HEVI Metal Boxer</dc:title>
  <dc:creator>승완 조</dc:creator>
  <cp:lastModifiedBy>승완 조</cp:lastModifiedBy>
  <cp:revision>23</cp:revision>
  <dcterms:created xsi:type="dcterms:W3CDTF">2023-10-04T06:09:05Z</dcterms:created>
  <dcterms:modified xsi:type="dcterms:W3CDTF">2023-10-12T14:20:03Z</dcterms:modified>
</cp:coreProperties>
</file>