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94"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62" r:id="rId9"/>
    <p:sldId id="266" r:id="rId10"/>
    <p:sldId id="267" r:id="rId11"/>
    <p:sldId id="261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44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4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40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9311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01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92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0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60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60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36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64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690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35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04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610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46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77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0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470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327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7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8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4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7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37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2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8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2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9E09DF4-878E-C88C-80EC-5B6BA8BF1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126498" y="3621751"/>
            <a:ext cx="9755187" cy="550333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  <a:latin typeface="+mj-ea"/>
                <a:ea typeface="+mj-ea"/>
              </a:rPr>
              <a:t>2018180040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7030A0"/>
                </a:solidFill>
                <a:latin typeface="+mj-ea"/>
                <a:ea typeface="+mj-ea"/>
              </a:rPr>
              <a:t>조승완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C1249E-5A21-7DFD-49FE-6C88A4DCF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3145">
            <a:off x="4777789" y="426484"/>
            <a:ext cx="5858740" cy="286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4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일정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09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DDDF56-9409-82D7-BE73-C66D42C58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20994"/>
              </p:ext>
            </p:extLst>
          </p:nvPr>
        </p:nvGraphicFramePr>
        <p:xfrm>
          <a:off x="600634" y="1945640"/>
          <a:ext cx="10482048" cy="348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082">
                  <a:extLst>
                    <a:ext uri="{9D8B030D-6E8A-4147-A177-3AD203B41FA5}">
                      <a16:colId xmlns:a16="http://schemas.microsoft.com/office/drawing/2014/main" val="590952558"/>
                    </a:ext>
                  </a:extLst>
                </a:gridCol>
                <a:gridCol w="8486966">
                  <a:extLst>
                    <a:ext uri="{9D8B030D-6E8A-4147-A177-3AD203B41FA5}">
                      <a16:colId xmlns:a16="http://schemas.microsoft.com/office/drawing/2014/main" val="2318998492"/>
                    </a:ext>
                  </a:extLst>
                </a:gridCol>
              </a:tblGrid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개발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429545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메인 화면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&lt;-&gt;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작전 구역 선택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&lt;-&gt;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작전실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각 화면에서 다른 화면으로 이동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752535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작전 구역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스테이지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화면으로 이동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작전 중단 버튼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메시지 창 띄우기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현재 스테이지 정보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플레이어 및 적 정보 띄우기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469147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플레이어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], [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방어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버튼에 따라 동작 종류 결정 및 적용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31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21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일정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10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EC121B-3FE1-B4FD-1C02-0F34B175E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341206"/>
              </p:ext>
            </p:extLst>
          </p:nvPr>
        </p:nvGraphicFramePr>
        <p:xfrm>
          <a:off x="600634" y="1945640"/>
          <a:ext cx="10482048" cy="348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082">
                  <a:extLst>
                    <a:ext uri="{9D8B030D-6E8A-4147-A177-3AD203B41FA5}">
                      <a16:colId xmlns:a16="http://schemas.microsoft.com/office/drawing/2014/main" val="590952558"/>
                    </a:ext>
                  </a:extLst>
                </a:gridCol>
                <a:gridCol w="8486966">
                  <a:extLst>
                    <a:ext uri="{9D8B030D-6E8A-4147-A177-3AD203B41FA5}">
                      <a16:colId xmlns:a16="http://schemas.microsoft.com/office/drawing/2014/main" val="2318998492"/>
                    </a:ext>
                  </a:extLst>
                </a:gridCol>
              </a:tblGrid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개발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429545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적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], [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방어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동작 및 플레이어와 상호작용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([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성공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실패 및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방어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성공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실패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752535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상호작용 결과에 따라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분저치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적 체력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변동</a:t>
                      </a:r>
                      <a:endParaRPr lang="en-US" altLang="ko-KR" sz="16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이하가 되면 각각에 맞춰 처리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퇴각 창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다음 적 등장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469147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해당 작전 구역의 남은 적 수가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되면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작전 완료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창 표시 및 다음 작전 구역 버튼 잠금 해제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31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11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일정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11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6FB0D6-4E2F-DFB3-AEA3-AF934E6E9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24816"/>
              </p:ext>
            </p:extLst>
          </p:nvPr>
        </p:nvGraphicFramePr>
        <p:xfrm>
          <a:off x="600634" y="1945640"/>
          <a:ext cx="10482048" cy="348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082">
                  <a:extLst>
                    <a:ext uri="{9D8B030D-6E8A-4147-A177-3AD203B41FA5}">
                      <a16:colId xmlns:a16="http://schemas.microsoft.com/office/drawing/2014/main" val="590952558"/>
                    </a:ext>
                  </a:extLst>
                </a:gridCol>
                <a:gridCol w="8486966">
                  <a:extLst>
                    <a:ext uri="{9D8B030D-6E8A-4147-A177-3AD203B41FA5}">
                      <a16:colId xmlns:a16="http://schemas.microsoft.com/office/drawing/2014/main" val="2318998492"/>
                    </a:ext>
                  </a:extLst>
                </a:gridCol>
              </a:tblGrid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개발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429545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작전 구역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완료시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공훈치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지급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작전실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강화 종류 및 비용 표시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752535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작전실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강화시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변화되는 것 표시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비용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지불시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강화 단계 상승 및 이미지 변경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상승 수치 적용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469147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강적 및 보스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작전 구역 마지막 적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특수 패턴 등 추가사항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31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18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게임 배경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B679DE9-8C2D-928C-AB83-878489CECF6D}"/>
              </a:ext>
            </a:extLst>
          </p:cNvPr>
          <p:cNvSpPr txBox="1">
            <a:spLocks/>
          </p:cNvSpPr>
          <p:nvPr/>
        </p:nvSpPr>
        <p:spPr>
          <a:xfrm>
            <a:off x="685801" y="2063397"/>
            <a:ext cx="10027023" cy="234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허실차원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과 주인공 </a:t>
            </a:r>
            <a:r>
              <a:rPr lang="ko-KR" altLang="en-US" b="1" i="0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연성화</a:t>
            </a:r>
            <a:endParaRPr lang="en-US" altLang="ko-KR" b="1" i="0" dirty="0">
              <a:solidFill>
                <a:srgbClr val="7030A0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연성화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는 신비로운 하늘 아래 차원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허실차원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으로 파견나간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급 전투원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허실차원</a:t>
            </a:r>
            <a:r>
              <a:rPr lang="en-US" altLang="ko-KR" dirty="0">
                <a:solidFill>
                  <a:srgbClr val="1E1E1E"/>
                </a:solidFill>
                <a:latin typeface="Segoe UI" panose="020B0502040204020203" pitchFamily="34" charset="0"/>
              </a:rPr>
              <a:t>]</a:t>
            </a:r>
            <a:r>
              <a:rPr lang="ko-KR" altLang="en-US" dirty="0">
                <a:solidFill>
                  <a:srgbClr val="1E1E1E"/>
                </a:solidFill>
                <a:latin typeface="Segoe UI" panose="020B0502040204020203" pitchFamily="34" charset="0"/>
              </a:rPr>
              <a:t>은 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아름다운 경치와는 다르게 유독성 먼지인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허실분진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으로 가득 차 있다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연성화가 맡은 임무는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허실분진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에 감염된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실차령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들을 정화함과 동시에 이곳 중앙의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잃어버린 낙원의 탑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옥상에 있는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허강낙인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을 뽑아 이 차원을 구하는 것이다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CA439A-8C1B-941F-EB90-44FA3FFF78A3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7AFA49E-A26B-3B0C-CBF1-9BA12AD27CF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01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7058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848462-021B-7E18-5D7A-BCB0C6E338A5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플레이어 </a:t>
            </a:r>
            <a:r>
              <a:rPr lang="en-US" altLang="ko-KR" sz="3600" dirty="0">
                <a:latin typeface="+mn-ea"/>
                <a:ea typeface="+mn-ea"/>
              </a:rPr>
              <a:t>(</a:t>
            </a:r>
            <a:r>
              <a:rPr lang="ko-KR" altLang="en-US" sz="3600" b="1" dirty="0">
                <a:solidFill>
                  <a:srgbClr val="7030A0"/>
                </a:solidFill>
                <a:latin typeface="+mn-ea"/>
                <a:ea typeface="+mn-ea"/>
              </a:rPr>
              <a:t>연성화</a:t>
            </a:r>
            <a:r>
              <a:rPr lang="en-US" altLang="ko-KR" sz="3600" dirty="0">
                <a:latin typeface="+mn-ea"/>
                <a:ea typeface="+mn-ea"/>
              </a:rPr>
              <a:t>)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809F8-1663-1479-295A-111716A9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7" y="1864660"/>
            <a:ext cx="10396882" cy="36576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600" b="1" i="0" dirty="0" err="1">
                <a:solidFill>
                  <a:srgbClr val="7030A0"/>
                </a:solidFill>
                <a:effectLst/>
                <a:latin typeface="+mn-ea"/>
              </a:rPr>
              <a:t>분저치</a:t>
            </a:r>
            <a:r>
              <a:rPr lang="ko-KR" altLang="en-US" sz="1600" i="0" dirty="0">
                <a:effectLst/>
                <a:latin typeface="+mn-ea"/>
              </a:rPr>
              <a:t> </a:t>
            </a:r>
            <a:r>
              <a:rPr lang="en-US" altLang="ko-KR" sz="1600" i="0" dirty="0">
                <a:effectLst/>
                <a:latin typeface="+mn-ea"/>
              </a:rPr>
              <a:t>(DRP : Dust Resistance Point) : '</a:t>
            </a:r>
            <a:r>
              <a:rPr lang="ko-KR" altLang="en-US" sz="1600" i="0" dirty="0">
                <a:effectLst/>
                <a:latin typeface="+mn-ea"/>
              </a:rPr>
              <a:t>분진저항치</a:t>
            </a:r>
            <a:r>
              <a:rPr lang="en-US" altLang="ko-KR" sz="1600" i="0" dirty="0">
                <a:effectLst/>
                <a:latin typeface="+mn-ea"/>
              </a:rPr>
              <a:t>'. [</a:t>
            </a:r>
            <a:r>
              <a:rPr lang="ko-KR" altLang="en-US" sz="1600" i="0" dirty="0">
                <a:effectLst/>
                <a:latin typeface="+mn-ea"/>
              </a:rPr>
              <a:t>허실분진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을 얼마나 견딜 수 있는가를 뜻한다</a:t>
            </a:r>
            <a:r>
              <a:rPr lang="en-US" altLang="ko-KR" sz="1600" i="0" dirty="0">
                <a:effectLst/>
                <a:latin typeface="+mn-ea"/>
              </a:rPr>
              <a:t>. </a:t>
            </a:r>
            <a:r>
              <a:rPr lang="ko-KR" altLang="en-US" sz="1600" i="0" dirty="0" err="1">
                <a:effectLst/>
                <a:latin typeface="+mn-ea"/>
              </a:rPr>
              <a:t>분저치</a:t>
            </a:r>
            <a:r>
              <a:rPr lang="ko-KR" altLang="en-US" sz="1600" i="0" dirty="0">
                <a:effectLst/>
                <a:latin typeface="+mn-ea"/>
              </a:rPr>
              <a:t> 이상의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허실분진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과 닿게 되면 퇴각하여 재정비를 갖춰야 한다 </a:t>
            </a:r>
            <a:r>
              <a:rPr lang="en-US" altLang="ko-KR" sz="1600" i="0" dirty="0">
                <a:effectLst/>
                <a:latin typeface="+mn-ea"/>
              </a:rPr>
              <a:t>(</a:t>
            </a:r>
            <a:r>
              <a:rPr lang="ko-KR" altLang="en-US" sz="1600" i="0" dirty="0">
                <a:effectLst/>
                <a:latin typeface="+mn-ea"/>
              </a:rPr>
              <a:t>게임오버</a:t>
            </a:r>
            <a:r>
              <a:rPr lang="en-US" altLang="ko-KR" sz="1600" i="0" dirty="0">
                <a:effectLst/>
                <a:latin typeface="+mn-ea"/>
              </a:rPr>
              <a:t>).</a:t>
            </a:r>
          </a:p>
          <a:p>
            <a:pPr marL="0" indent="0" algn="l">
              <a:buNone/>
            </a:pPr>
            <a:r>
              <a:rPr lang="ko-KR" altLang="en-US" sz="1600" i="0" dirty="0">
                <a:effectLst/>
                <a:latin typeface="+mn-ea"/>
              </a:rPr>
              <a:t>동작 종류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effectLst/>
                <a:latin typeface="+mn-ea"/>
              </a:rPr>
              <a:t>왼손</a:t>
            </a:r>
            <a:r>
              <a:rPr lang="en-US" altLang="ko-KR" sz="1600" b="1" i="0" dirty="0">
                <a:effectLst/>
                <a:latin typeface="+mn-ea"/>
              </a:rPr>
              <a:t>, </a:t>
            </a:r>
            <a:r>
              <a:rPr lang="ko-KR" altLang="en-US" sz="1600" b="1" i="0" dirty="0">
                <a:effectLst/>
                <a:latin typeface="+mn-ea"/>
              </a:rPr>
              <a:t>오른손 각각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및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방어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버튼이 있다</a:t>
            </a:r>
            <a:r>
              <a:rPr lang="en-US" altLang="ko-KR" sz="1600" i="0" dirty="0"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b="1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및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b="1" i="0" dirty="0">
                <a:effectLst/>
                <a:latin typeface="+mn-ea"/>
              </a:rPr>
              <a:t>방어</a:t>
            </a:r>
            <a:r>
              <a:rPr lang="en-US" altLang="ko-KR" sz="1600" i="0" dirty="0">
                <a:effectLst/>
                <a:latin typeface="+mn-ea"/>
              </a:rPr>
              <a:t>] : </a:t>
            </a:r>
            <a:r>
              <a:rPr lang="ko-KR" altLang="en-US" sz="1600" i="0" dirty="0">
                <a:effectLst/>
                <a:latin typeface="+mn-ea"/>
              </a:rPr>
              <a:t>한 쪽은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], </a:t>
            </a:r>
            <a:r>
              <a:rPr lang="ko-KR" altLang="en-US" sz="1600" i="0" dirty="0">
                <a:effectLst/>
                <a:latin typeface="+mn-ea"/>
              </a:rPr>
              <a:t>한 쪽은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방어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선택 </a:t>
            </a:r>
            <a:r>
              <a:rPr lang="en-US" altLang="ko-KR" sz="1600" i="0" dirty="0">
                <a:effectLst/>
                <a:latin typeface="+mn-ea"/>
              </a:rPr>
              <a:t>- [</a:t>
            </a:r>
            <a:r>
              <a:rPr lang="ko-KR" altLang="en-US" sz="1600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은 상대의 해당 마주하는 위치에 들어가고</a:t>
            </a:r>
            <a:r>
              <a:rPr lang="en-US" altLang="ko-KR" sz="1600" i="0" dirty="0">
                <a:effectLst/>
                <a:latin typeface="+mn-ea"/>
              </a:rPr>
              <a:t>, [</a:t>
            </a:r>
            <a:r>
              <a:rPr lang="ko-KR" altLang="en-US" sz="1600" i="0" dirty="0">
                <a:effectLst/>
                <a:latin typeface="+mn-ea"/>
              </a:rPr>
              <a:t>방어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는 상대의 해당 마주하는 위치로부터의 공격을 막는다</a:t>
            </a:r>
            <a:r>
              <a:rPr lang="en-US" altLang="ko-KR" sz="1600" i="0" dirty="0"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b="1" i="0" dirty="0" err="1">
                <a:effectLst/>
                <a:latin typeface="+mn-ea"/>
              </a:rPr>
              <a:t>강공격</a:t>
            </a:r>
            <a:r>
              <a:rPr lang="en-US" altLang="ko-KR" sz="1600" i="0" dirty="0">
                <a:effectLst/>
                <a:latin typeface="+mn-ea"/>
              </a:rPr>
              <a:t>] : </a:t>
            </a:r>
            <a:r>
              <a:rPr lang="ko-KR" altLang="en-US" sz="1600" i="0" dirty="0">
                <a:effectLst/>
                <a:latin typeface="+mn-ea"/>
              </a:rPr>
              <a:t>양쪽 모두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선택 </a:t>
            </a:r>
            <a:r>
              <a:rPr lang="en-US" altLang="ko-KR" sz="1600" i="0" dirty="0">
                <a:effectLst/>
                <a:latin typeface="+mn-ea"/>
              </a:rPr>
              <a:t>- </a:t>
            </a:r>
            <a:r>
              <a:rPr lang="ko-KR" altLang="en-US" sz="1600" i="0" dirty="0">
                <a:effectLst/>
                <a:latin typeface="+mn-ea"/>
              </a:rPr>
              <a:t>상대의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 err="1">
                <a:effectLst/>
                <a:latin typeface="+mn-ea"/>
              </a:rPr>
              <a:t>강방어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를 격파할 수 있으나 상대로부터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이 오면 막을 수 없다</a:t>
            </a:r>
            <a:r>
              <a:rPr lang="en-US" altLang="ko-KR" sz="1600" i="0" dirty="0"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b="1" i="0" dirty="0" err="1">
                <a:effectLst/>
                <a:latin typeface="+mn-ea"/>
              </a:rPr>
              <a:t>강방어</a:t>
            </a:r>
            <a:r>
              <a:rPr lang="en-US" altLang="ko-KR" sz="1600" i="0" dirty="0">
                <a:effectLst/>
                <a:latin typeface="+mn-ea"/>
              </a:rPr>
              <a:t>] : </a:t>
            </a:r>
            <a:r>
              <a:rPr lang="ko-KR" altLang="en-US" sz="1600" i="0" dirty="0">
                <a:effectLst/>
                <a:latin typeface="+mn-ea"/>
              </a:rPr>
              <a:t>양쪽 모두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방어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선택 </a:t>
            </a:r>
            <a:r>
              <a:rPr lang="en-US" altLang="ko-KR" sz="1600" i="0" dirty="0">
                <a:effectLst/>
                <a:latin typeface="+mn-ea"/>
              </a:rPr>
              <a:t>- </a:t>
            </a:r>
            <a:r>
              <a:rPr lang="ko-KR" altLang="en-US" sz="1600" i="0" dirty="0">
                <a:effectLst/>
                <a:latin typeface="+mn-ea"/>
              </a:rPr>
              <a:t>상대의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및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 err="1">
                <a:effectLst/>
                <a:latin typeface="+mn-ea"/>
              </a:rPr>
              <a:t>강공격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을 막을 수 있으나 연속으로 사용할 수 없다</a:t>
            </a:r>
            <a:r>
              <a:rPr lang="en-US" altLang="ko-KR" sz="1600" i="0" dirty="0">
                <a:effectLst/>
                <a:latin typeface="+mn-ea"/>
              </a:rPr>
              <a:t>.</a:t>
            </a:r>
          </a:p>
          <a:p>
            <a:pPr marL="0" indent="0" algn="l">
              <a:buNone/>
            </a:pP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b="1" i="0" dirty="0">
                <a:solidFill>
                  <a:srgbClr val="7030A0"/>
                </a:solidFill>
                <a:effectLst/>
                <a:latin typeface="+mn-ea"/>
              </a:rPr>
              <a:t>플레이어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는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 err="1">
                <a:effectLst/>
                <a:latin typeface="+mn-ea"/>
              </a:rPr>
              <a:t>실차령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의 공격이 오기 전</a:t>
            </a:r>
            <a:r>
              <a:rPr lang="ko-KR" altLang="en-US" sz="1600" b="1" i="0" dirty="0">
                <a:effectLst/>
                <a:latin typeface="+mn-ea"/>
              </a:rPr>
              <a:t> </a:t>
            </a:r>
            <a:r>
              <a:rPr lang="en-US" altLang="ko-KR" sz="1600" b="1" i="0" dirty="0">
                <a:effectLst/>
                <a:latin typeface="+mn-ea"/>
              </a:rPr>
              <a:t>[</a:t>
            </a:r>
            <a:r>
              <a:rPr lang="ko-KR" altLang="en-US" sz="1600" b="1" i="0" dirty="0">
                <a:effectLst/>
                <a:latin typeface="+mn-ea"/>
              </a:rPr>
              <a:t>대기시간</a:t>
            </a:r>
            <a:r>
              <a:rPr lang="en-US" altLang="ko-KR" sz="1600" b="1" i="0" dirty="0">
                <a:effectLst/>
                <a:latin typeface="+mn-ea"/>
              </a:rPr>
              <a:t>]</a:t>
            </a:r>
            <a:r>
              <a:rPr lang="ko-KR" altLang="en-US" sz="1600" b="1" i="0" dirty="0">
                <a:effectLst/>
                <a:latin typeface="+mn-ea"/>
              </a:rPr>
              <a:t>에 동작을 선택</a:t>
            </a:r>
            <a:r>
              <a:rPr lang="ko-KR" altLang="en-US" sz="1600" i="0" dirty="0">
                <a:effectLst/>
                <a:latin typeface="+mn-ea"/>
              </a:rPr>
              <a:t>해야 한다</a:t>
            </a:r>
            <a:r>
              <a:rPr lang="en-US" altLang="ko-KR" sz="1600" i="0" dirty="0">
                <a:effectLst/>
                <a:latin typeface="+mn-ea"/>
              </a:rPr>
              <a:t>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2F28EFE-679E-E278-B9F9-A35AC41E9C3A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02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741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적 </a:t>
            </a:r>
            <a:r>
              <a:rPr lang="en-US" altLang="ko-KR" sz="3600" dirty="0">
                <a:latin typeface="+mn-ea"/>
                <a:ea typeface="+mn-ea"/>
              </a:rPr>
              <a:t>(</a:t>
            </a:r>
            <a:r>
              <a:rPr lang="en-US" altLang="ko-KR" sz="3600" dirty="0">
                <a:solidFill>
                  <a:srgbClr val="2B91AF"/>
                </a:solidFill>
                <a:latin typeface="+mn-ea"/>
                <a:ea typeface="+mn-ea"/>
              </a:rPr>
              <a:t>[</a:t>
            </a:r>
            <a:r>
              <a:rPr lang="ko-KR" altLang="en-US" sz="3600" b="1" dirty="0">
                <a:solidFill>
                  <a:srgbClr val="C00000"/>
                </a:solidFill>
                <a:latin typeface="+mn-ea"/>
                <a:ea typeface="+mn-ea"/>
              </a:rPr>
              <a:t>허실분진</a:t>
            </a:r>
            <a:r>
              <a:rPr lang="en-US" altLang="ko-KR" sz="3600" dirty="0">
                <a:solidFill>
                  <a:srgbClr val="2B91AF"/>
                </a:solidFill>
                <a:latin typeface="+mn-ea"/>
                <a:ea typeface="+mn-ea"/>
              </a:rPr>
              <a:t>]</a:t>
            </a:r>
            <a:r>
              <a:rPr lang="ko-KR" altLang="en-US" sz="3600" dirty="0">
                <a:solidFill>
                  <a:srgbClr val="2B91AF"/>
                </a:solidFill>
                <a:latin typeface="+mn-ea"/>
                <a:ea typeface="+mn-ea"/>
              </a:rPr>
              <a:t>에 감염된 </a:t>
            </a:r>
            <a:r>
              <a:rPr lang="en-US" altLang="ko-KR" sz="3600" dirty="0">
                <a:solidFill>
                  <a:srgbClr val="2B91AF"/>
                </a:solidFill>
                <a:latin typeface="+mn-ea"/>
                <a:ea typeface="+mn-ea"/>
              </a:rPr>
              <a:t>[</a:t>
            </a:r>
            <a:r>
              <a:rPr lang="ko-KR" altLang="en-US" sz="3600" b="1" dirty="0" err="1">
                <a:solidFill>
                  <a:srgbClr val="C00000"/>
                </a:solidFill>
                <a:latin typeface="+mn-ea"/>
                <a:ea typeface="+mn-ea"/>
              </a:rPr>
              <a:t>실차령</a:t>
            </a:r>
            <a:r>
              <a:rPr lang="en-US" altLang="ko-KR" sz="3600" dirty="0">
                <a:solidFill>
                  <a:srgbClr val="2B91AF"/>
                </a:solidFill>
                <a:latin typeface="+mn-ea"/>
                <a:ea typeface="+mn-ea"/>
              </a:rPr>
              <a:t>]</a:t>
            </a:r>
            <a:r>
              <a:rPr lang="en-US" altLang="ko-KR" sz="3600" dirty="0">
                <a:latin typeface="+mn-ea"/>
                <a:ea typeface="+mn-ea"/>
              </a:rPr>
              <a:t>)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6519FA-5D41-7EBE-AE89-FDBB5F845952}"/>
              </a:ext>
            </a:extLst>
          </p:cNvPr>
          <p:cNvSpPr txBox="1">
            <a:spLocks/>
          </p:cNvSpPr>
          <p:nvPr/>
        </p:nvSpPr>
        <p:spPr>
          <a:xfrm>
            <a:off x="600635" y="1900517"/>
            <a:ext cx="10195184" cy="3477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700" dirty="0">
                <a:latin typeface="Segoe UI" panose="020B0502040204020203" pitchFamily="34" charset="0"/>
              </a:rPr>
              <a:t>플레이어의 </a:t>
            </a:r>
            <a:r>
              <a:rPr lang="ko-KR" altLang="en-US" sz="1700" b="1" dirty="0">
                <a:latin typeface="Segoe UI" panose="020B0502040204020203" pitchFamily="34" charset="0"/>
              </a:rPr>
              <a:t>왼쪽 및 오른쪽에 대응</a:t>
            </a:r>
            <a:r>
              <a:rPr lang="ko-KR" altLang="en-US" sz="1700" dirty="0">
                <a:latin typeface="Segoe UI" panose="020B0502040204020203" pitchFamily="34" charset="0"/>
              </a:rPr>
              <a:t>하는 동작</a:t>
            </a:r>
            <a:endParaRPr lang="en-US" altLang="ko-KR" sz="17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ko-KR" altLang="en-US" sz="1700" dirty="0">
                <a:latin typeface="Segoe UI" panose="020B0502040204020203" pitchFamily="34" charset="0"/>
              </a:rPr>
              <a:t>동작 종류</a:t>
            </a:r>
          </a:p>
          <a:p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b="1" dirty="0">
                <a:latin typeface="Segoe UI" panose="020B0502040204020203" pitchFamily="34" charset="0"/>
              </a:rPr>
              <a:t>공격</a:t>
            </a:r>
            <a:r>
              <a:rPr lang="en-US" altLang="ko-KR" sz="1700" dirty="0">
                <a:latin typeface="Segoe UI" panose="020B0502040204020203" pitchFamily="34" charset="0"/>
              </a:rPr>
              <a:t>] : </a:t>
            </a:r>
            <a:r>
              <a:rPr lang="ko-KR" altLang="en-US" sz="1700" dirty="0">
                <a:latin typeface="Segoe UI" panose="020B0502040204020203" pitchFamily="34" charset="0"/>
              </a:rPr>
              <a:t>해당 마주하는 위치에 플레이어의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>
                <a:latin typeface="Segoe UI" panose="020B0502040204020203" pitchFamily="34" charset="0"/>
              </a:rPr>
              <a:t>방어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가 없다면 일정량의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>
                <a:latin typeface="Segoe UI" panose="020B0502040204020203" pitchFamily="34" charset="0"/>
              </a:rPr>
              <a:t>허실분진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을 플레이어에게 묻힌다</a:t>
            </a:r>
            <a:r>
              <a:rPr lang="en-US" altLang="ko-KR" sz="1700" dirty="0">
                <a:latin typeface="Segoe UI" panose="020B0502040204020203" pitchFamily="34" charset="0"/>
              </a:rPr>
              <a:t>.</a:t>
            </a:r>
          </a:p>
          <a:p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b="1" dirty="0">
                <a:latin typeface="Segoe UI" panose="020B0502040204020203" pitchFamily="34" charset="0"/>
              </a:rPr>
              <a:t>방어</a:t>
            </a:r>
            <a:r>
              <a:rPr lang="en-US" altLang="ko-KR" sz="1700" dirty="0">
                <a:latin typeface="Segoe UI" panose="020B0502040204020203" pitchFamily="34" charset="0"/>
              </a:rPr>
              <a:t>] : </a:t>
            </a:r>
            <a:r>
              <a:rPr lang="ko-KR" altLang="en-US" sz="1700" dirty="0">
                <a:latin typeface="Segoe UI" panose="020B0502040204020203" pitchFamily="34" charset="0"/>
              </a:rPr>
              <a:t>해당 위치로 오는 플레이어의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>
                <a:latin typeface="Segoe UI" panose="020B0502040204020203" pitchFamily="34" charset="0"/>
              </a:rPr>
              <a:t>공격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을 막는다</a:t>
            </a:r>
            <a:r>
              <a:rPr lang="en-US" altLang="ko-KR" sz="1700" dirty="0">
                <a:latin typeface="Segoe UI" panose="020B0502040204020203" pitchFamily="34" charset="0"/>
              </a:rPr>
              <a:t>. </a:t>
            </a:r>
            <a:r>
              <a:rPr lang="ko-KR" altLang="en-US" sz="1700" dirty="0">
                <a:latin typeface="Segoe UI" panose="020B0502040204020203" pitchFamily="34" charset="0"/>
              </a:rPr>
              <a:t>플레이어의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 err="1">
                <a:latin typeface="Segoe UI" panose="020B0502040204020203" pitchFamily="34" charset="0"/>
              </a:rPr>
              <a:t>강공격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은 막지 못한다</a:t>
            </a:r>
            <a:r>
              <a:rPr lang="en-US" altLang="ko-KR" sz="1700" dirty="0">
                <a:latin typeface="Segoe UI" panose="020B0502040204020203" pitchFamily="34" charset="0"/>
              </a:rPr>
              <a:t>.</a:t>
            </a:r>
          </a:p>
          <a:p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b="1" dirty="0" err="1">
                <a:latin typeface="Segoe UI" panose="020B0502040204020203" pitchFamily="34" charset="0"/>
              </a:rPr>
              <a:t>강공격</a:t>
            </a:r>
            <a:r>
              <a:rPr lang="en-US" altLang="ko-KR" sz="1700" dirty="0">
                <a:latin typeface="Segoe UI" panose="020B0502040204020203" pitchFamily="34" charset="0"/>
              </a:rPr>
              <a:t>] : </a:t>
            </a:r>
            <a:r>
              <a:rPr lang="ko-KR" altLang="en-US" sz="1700" dirty="0">
                <a:latin typeface="Segoe UI" panose="020B0502040204020203" pitchFamily="34" charset="0"/>
              </a:rPr>
              <a:t>플레이어는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 err="1">
                <a:latin typeface="Segoe UI" panose="020B0502040204020203" pitchFamily="34" charset="0"/>
              </a:rPr>
              <a:t>강방어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를 사용해서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 err="1">
                <a:latin typeface="Segoe UI" panose="020B0502040204020203" pitchFamily="34" charset="0"/>
              </a:rPr>
              <a:t>강공격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을 막을 수 있다</a:t>
            </a:r>
            <a:r>
              <a:rPr lang="en-US" altLang="ko-KR" sz="1700" dirty="0">
                <a:latin typeface="Segoe UI" panose="020B0502040204020203" pitchFamily="34" charset="0"/>
              </a:rPr>
              <a:t>.</a:t>
            </a:r>
          </a:p>
          <a:p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b="1" dirty="0" err="1">
                <a:latin typeface="Segoe UI" panose="020B0502040204020203" pitchFamily="34" charset="0"/>
              </a:rPr>
              <a:t>강방어</a:t>
            </a:r>
            <a:r>
              <a:rPr lang="en-US" altLang="ko-KR" sz="1700" dirty="0">
                <a:latin typeface="Segoe UI" panose="020B0502040204020203" pitchFamily="34" charset="0"/>
              </a:rPr>
              <a:t>] : </a:t>
            </a:r>
            <a:r>
              <a:rPr lang="ko-KR" altLang="en-US" sz="1700" dirty="0">
                <a:latin typeface="Segoe UI" panose="020B0502040204020203" pitchFamily="34" charset="0"/>
              </a:rPr>
              <a:t>플레이어는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 err="1">
                <a:latin typeface="Segoe UI" panose="020B0502040204020203" pitchFamily="34" charset="0"/>
              </a:rPr>
              <a:t>강공격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을 사용해서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 err="1">
                <a:latin typeface="Segoe UI" panose="020B0502040204020203" pitchFamily="34" charset="0"/>
              </a:rPr>
              <a:t>강방어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를 뚫을 수 있다</a:t>
            </a:r>
            <a:r>
              <a:rPr lang="en-US" altLang="ko-KR" sz="1700" dirty="0">
                <a:latin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b="1" dirty="0" err="1">
                <a:solidFill>
                  <a:srgbClr val="C00000"/>
                </a:solidFill>
                <a:latin typeface="Segoe UI" panose="020B0502040204020203" pitchFamily="34" charset="0"/>
              </a:rPr>
              <a:t>실차령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의 공격은 상단에 </a:t>
            </a:r>
            <a:r>
              <a:rPr lang="en-US" altLang="ko-KR" sz="1700" dirty="0">
                <a:latin typeface="Segoe UI" panose="020B0502040204020203" pitchFamily="34" charset="0"/>
              </a:rPr>
              <a:t>5</a:t>
            </a:r>
            <a:r>
              <a:rPr lang="ko-KR" altLang="en-US" sz="1700" dirty="0">
                <a:latin typeface="Segoe UI" panose="020B0502040204020203" pitchFamily="34" charset="0"/>
              </a:rPr>
              <a:t>초</a:t>
            </a:r>
            <a:r>
              <a:rPr lang="en-US" altLang="ko-KR" sz="1700" dirty="0">
                <a:latin typeface="Segoe UI" panose="020B0502040204020203" pitchFamily="34" charset="0"/>
              </a:rPr>
              <a:t>? </a:t>
            </a:r>
            <a:r>
              <a:rPr lang="ko-KR" altLang="en-US" sz="1700" dirty="0">
                <a:latin typeface="Segoe UI" panose="020B0502040204020203" pitchFamily="34" charset="0"/>
              </a:rPr>
              <a:t>정도의 </a:t>
            </a:r>
            <a:r>
              <a:rPr lang="en-US" altLang="ko-KR" sz="1700" b="1" dirty="0">
                <a:latin typeface="Segoe UI" panose="020B0502040204020203" pitchFamily="34" charset="0"/>
              </a:rPr>
              <a:t>[</a:t>
            </a:r>
            <a:r>
              <a:rPr lang="ko-KR" altLang="en-US" sz="1700" b="1" dirty="0">
                <a:latin typeface="Segoe UI" panose="020B0502040204020203" pitchFamily="34" charset="0"/>
              </a:rPr>
              <a:t>대기시간</a:t>
            </a:r>
            <a:r>
              <a:rPr lang="en-US" altLang="ko-KR" sz="1700" b="1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을 주고 미리 보여준 뒤 </a:t>
            </a:r>
            <a:r>
              <a:rPr lang="ko-KR" altLang="en-US" sz="1700" b="1" dirty="0">
                <a:latin typeface="Segoe UI" panose="020B0502040204020203" pitchFamily="34" charset="0"/>
              </a:rPr>
              <a:t>그 다음에 실행</a:t>
            </a:r>
            <a:r>
              <a:rPr lang="ko-KR" altLang="en-US" sz="1700" dirty="0">
                <a:latin typeface="Segoe UI" panose="020B0502040204020203" pitchFamily="34" charset="0"/>
              </a:rPr>
              <a:t>된다</a:t>
            </a:r>
            <a:r>
              <a:rPr lang="en-US" altLang="ko-KR" sz="1700" dirty="0">
                <a:latin typeface="Segoe UI" panose="020B0502040204020203" pitchFamily="34" charset="0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7F5BAF4-A2DD-AAD2-3F13-DC78FEB0DAEC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03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535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요소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6519FA-5D41-7EBE-AE89-FDBB5F845952}"/>
              </a:ext>
            </a:extLst>
          </p:cNvPr>
          <p:cNvSpPr txBox="1">
            <a:spLocks/>
          </p:cNvSpPr>
          <p:nvPr/>
        </p:nvSpPr>
        <p:spPr>
          <a:xfrm>
            <a:off x="585787" y="1925746"/>
            <a:ext cx="10027023" cy="2724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화면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플레이어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]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왼쪽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오른쪽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공격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]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및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방어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]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버튼 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현재 플레이어의 남은 </a:t>
            </a:r>
            <a:r>
              <a:rPr lang="ko-KR" altLang="en-US" sz="1800" dirty="0" err="1">
                <a:solidFill>
                  <a:srgbClr val="000000"/>
                </a:solidFill>
                <a:latin typeface="+mn-ea"/>
              </a:rPr>
              <a:t>분저치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/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최대 </a:t>
            </a:r>
            <a:r>
              <a:rPr lang="ko-KR" altLang="en-US" sz="1800" dirty="0" err="1">
                <a:solidFill>
                  <a:srgbClr val="000000"/>
                </a:solidFill>
                <a:latin typeface="+mn-ea"/>
              </a:rPr>
              <a:t>분저치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현재 적의 남은 체력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/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최대 체력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적이 다음에 수행할 동작 예고 이미지 및 남은 시간 표시 바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현재 스테이지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위치 및 </a:t>
            </a:r>
            <a:r>
              <a:rPr lang="ko-KR" altLang="en-US" sz="1800" dirty="0" err="1">
                <a:solidFill>
                  <a:srgbClr val="000000"/>
                </a:solidFill>
                <a:latin typeface="+mn-ea"/>
              </a:rPr>
              <a:t>소단계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예시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보라하늘 평원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지역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CA41F-47BA-8E7A-EECB-A775999EA20D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</a:t>
            </a:r>
            <a:r>
              <a:rPr lang="en-US" altLang="ko-KR" b="1" dirty="0">
                <a:solidFill>
                  <a:srgbClr val="7030A0"/>
                </a:solidFill>
                <a:latin typeface="+mn-ea"/>
              </a:rPr>
              <a:t>4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5122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요소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6519FA-5D41-7EBE-AE89-FDBB5F845952}"/>
              </a:ext>
            </a:extLst>
          </p:cNvPr>
          <p:cNvSpPr txBox="1">
            <a:spLocks/>
          </p:cNvSpPr>
          <p:nvPr/>
        </p:nvSpPr>
        <p:spPr>
          <a:xfrm>
            <a:off x="685801" y="2063397"/>
            <a:ext cx="10027023" cy="3531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CA41F-47BA-8E7A-EECB-A775999EA20D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</a:t>
            </a:r>
            <a:r>
              <a:rPr lang="en-US" altLang="ko-KR" b="1" dirty="0">
                <a:solidFill>
                  <a:srgbClr val="7030A0"/>
                </a:solidFill>
                <a:latin typeface="+mn-ea"/>
              </a:rPr>
              <a:t>5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F8101DD-F035-D79D-48C8-A1260B661D39}"/>
              </a:ext>
            </a:extLst>
          </p:cNvPr>
          <p:cNvSpPr txBox="1">
            <a:spLocks/>
          </p:cNvSpPr>
          <p:nvPr/>
        </p:nvSpPr>
        <p:spPr>
          <a:xfrm>
            <a:off x="585787" y="1925746"/>
            <a:ext cx="10027023" cy="315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>
              <a:latin typeface="Segoe UI" panose="020B0502040204020203" pitchFamily="34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D31844-B399-14E8-A19A-E975F8370A9C}"/>
              </a:ext>
            </a:extLst>
          </p:cNvPr>
          <p:cNvSpPr txBox="1">
            <a:spLocks/>
          </p:cNvSpPr>
          <p:nvPr/>
        </p:nvSpPr>
        <p:spPr>
          <a:xfrm>
            <a:off x="585786" y="2112050"/>
            <a:ext cx="10027023" cy="315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플레이어</a:t>
            </a:r>
          </a:p>
          <a:p>
            <a:r>
              <a:rPr lang="ko-KR" altLang="en-US" sz="1800" dirty="0">
                <a:latin typeface="Segoe UI" panose="020B0502040204020203" pitchFamily="34" charset="0"/>
              </a:rPr>
              <a:t>대기 및 동작 상태에 해당하는 이미지 </a:t>
            </a:r>
            <a:r>
              <a:rPr lang="en-US" altLang="ko-KR" sz="1800" dirty="0">
                <a:latin typeface="Segoe UI" panose="020B0502040204020203" pitchFamily="34" charset="0"/>
              </a:rPr>
              <a:t>/ [</a:t>
            </a:r>
            <a:r>
              <a:rPr lang="ko-KR" altLang="en-US" sz="1800" dirty="0">
                <a:latin typeface="Segoe UI" panose="020B0502040204020203" pitchFamily="34" charset="0"/>
              </a:rPr>
              <a:t>공격</a:t>
            </a:r>
            <a:r>
              <a:rPr lang="en-US" altLang="ko-KR" sz="1800" dirty="0">
                <a:latin typeface="Segoe UI" panose="020B0502040204020203" pitchFamily="34" charset="0"/>
              </a:rPr>
              <a:t>] </a:t>
            </a:r>
            <a:r>
              <a:rPr lang="ko-KR" altLang="en-US" sz="1800" dirty="0">
                <a:latin typeface="Segoe UI" panose="020B0502040204020203" pitchFamily="34" charset="0"/>
              </a:rPr>
              <a:t>및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>
                <a:latin typeface="Segoe UI" panose="020B0502040204020203" pitchFamily="34" charset="0"/>
              </a:rPr>
              <a:t>방어</a:t>
            </a:r>
            <a:r>
              <a:rPr lang="en-US" altLang="ko-KR" sz="1800" dirty="0">
                <a:latin typeface="Segoe UI" panose="020B0502040204020203" pitchFamily="34" charset="0"/>
              </a:rPr>
              <a:t>] </a:t>
            </a:r>
            <a:r>
              <a:rPr lang="ko-KR" altLang="en-US" sz="1800" dirty="0">
                <a:latin typeface="Segoe UI" panose="020B0502040204020203" pitchFamily="34" charset="0"/>
              </a:rPr>
              <a:t>버튼에 따른 동작</a:t>
            </a:r>
          </a:p>
          <a:p>
            <a:r>
              <a:rPr lang="ko-KR" altLang="en-US" sz="1800" dirty="0" err="1">
                <a:latin typeface="Segoe UI" panose="020B0502040204020203" pitchFamily="34" charset="0"/>
              </a:rPr>
              <a:t>피격시</a:t>
            </a:r>
            <a:r>
              <a:rPr lang="ko-KR" altLang="en-US" sz="1800" dirty="0">
                <a:latin typeface="Segoe UI" panose="020B0502040204020203" pitchFamily="34" charset="0"/>
              </a:rPr>
              <a:t>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>
                <a:latin typeface="Segoe UI" panose="020B0502040204020203" pitchFamily="34" charset="0"/>
              </a:rPr>
              <a:t>허실분진</a:t>
            </a:r>
            <a:r>
              <a:rPr lang="en-US" altLang="ko-KR" sz="1800" dirty="0">
                <a:latin typeface="Segoe UI" panose="020B0502040204020203" pitchFamily="34" charset="0"/>
              </a:rPr>
              <a:t>] </a:t>
            </a:r>
            <a:r>
              <a:rPr lang="ko-KR" altLang="en-US" sz="1800" dirty="0">
                <a:latin typeface="Segoe UI" panose="020B0502040204020203" pitchFamily="34" charset="0"/>
              </a:rPr>
              <a:t>묻는 이펙트 </a:t>
            </a:r>
            <a:r>
              <a:rPr lang="en-US" altLang="ko-KR" sz="1800" dirty="0"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latin typeface="Segoe UI" panose="020B0502040204020203" pitchFamily="34" charset="0"/>
              </a:rPr>
              <a:t>적의 공격에 맞음을 표시</a:t>
            </a:r>
            <a:r>
              <a:rPr lang="en-US" altLang="ko-KR" sz="1800" dirty="0">
                <a:latin typeface="Segoe UI" panose="020B0502040204020203" pitchFamily="34" charset="0"/>
              </a:rPr>
              <a:t>) / </a:t>
            </a:r>
            <a:r>
              <a:rPr lang="ko-KR" altLang="en-US" sz="1800" dirty="0">
                <a:latin typeface="Segoe UI" panose="020B0502040204020203" pitchFamily="34" charset="0"/>
              </a:rPr>
              <a:t>적의 동작에 따른 상호작용</a:t>
            </a:r>
          </a:p>
          <a:p>
            <a:endParaRPr lang="ko-KR" altLang="en-US" sz="18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적</a:t>
            </a:r>
          </a:p>
          <a:p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>
                <a:latin typeface="Segoe UI" panose="020B0502040204020203" pitchFamily="34" charset="0"/>
              </a:rPr>
              <a:t>공격</a:t>
            </a:r>
            <a:r>
              <a:rPr lang="en-US" altLang="ko-KR" sz="1800" dirty="0">
                <a:latin typeface="Segoe UI" panose="020B0502040204020203" pitchFamily="34" charset="0"/>
              </a:rPr>
              <a:t>], [</a:t>
            </a:r>
            <a:r>
              <a:rPr lang="ko-KR" altLang="en-US" sz="1800" dirty="0">
                <a:latin typeface="Segoe UI" panose="020B0502040204020203" pitchFamily="34" charset="0"/>
              </a:rPr>
              <a:t>방어</a:t>
            </a:r>
            <a:r>
              <a:rPr lang="en-US" altLang="ko-KR" sz="1800" dirty="0">
                <a:latin typeface="Segoe UI" panose="020B0502040204020203" pitchFamily="34" charset="0"/>
              </a:rPr>
              <a:t>], [</a:t>
            </a:r>
            <a:r>
              <a:rPr lang="ko-KR" altLang="en-US" sz="1800" dirty="0" err="1">
                <a:latin typeface="Segoe UI" panose="020B0502040204020203" pitchFamily="34" charset="0"/>
              </a:rPr>
              <a:t>강공격</a:t>
            </a:r>
            <a:r>
              <a:rPr lang="en-US" altLang="ko-KR" sz="1800" dirty="0">
                <a:latin typeface="Segoe UI" panose="020B0502040204020203" pitchFamily="34" charset="0"/>
              </a:rPr>
              <a:t>], [</a:t>
            </a:r>
            <a:r>
              <a:rPr lang="ko-KR" altLang="en-US" sz="1800" dirty="0" err="1">
                <a:latin typeface="Segoe UI" panose="020B0502040204020203" pitchFamily="34" charset="0"/>
              </a:rPr>
              <a:t>강방어</a:t>
            </a:r>
            <a:r>
              <a:rPr lang="en-US" altLang="ko-KR" sz="1800" dirty="0">
                <a:latin typeface="Segoe UI" panose="020B0502040204020203" pitchFamily="34" charset="0"/>
              </a:rPr>
              <a:t>] </a:t>
            </a:r>
            <a:r>
              <a:rPr lang="ko-KR" altLang="en-US" sz="1800" dirty="0">
                <a:latin typeface="Segoe UI" panose="020B0502040204020203" pitchFamily="34" charset="0"/>
              </a:rPr>
              <a:t>동작</a:t>
            </a:r>
          </a:p>
          <a:p>
            <a:r>
              <a:rPr lang="ko-KR" altLang="en-US" sz="1800" dirty="0" err="1">
                <a:latin typeface="Segoe UI" panose="020B0502040204020203" pitchFamily="34" charset="0"/>
              </a:rPr>
              <a:t>피격시</a:t>
            </a:r>
            <a:r>
              <a:rPr lang="ko-KR" altLang="en-US" sz="1800" dirty="0">
                <a:latin typeface="Segoe UI" panose="020B0502040204020203" pitchFamily="34" charset="0"/>
              </a:rPr>
              <a:t> 피격 이펙트 </a:t>
            </a:r>
            <a:r>
              <a:rPr lang="en-US" altLang="ko-KR" sz="1800" dirty="0"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latin typeface="Segoe UI" panose="020B0502040204020203" pitchFamily="34" charset="0"/>
              </a:rPr>
              <a:t>플레이어가 공격을 맞춤을 표시</a:t>
            </a:r>
            <a:r>
              <a:rPr lang="en-US" altLang="ko-KR" sz="1800" dirty="0">
                <a:latin typeface="Segoe UI" panose="020B0502040204020203" pitchFamily="34" charset="0"/>
              </a:rPr>
              <a:t>) / </a:t>
            </a:r>
            <a:r>
              <a:rPr lang="ko-KR" altLang="en-US" sz="1800" dirty="0">
                <a:latin typeface="Segoe UI" panose="020B0502040204020203" pitchFamily="34" charset="0"/>
              </a:rPr>
              <a:t>플레이어의 동작에 따른 상호작용</a:t>
            </a:r>
            <a:endParaRPr lang="en-US" altLang="ko-KR" sz="18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59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요소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6519FA-5D41-7EBE-AE89-FDBB5F845952}"/>
              </a:ext>
            </a:extLst>
          </p:cNvPr>
          <p:cNvSpPr txBox="1">
            <a:spLocks/>
          </p:cNvSpPr>
          <p:nvPr/>
        </p:nvSpPr>
        <p:spPr>
          <a:xfrm>
            <a:off x="577491" y="1941092"/>
            <a:ext cx="10482048" cy="3511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err="1">
                <a:latin typeface="Segoe UI" panose="020B0502040204020203" pitchFamily="34" charset="0"/>
              </a:rPr>
              <a:t>작전실</a:t>
            </a:r>
            <a:r>
              <a:rPr lang="ko-KR" altLang="en-US" sz="1800" dirty="0">
                <a:latin typeface="Segoe UI" panose="020B0502040204020203" pitchFamily="34" charset="0"/>
              </a:rPr>
              <a:t> </a:t>
            </a:r>
            <a:r>
              <a:rPr lang="en-US" altLang="ko-KR" sz="1800" dirty="0"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latin typeface="Segoe UI" panose="020B0502040204020203" pitchFamily="34" charset="0"/>
              </a:rPr>
              <a:t>강화</a:t>
            </a:r>
            <a:r>
              <a:rPr lang="en-US" altLang="ko-KR" sz="1800" dirty="0">
                <a:latin typeface="Segoe UI" panose="020B0502040204020203" pitchFamily="34" charset="0"/>
              </a:rPr>
              <a:t>)</a:t>
            </a:r>
            <a:endParaRPr lang="ko-KR" altLang="en-US" sz="1800" dirty="0">
              <a:latin typeface="Segoe UI" panose="020B0502040204020203" pitchFamily="34" charset="0"/>
            </a:endParaRPr>
          </a:p>
          <a:p>
            <a:r>
              <a:rPr lang="ko-KR" altLang="en-US" sz="1800" dirty="0">
                <a:latin typeface="Segoe UI" panose="020B0502040204020203" pitchFamily="34" charset="0"/>
              </a:rPr>
              <a:t>현재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 err="1">
                <a:latin typeface="Segoe UI" panose="020B0502040204020203" pitchFamily="34" charset="0"/>
              </a:rPr>
              <a:t>공훈치</a:t>
            </a:r>
            <a:r>
              <a:rPr lang="en-US" altLang="ko-KR" sz="1800" dirty="0">
                <a:latin typeface="Segoe UI" panose="020B0502040204020203" pitchFamily="34" charset="0"/>
              </a:rPr>
              <a:t>] </a:t>
            </a:r>
            <a:r>
              <a:rPr lang="ko-KR" altLang="en-US" sz="1800" dirty="0">
                <a:latin typeface="Segoe UI" panose="020B0502040204020203" pitchFamily="34" charset="0"/>
              </a:rPr>
              <a:t>및 강화 단계 현황 </a:t>
            </a:r>
            <a:r>
              <a:rPr lang="en-US" altLang="ko-KR" sz="1800" dirty="0">
                <a:latin typeface="Segoe UI" panose="020B0502040204020203" pitchFamily="34" charset="0"/>
              </a:rPr>
              <a:t>/</a:t>
            </a:r>
            <a:r>
              <a:rPr lang="ko-KR" altLang="en-US" sz="1800" dirty="0">
                <a:latin typeface="Segoe UI" panose="020B0502040204020203" pitchFamily="34" charset="0"/>
              </a:rPr>
              <a:t> 다음 강화 </a:t>
            </a:r>
            <a:r>
              <a:rPr lang="ko-KR" altLang="en-US" sz="1800" dirty="0" err="1">
                <a:latin typeface="Segoe UI" panose="020B0502040204020203" pitchFamily="34" charset="0"/>
              </a:rPr>
              <a:t>단계시</a:t>
            </a:r>
            <a:r>
              <a:rPr lang="ko-KR" altLang="en-US" sz="1800" dirty="0">
                <a:latin typeface="Segoe UI" panose="020B0502040204020203" pitchFamily="34" charset="0"/>
              </a:rPr>
              <a:t> 변화 정도</a:t>
            </a:r>
            <a:r>
              <a:rPr lang="en-US" altLang="ko-KR" sz="1800" dirty="0">
                <a:latin typeface="Segoe UI" panose="020B0502040204020203" pitchFamily="34" charset="0"/>
              </a:rPr>
              <a:t> </a:t>
            </a:r>
          </a:p>
          <a:p>
            <a:r>
              <a:rPr lang="ko-KR" altLang="en-US" sz="1800" dirty="0">
                <a:latin typeface="Segoe UI" panose="020B0502040204020203" pitchFamily="34" charset="0"/>
              </a:rPr>
              <a:t>필요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 err="1">
                <a:latin typeface="Segoe UI" panose="020B0502040204020203" pitchFamily="34" charset="0"/>
              </a:rPr>
              <a:t>공훈치</a:t>
            </a:r>
            <a:r>
              <a:rPr lang="en-US" altLang="ko-KR" sz="1800" dirty="0">
                <a:latin typeface="Segoe UI" panose="020B0502040204020203" pitchFamily="34" charset="0"/>
              </a:rPr>
              <a:t>] </a:t>
            </a:r>
            <a:r>
              <a:rPr lang="ko-KR" altLang="en-US" sz="1800" dirty="0">
                <a:latin typeface="Segoe UI" panose="020B0502040204020203" pitchFamily="34" charset="0"/>
              </a:rPr>
              <a:t>이상 </a:t>
            </a:r>
            <a:r>
              <a:rPr lang="ko-KR" altLang="en-US" sz="1800" dirty="0" err="1">
                <a:latin typeface="Segoe UI" panose="020B0502040204020203" pitchFamily="34" charset="0"/>
              </a:rPr>
              <a:t>보유시</a:t>
            </a:r>
            <a:r>
              <a:rPr lang="ko-KR" altLang="en-US" sz="1800" dirty="0">
                <a:latin typeface="Segoe UI" panose="020B0502040204020203" pitchFamily="34" charset="0"/>
              </a:rPr>
              <a:t> 강화 버튼 클릭하면 해당 강화의 강화 단계가 상승하며 필요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 err="1">
                <a:latin typeface="Segoe UI" panose="020B0502040204020203" pitchFamily="34" charset="0"/>
              </a:rPr>
              <a:t>공훈치</a:t>
            </a:r>
            <a:r>
              <a:rPr lang="en-US" altLang="ko-KR" sz="1800" dirty="0">
                <a:latin typeface="Segoe UI" panose="020B0502040204020203" pitchFamily="34" charset="0"/>
              </a:rPr>
              <a:t>]</a:t>
            </a:r>
            <a:r>
              <a:rPr lang="ko-KR" altLang="en-US" sz="1800" dirty="0">
                <a:latin typeface="Segoe UI" panose="020B0502040204020203" pitchFamily="34" charset="0"/>
              </a:rPr>
              <a:t>만큼의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 err="1">
                <a:latin typeface="Segoe UI" panose="020B0502040204020203" pitchFamily="34" charset="0"/>
              </a:rPr>
              <a:t>공훈치</a:t>
            </a:r>
            <a:r>
              <a:rPr lang="en-US" altLang="ko-KR" sz="1800" dirty="0">
                <a:latin typeface="Segoe UI" panose="020B0502040204020203" pitchFamily="34" charset="0"/>
              </a:rPr>
              <a:t>]</a:t>
            </a:r>
            <a:r>
              <a:rPr lang="ko-KR" altLang="en-US" sz="1800" dirty="0">
                <a:latin typeface="Segoe UI" panose="020B0502040204020203" pitchFamily="34" charset="0"/>
              </a:rPr>
              <a:t>가 소모된다</a:t>
            </a:r>
            <a:r>
              <a:rPr lang="en-US" altLang="ko-KR" sz="1800" dirty="0">
                <a:latin typeface="Segoe UI" panose="020B0502040204020203" pitchFamily="34" charset="0"/>
              </a:rPr>
              <a:t>.</a:t>
            </a:r>
          </a:p>
          <a:p>
            <a:endParaRPr lang="en-US" altLang="ko-KR" sz="18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작전 구역 </a:t>
            </a:r>
            <a:r>
              <a:rPr lang="en-US" altLang="ko-KR" sz="1800" dirty="0"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latin typeface="Segoe UI" panose="020B0502040204020203" pitchFamily="34" charset="0"/>
              </a:rPr>
              <a:t>스테이지</a:t>
            </a:r>
            <a:r>
              <a:rPr lang="en-US" altLang="ko-KR" sz="1800" dirty="0">
                <a:latin typeface="Segoe UI" panose="020B0502040204020203" pitchFamily="34" charset="0"/>
              </a:rPr>
              <a:t>)</a:t>
            </a:r>
            <a:endParaRPr lang="ko-KR" altLang="en-US" sz="1800" dirty="0">
              <a:latin typeface="Segoe UI" panose="020B0502040204020203" pitchFamily="34" charset="0"/>
            </a:endParaRPr>
          </a:p>
          <a:p>
            <a:r>
              <a:rPr lang="ko-KR" altLang="en-US" sz="1800" dirty="0">
                <a:latin typeface="Segoe UI" panose="020B0502040204020203" pitchFamily="34" charset="0"/>
              </a:rPr>
              <a:t>작전 구역의 마지막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>
                <a:latin typeface="Segoe UI" panose="020B0502040204020203" pitchFamily="34" charset="0"/>
              </a:rPr>
              <a:t>적</a:t>
            </a:r>
            <a:r>
              <a:rPr lang="en-US" altLang="ko-KR" sz="1800" dirty="0">
                <a:latin typeface="Segoe UI" panose="020B0502040204020203" pitchFamily="34" charset="0"/>
              </a:rPr>
              <a:t>]</a:t>
            </a:r>
            <a:r>
              <a:rPr lang="ko-KR" altLang="en-US" sz="1800" dirty="0">
                <a:latin typeface="Segoe UI" panose="020B0502040204020203" pitchFamily="34" charset="0"/>
              </a:rPr>
              <a:t>을 </a:t>
            </a:r>
            <a:r>
              <a:rPr lang="ko-KR" altLang="en-US" sz="1800" dirty="0" err="1">
                <a:latin typeface="Segoe UI" panose="020B0502040204020203" pitchFamily="34" charset="0"/>
              </a:rPr>
              <a:t>제압시</a:t>
            </a:r>
            <a:r>
              <a:rPr lang="ko-KR" altLang="en-US" sz="1800" dirty="0">
                <a:latin typeface="Segoe UI" panose="020B0502040204020203" pitchFamily="34" charset="0"/>
              </a:rPr>
              <a:t> 다음 작전 구역</a:t>
            </a:r>
            <a:r>
              <a:rPr lang="en-US" altLang="ko-KR" sz="1800" dirty="0"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latin typeface="Segoe UI" panose="020B0502040204020203" pitchFamily="34" charset="0"/>
              </a:rPr>
              <a:t>과 해당 선택 버튼</a:t>
            </a:r>
            <a:r>
              <a:rPr lang="en-US" altLang="ko-KR" sz="1800" dirty="0">
                <a:latin typeface="Segoe UI" panose="020B0502040204020203" pitchFamily="34" charset="0"/>
              </a:rPr>
              <a:t>)</a:t>
            </a:r>
            <a:r>
              <a:rPr lang="ko-KR" altLang="en-US" sz="1800" dirty="0">
                <a:latin typeface="Segoe UI" panose="020B0502040204020203" pitchFamily="34" charset="0"/>
              </a:rPr>
              <a:t>이 열림</a:t>
            </a:r>
          </a:p>
          <a:p>
            <a:r>
              <a:rPr lang="ko-KR" altLang="en-US" sz="1800" dirty="0">
                <a:latin typeface="Segoe UI" panose="020B0502040204020203" pitchFamily="34" charset="0"/>
              </a:rPr>
              <a:t>작전 구역 버튼을 선택하여 해당 작전 구역부터 게임 실행</a:t>
            </a:r>
            <a:endParaRPr lang="en-US" altLang="ko-KR" sz="1800" dirty="0">
              <a:latin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06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159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게임 흐름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07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2DE416-849D-B28B-73B7-F6F951E45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8" y="2000084"/>
            <a:ext cx="5295060" cy="339074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E6F4B76-45BF-7ED1-B1AA-C189914B35D6}"/>
              </a:ext>
            </a:extLst>
          </p:cNvPr>
          <p:cNvSpPr txBox="1">
            <a:spLocks/>
          </p:cNvSpPr>
          <p:nvPr/>
        </p:nvSpPr>
        <p:spPr>
          <a:xfrm>
            <a:off x="6096000" y="2000084"/>
            <a:ext cx="3884614" cy="4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메인 화면 </a:t>
            </a:r>
            <a:r>
              <a:rPr lang="en-US" altLang="ko-KR" sz="1800" dirty="0">
                <a:latin typeface="Segoe UI" panose="020B0502040204020203" pitchFamily="34" charset="0"/>
              </a:rPr>
              <a:t>/ </a:t>
            </a:r>
            <a:r>
              <a:rPr lang="ko-KR" altLang="en-US" sz="1800" dirty="0">
                <a:latin typeface="Segoe UI" panose="020B0502040204020203" pitchFamily="34" charset="0"/>
              </a:rPr>
              <a:t>작전 구역 선택 </a:t>
            </a:r>
            <a:r>
              <a:rPr lang="en-US" altLang="ko-KR" sz="1800" dirty="0">
                <a:latin typeface="Segoe UI" panose="020B0502040204020203" pitchFamily="34" charset="0"/>
              </a:rPr>
              <a:t>/ </a:t>
            </a:r>
            <a:r>
              <a:rPr lang="ko-KR" altLang="en-US" sz="1800" dirty="0" err="1">
                <a:latin typeface="Segoe UI" panose="020B0502040204020203" pitchFamily="34" charset="0"/>
              </a:rPr>
              <a:t>작전실</a:t>
            </a:r>
            <a:endParaRPr lang="en-US" altLang="ko-KR" sz="1800" dirty="0">
              <a:latin typeface="Segoe UI" panose="020B0502040204020203" pitchFamily="34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D04798-975A-5FBB-A755-513BB0747A49}"/>
              </a:ext>
            </a:extLst>
          </p:cNvPr>
          <p:cNvSpPr txBox="1">
            <a:spLocks/>
          </p:cNvSpPr>
          <p:nvPr/>
        </p:nvSpPr>
        <p:spPr>
          <a:xfrm>
            <a:off x="6096000" y="2428240"/>
            <a:ext cx="3884614" cy="2041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★ 메인 화면 </a:t>
            </a:r>
            <a:r>
              <a:rPr lang="en-US" altLang="ko-KR" sz="1800" dirty="0">
                <a:latin typeface="Segoe UI" panose="020B0502040204020203" pitchFamily="34" charset="0"/>
              </a:rPr>
              <a:t>: </a:t>
            </a:r>
            <a:r>
              <a:rPr lang="ko-KR" altLang="en-US" sz="1800" dirty="0">
                <a:latin typeface="Segoe UI" panose="020B0502040204020203" pitchFamily="34" charset="0"/>
              </a:rPr>
              <a:t>앱 </a:t>
            </a:r>
            <a:r>
              <a:rPr lang="ko-KR" altLang="en-US" sz="1800" dirty="0" err="1">
                <a:latin typeface="Segoe UI" panose="020B0502040204020203" pitchFamily="34" charset="0"/>
              </a:rPr>
              <a:t>시작시</a:t>
            </a:r>
            <a:r>
              <a:rPr lang="ko-KR" altLang="en-US" sz="1800" dirty="0">
                <a:latin typeface="Segoe UI" panose="020B0502040204020203" pitchFamily="34" charset="0"/>
              </a:rPr>
              <a:t> 화면</a:t>
            </a:r>
            <a:endParaRPr lang="en-US" altLang="ko-KR" sz="18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★ 작전 구역 선택 </a:t>
            </a:r>
            <a:r>
              <a:rPr lang="en-US" altLang="ko-KR" sz="1800" dirty="0">
                <a:latin typeface="Segoe UI" panose="020B0502040204020203" pitchFamily="34" charset="0"/>
              </a:rPr>
              <a:t>: </a:t>
            </a:r>
            <a:r>
              <a:rPr lang="ko-KR" altLang="en-US" sz="1800" dirty="0">
                <a:latin typeface="Segoe UI" panose="020B0502040204020203" pitchFamily="34" charset="0"/>
              </a:rPr>
              <a:t>스테이지 선택</a:t>
            </a:r>
            <a:endParaRPr lang="en-US" altLang="ko-KR" sz="18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★ </a:t>
            </a:r>
            <a:r>
              <a:rPr lang="ko-KR" altLang="en-US" sz="1800" dirty="0" err="1">
                <a:latin typeface="Segoe UI" panose="020B0502040204020203" pitchFamily="34" charset="0"/>
              </a:rPr>
              <a:t>작전실</a:t>
            </a:r>
            <a:r>
              <a:rPr lang="ko-KR" altLang="en-US" sz="1800" dirty="0">
                <a:latin typeface="Segoe UI" panose="020B0502040204020203" pitchFamily="34" charset="0"/>
              </a:rPr>
              <a:t> </a:t>
            </a:r>
            <a:r>
              <a:rPr lang="en-US" altLang="ko-KR" sz="1800" dirty="0">
                <a:latin typeface="Segoe UI" panose="020B0502040204020203" pitchFamily="34" charset="0"/>
              </a:rPr>
              <a:t>: </a:t>
            </a:r>
            <a:r>
              <a:rPr lang="ko-KR" altLang="en-US" sz="1800" dirty="0">
                <a:latin typeface="Segoe UI" panose="020B0502040204020203" pitchFamily="34" charset="0"/>
              </a:rPr>
              <a:t>강화 메뉴</a:t>
            </a:r>
            <a:endParaRPr lang="en-US" altLang="ko-KR" sz="18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latin typeface="Segoe UI" panose="020B0502040204020203" pitchFamily="34" charset="0"/>
              </a:rPr>
              <a:t>각 화면에서 다른 화면으로 이동</a:t>
            </a:r>
            <a:r>
              <a:rPr lang="en-US" altLang="ko-KR" sz="1800" dirty="0">
                <a:latin typeface="Segoe UI" panose="020B0502040204020203" pitchFamily="34" charset="0"/>
              </a:rPr>
              <a:t>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E1FAD88-4912-9626-5B53-1161BD0D07D6}"/>
              </a:ext>
            </a:extLst>
          </p:cNvPr>
          <p:cNvSpPr txBox="1">
            <a:spLocks/>
          </p:cNvSpPr>
          <p:nvPr/>
        </p:nvSpPr>
        <p:spPr>
          <a:xfrm>
            <a:off x="8805647" y="712695"/>
            <a:ext cx="2268071" cy="4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latin typeface="Segoe UI" panose="020B0502040204020203" pitchFamily="34" charset="0"/>
              </a:rPr>
              <a:t>* </a:t>
            </a:r>
            <a:r>
              <a:rPr lang="ko-KR" altLang="en-US" sz="1800" dirty="0">
                <a:latin typeface="Segoe UI" panose="020B0502040204020203" pitchFamily="34" charset="0"/>
              </a:rPr>
              <a:t>임시 이미지입니다</a:t>
            </a:r>
            <a:endParaRPr lang="en-US" altLang="ko-KR" sz="18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게임 흐름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08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FC9954A-64F3-017E-56F1-A363915E9B26}"/>
              </a:ext>
            </a:extLst>
          </p:cNvPr>
          <p:cNvSpPr txBox="1">
            <a:spLocks/>
          </p:cNvSpPr>
          <p:nvPr/>
        </p:nvSpPr>
        <p:spPr>
          <a:xfrm>
            <a:off x="577491" y="1941092"/>
            <a:ext cx="10505192" cy="3511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>
                <a:latin typeface="+mn-ea"/>
              </a:rPr>
              <a:t>게임 실행 화면</a:t>
            </a:r>
          </a:p>
          <a:p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작전 중단</a:t>
            </a:r>
            <a:r>
              <a:rPr lang="en-US" altLang="ko-KR" sz="1800" dirty="0">
                <a:latin typeface="+mn-ea"/>
              </a:rPr>
              <a:t>] : </a:t>
            </a:r>
            <a:r>
              <a:rPr lang="ko-KR" altLang="en-US" sz="1800" dirty="0">
                <a:latin typeface="+mn-ea"/>
              </a:rPr>
              <a:t>확인 메시지를 띄운다</a:t>
            </a:r>
            <a:r>
              <a:rPr lang="en-US" altLang="ko-KR" sz="1800" dirty="0">
                <a:latin typeface="+mn-ea"/>
              </a:rPr>
              <a:t>. [</a:t>
            </a:r>
            <a:r>
              <a:rPr lang="ko-KR" altLang="en-US" sz="1800" b="1" dirty="0">
                <a:latin typeface="+mn-ea"/>
              </a:rPr>
              <a:t>확인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을 선택하면 </a:t>
            </a:r>
            <a:r>
              <a:rPr lang="ko-KR" altLang="en-US" sz="1800" b="1" dirty="0">
                <a:latin typeface="+mn-ea"/>
              </a:rPr>
              <a:t>보상을 얻을 수 없</a:t>
            </a:r>
            <a:r>
              <a:rPr lang="ko-KR" altLang="en-US" sz="1800" dirty="0">
                <a:latin typeface="+mn-ea"/>
              </a:rPr>
              <a:t>으며 </a:t>
            </a:r>
            <a:r>
              <a:rPr lang="en-US" altLang="ko-KR" sz="1800" b="1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작전 구역 선택</a:t>
            </a:r>
            <a:r>
              <a:rPr lang="en-US" altLang="ko-KR" sz="1800" b="1" dirty="0">
                <a:latin typeface="+mn-ea"/>
              </a:rPr>
              <a:t>] </a:t>
            </a:r>
            <a:r>
              <a:rPr lang="ko-KR" altLang="en-US" sz="1800" b="1" dirty="0">
                <a:latin typeface="+mn-ea"/>
              </a:rPr>
              <a:t>화면으로 이동</a:t>
            </a:r>
            <a:r>
              <a:rPr lang="ko-KR" altLang="en-US" sz="1800" dirty="0">
                <a:latin typeface="+mn-ea"/>
              </a:rPr>
              <a:t>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r>
              <a:rPr lang="ko-KR" altLang="en-US" sz="1800" b="1" dirty="0">
                <a:latin typeface="+mn-ea"/>
              </a:rPr>
              <a:t>실시간</a:t>
            </a:r>
            <a:r>
              <a:rPr lang="ko-KR" altLang="en-US" sz="1800" dirty="0">
                <a:latin typeface="+mn-ea"/>
              </a:rPr>
              <a:t>으로 진행되며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적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은 </a:t>
            </a:r>
            <a:r>
              <a:rPr lang="ko-KR" altLang="en-US" sz="1800" b="1" dirty="0">
                <a:latin typeface="+mn-ea"/>
              </a:rPr>
              <a:t>대기 시간에 다음 동작 예고</a:t>
            </a:r>
            <a:r>
              <a:rPr lang="ko-KR" altLang="en-US" sz="1800" dirty="0">
                <a:latin typeface="+mn-ea"/>
              </a:rPr>
              <a:t>를 띄운다</a:t>
            </a:r>
            <a:r>
              <a:rPr lang="en-US" altLang="ko-KR" sz="1800" dirty="0">
                <a:latin typeface="+mn-ea"/>
              </a:rPr>
              <a:t>. [</a:t>
            </a:r>
            <a:r>
              <a:rPr lang="ko-KR" altLang="en-US" sz="1800" dirty="0">
                <a:latin typeface="+mn-ea"/>
              </a:rPr>
              <a:t>플레이어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적</a:t>
            </a:r>
            <a:r>
              <a:rPr lang="en-US" altLang="ko-KR" sz="1800" dirty="0">
                <a:latin typeface="+mn-ea"/>
              </a:rPr>
              <a:t>] </a:t>
            </a:r>
            <a:r>
              <a:rPr lang="ko-KR" altLang="en-US" sz="1800" b="1" dirty="0">
                <a:latin typeface="+mn-ea"/>
              </a:rPr>
              <a:t>동작 예고에 맞춰 </a:t>
            </a:r>
            <a:r>
              <a:rPr lang="ko-KR" altLang="en-US" sz="1800" dirty="0">
                <a:latin typeface="+mn-ea"/>
              </a:rPr>
              <a:t>양쪽의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공격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과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방어</a:t>
            </a:r>
            <a:r>
              <a:rPr lang="en-US" altLang="ko-KR" sz="1800" dirty="0">
                <a:latin typeface="+mn-ea"/>
              </a:rPr>
              <a:t>] </a:t>
            </a:r>
            <a:r>
              <a:rPr lang="ko-KR" altLang="en-US" sz="1800" dirty="0">
                <a:latin typeface="+mn-ea"/>
              </a:rPr>
              <a:t>중 </a:t>
            </a:r>
            <a:r>
              <a:rPr lang="ko-KR" altLang="en-US" sz="1800" b="1" dirty="0">
                <a:latin typeface="+mn-ea"/>
              </a:rPr>
              <a:t>적절한 동작을 선택</a:t>
            </a:r>
            <a:r>
              <a:rPr lang="ko-KR" altLang="en-US" sz="1800" dirty="0">
                <a:latin typeface="+mn-ea"/>
              </a:rPr>
              <a:t>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플레이어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의 남은 </a:t>
            </a:r>
            <a:r>
              <a:rPr lang="ko-KR" altLang="en-US" sz="1800" b="1" dirty="0" err="1">
                <a:latin typeface="+mn-ea"/>
              </a:rPr>
              <a:t>분저치가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0 </a:t>
            </a:r>
            <a:r>
              <a:rPr lang="ko-KR" altLang="en-US" sz="1800" b="1" dirty="0">
                <a:latin typeface="+mn-ea"/>
              </a:rPr>
              <a:t>이하</a:t>
            </a:r>
            <a:r>
              <a:rPr lang="ko-KR" altLang="en-US" sz="1800" dirty="0">
                <a:latin typeface="+mn-ea"/>
              </a:rPr>
              <a:t>가 되면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퇴각</a:t>
            </a:r>
            <a:r>
              <a:rPr lang="en-US" altLang="ko-KR" sz="1800" dirty="0">
                <a:latin typeface="+mn-ea"/>
              </a:rPr>
              <a:t>] </a:t>
            </a:r>
            <a:r>
              <a:rPr lang="ko-KR" altLang="en-US" sz="1800" dirty="0">
                <a:latin typeface="+mn-ea"/>
              </a:rPr>
              <a:t>창을 띄우고 </a:t>
            </a:r>
            <a:r>
              <a:rPr lang="ko-KR" altLang="en-US" sz="1800" b="1" dirty="0" err="1">
                <a:latin typeface="+mn-ea"/>
              </a:rPr>
              <a:t>확인시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작전 구역 선택</a:t>
            </a:r>
            <a:r>
              <a:rPr lang="en-US" altLang="ko-KR" sz="1800" b="1" dirty="0">
                <a:latin typeface="+mn-ea"/>
              </a:rPr>
              <a:t>]</a:t>
            </a:r>
            <a:r>
              <a:rPr lang="ko-KR" altLang="en-US" sz="1800" b="1" dirty="0">
                <a:latin typeface="+mn-ea"/>
              </a:rPr>
              <a:t>으로 이동</a:t>
            </a:r>
            <a:r>
              <a:rPr lang="ko-KR" altLang="en-US" sz="1800" dirty="0">
                <a:latin typeface="+mn-ea"/>
              </a:rPr>
              <a:t>한다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적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의 남은 </a:t>
            </a:r>
            <a:r>
              <a:rPr lang="ko-KR" altLang="en-US" sz="1800" b="1" dirty="0">
                <a:latin typeface="+mn-ea"/>
              </a:rPr>
              <a:t>체력이 </a:t>
            </a:r>
            <a:r>
              <a:rPr lang="en-US" altLang="ko-KR" sz="1800" b="1" dirty="0">
                <a:latin typeface="+mn-ea"/>
              </a:rPr>
              <a:t>0 </a:t>
            </a:r>
            <a:r>
              <a:rPr lang="ko-KR" altLang="en-US" sz="1800" b="1" dirty="0">
                <a:latin typeface="+mn-ea"/>
              </a:rPr>
              <a:t>이하</a:t>
            </a:r>
            <a:r>
              <a:rPr lang="ko-KR" altLang="en-US" sz="1800" dirty="0">
                <a:latin typeface="+mn-ea"/>
              </a:rPr>
              <a:t>가 되면 </a:t>
            </a:r>
            <a:r>
              <a:rPr lang="ko-KR" altLang="en-US" sz="1800" b="1" dirty="0">
                <a:latin typeface="+mn-ea"/>
              </a:rPr>
              <a:t>다음 </a:t>
            </a:r>
            <a:r>
              <a:rPr lang="en-US" altLang="ko-KR" sz="1800" b="1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적</a:t>
            </a:r>
            <a:r>
              <a:rPr lang="en-US" altLang="ko-KR" sz="1800" b="1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이 등장한다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또는 </a:t>
            </a:r>
            <a:r>
              <a:rPr lang="ko-KR" altLang="en-US" sz="1800" b="1" dirty="0">
                <a:latin typeface="+mn-ea"/>
              </a:rPr>
              <a:t>해당 작전 구역의 모든 </a:t>
            </a:r>
            <a:r>
              <a:rPr lang="en-US" altLang="ko-KR" sz="1800" b="1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적</a:t>
            </a:r>
            <a:r>
              <a:rPr lang="en-US" altLang="ko-KR" sz="1800" b="1" dirty="0">
                <a:latin typeface="+mn-ea"/>
              </a:rPr>
              <a:t>]</a:t>
            </a:r>
            <a:r>
              <a:rPr lang="ko-KR" altLang="en-US" sz="1800" b="1" dirty="0">
                <a:latin typeface="+mn-ea"/>
              </a:rPr>
              <a:t>을 쓰러트렸</a:t>
            </a:r>
            <a:r>
              <a:rPr lang="ko-KR" altLang="en-US" sz="1800" dirty="0">
                <a:latin typeface="+mn-ea"/>
              </a:rPr>
              <a:t>다면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작전 완료</a:t>
            </a:r>
            <a:r>
              <a:rPr lang="en-US" altLang="ko-KR" sz="1800" dirty="0">
                <a:latin typeface="+mn-ea"/>
              </a:rPr>
              <a:t>] </a:t>
            </a:r>
            <a:r>
              <a:rPr lang="ko-KR" altLang="en-US" sz="1800" dirty="0">
                <a:latin typeface="+mn-ea"/>
              </a:rPr>
              <a:t>창을 띄우고 </a:t>
            </a:r>
            <a:r>
              <a:rPr lang="ko-KR" altLang="en-US" sz="1800" b="1" dirty="0" err="1">
                <a:latin typeface="+mn-ea"/>
              </a:rPr>
              <a:t>확인시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작전 구역 선택</a:t>
            </a:r>
            <a:r>
              <a:rPr lang="en-US" altLang="ko-KR" sz="1800" b="1" dirty="0">
                <a:latin typeface="+mn-ea"/>
              </a:rPr>
              <a:t>]</a:t>
            </a:r>
            <a:r>
              <a:rPr lang="ko-KR" altLang="en-US" sz="1800" b="1" dirty="0">
                <a:latin typeface="+mn-ea"/>
              </a:rPr>
              <a:t>으로 이동</a:t>
            </a:r>
            <a:r>
              <a:rPr lang="ko-KR" altLang="en-US" sz="1800" dirty="0">
                <a:latin typeface="+mn-ea"/>
              </a:rPr>
              <a:t>한다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이 때 </a:t>
            </a:r>
            <a:r>
              <a:rPr lang="ko-KR" altLang="en-US" sz="1800" b="1" dirty="0">
                <a:latin typeface="+mn-ea"/>
              </a:rPr>
              <a:t>다음 작전 구역 버튼이 잠금 해제</a:t>
            </a:r>
            <a:r>
              <a:rPr lang="ko-KR" altLang="en-US" sz="1800" dirty="0">
                <a:latin typeface="+mn-ea"/>
              </a:rPr>
              <a:t>된다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509526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주요 이벤트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주요 이벤트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주요 이벤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91</TotalTime>
  <Words>985</Words>
  <Application>Microsoft Office PowerPoint</Application>
  <PresentationFormat>와이드스크린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Impact</vt:lpstr>
      <vt:lpstr>Segoe UI</vt:lpstr>
      <vt:lpstr>Wingdings 2</vt:lpstr>
      <vt:lpstr>HDOfficeLightV0</vt:lpstr>
      <vt:lpstr>주요 이벤트</vt:lpstr>
      <vt:lpstr>PowerPoint 프레젠테이션</vt:lpstr>
      <vt:lpstr>게임 배경</vt:lpstr>
      <vt:lpstr>플레이어 (연성화)</vt:lpstr>
      <vt:lpstr>적 ([허실분진]에 감염된 [실차령])</vt:lpstr>
      <vt:lpstr>개발 요소</vt:lpstr>
      <vt:lpstr>개발 요소</vt:lpstr>
      <vt:lpstr>개발 요소</vt:lpstr>
      <vt:lpstr>게임 흐름</vt:lpstr>
      <vt:lpstr>게임 흐름</vt:lpstr>
      <vt:lpstr>개발 일정</vt:lpstr>
      <vt:lpstr>개발 일정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// 제목</dc:title>
  <dc:creator>승완 조</dc:creator>
  <cp:lastModifiedBy>승완 조</cp:lastModifiedBy>
  <cp:revision>10</cp:revision>
  <dcterms:created xsi:type="dcterms:W3CDTF">2024-03-26T11:01:19Z</dcterms:created>
  <dcterms:modified xsi:type="dcterms:W3CDTF">2024-04-03T06:43:38Z</dcterms:modified>
</cp:coreProperties>
</file>