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3D282-EAED-423E-9F7A-EB636B84BC2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99C3EF9-3B3E-4FDE-98A6-216BF05062C7}">
      <dgm:prSet phldrT="[Text]"/>
      <dgm:spPr/>
      <dgm:t>
        <a:bodyPr/>
        <a:lstStyle/>
        <a:p>
          <a:r>
            <a:rPr lang="en-US" b="1" dirty="0"/>
            <a:t>The Dataset:</a:t>
          </a:r>
        </a:p>
      </dgm:t>
    </dgm:pt>
    <dgm:pt modelId="{53C3CA69-C91E-484F-8929-FDA57964E52B}" type="parTrans" cxnId="{9CE3C74C-3F27-4442-B72B-C6D25058F7DA}">
      <dgm:prSet/>
      <dgm:spPr/>
      <dgm:t>
        <a:bodyPr/>
        <a:lstStyle/>
        <a:p>
          <a:endParaRPr lang="en-US"/>
        </a:p>
      </dgm:t>
    </dgm:pt>
    <dgm:pt modelId="{A125CF4B-1D8A-439F-AF92-5BD455AF1B95}" type="sibTrans" cxnId="{9CE3C74C-3F27-4442-B72B-C6D25058F7DA}">
      <dgm:prSet/>
      <dgm:spPr/>
      <dgm:t>
        <a:bodyPr/>
        <a:lstStyle/>
        <a:p>
          <a:endParaRPr lang="en-US"/>
        </a:p>
      </dgm:t>
    </dgm:pt>
    <dgm:pt modelId="{A39FBC67-BD0F-4684-8B95-CA9FC8045DE8}">
      <dgm:prSet phldrT="[Text]"/>
      <dgm:spPr/>
      <dgm:t>
        <a:bodyPr/>
        <a:lstStyle/>
        <a:p>
          <a:r>
            <a:rPr lang="en-US" dirty="0"/>
            <a:t>Consists of 2000 customers with a spending score of 0 to 100.</a:t>
          </a:r>
        </a:p>
      </dgm:t>
    </dgm:pt>
    <dgm:pt modelId="{659D2068-A5BD-4DA8-9766-32689371283D}" type="parTrans" cxnId="{7AEFB544-DC66-486A-AB38-C2FC3FA42372}">
      <dgm:prSet/>
      <dgm:spPr/>
      <dgm:t>
        <a:bodyPr/>
        <a:lstStyle/>
        <a:p>
          <a:endParaRPr lang="en-US"/>
        </a:p>
      </dgm:t>
    </dgm:pt>
    <dgm:pt modelId="{5C39FBF7-1D13-4BAC-9FB1-E035937509B3}" type="sibTrans" cxnId="{7AEFB544-DC66-486A-AB38-C2FC3FA42372}">
      <dgm:prSet/>
      <dgm:spPr/>
      <dgm:t>
        <a:bodyPr/>
        <a:lstStyle/>
        <a:p>
          <a:endParaRPr lang="en-US"/>
        </a:p>
      </dgm:t>
    </dgm:pt>
    <dgm:pt modelId="{9BA0D6BB-BA6F-4A02-9D1C-6CE4F9D48DEF}">
      <dgm:prSet phldrT="[Text]"/>
      <dgm:spPr/>
      <dgm:t>
        <a:bodyPr/>
        <a:lstStyle/>
        <a:p>
          <a:r>
            <a:rPr lang="en-US" b="1" dirty="0"/>
            <a:t>The Common Shopper:</a:t>
          </a:r>
        </a:p>
      </dgm:t>
    </dgm:pt>
    <dgm:pt modelId="{C7198570-BF38-40D6-A24C-ECE8DFE84D90}" type="parTrans" cxnId="{C1B70A54-7EC0-4017-81DD-A8AB3D4C7EEB}">
      <dgm:prSet/>
      <dgm:spPr/>
      <dgm:t>
        <a:bodyPr/>
        <a:lstStyle/>
        <a:p>
          <a:endParaRPr lang="en-US"/>
        </a:p>
      </dgm:t>
    </dgm:pt>
    <dgm:pt modelId="{A927E540-7559-4E48-9FD9-01B33A6C0086}" type="sibTrans" cxnId="{C1B70A54-7EC0-4017-81DD-A8AB3D4C7EEB}">
      <dgm:prSet/>
      <dgm:spPr/>
      <dgm:t>
        <a:bodyPr/>
        <a:lstStyle/>
        <a:p>
          <a:endParaRPr lang="en-US"/>
        </a:p>
      </dgm:t>
    </dgm:pt>
    <dgm:pt modelId="{B3473712-4F31-4CA3-AA38-C6FFBA4CC3EF}">
      <dgm:prSet phldrT="[Text]"/>
      <dgm:spPr/>
      <dgm:t>
        <a:bodyPr/>
        <a:lstStyle/>
        <a:p>
          <a:r>
            <a:rPr lang="en-US" dirty="0"/>
            <a:t>Has an age of 48 years with an income of $110,000 per annum. </a:t>
          </a:r>
        </a:p>
      </dgm:t>
    </dgm:pt>
    <dgm:pt modelId="{F8F3F1EE-E1F5-41B3-8CF7-5C07430A63DE}" type="parTrans" cxnId="{9278C854-EA6B-482C-B844-21A7FFB6B64C}">
      <dgm:prSet/>
      <dgm:spPr/>
      <dgm:t>
        <a:bodyPr/>
        <a:lstStyle/>
        <a:p>
          <a:endParaRPr lang="en-US"/>
        </a:p>
      </dgm:t>
    </dgm:pt>
    <dgm:pt modelId="{DC849F1A-328A-488E-8A61-4C98925EB098}" type="sibTrans" cxnId="{9278C854-EA6B-482C-B844-21A7FFB6B64C}">
      <dgm:prSet/>
      <dgm:spPr/>
      <dgm:t>
        <a:bodyPr/>
        <a:lstStyle/>
        <a:p>
          <a:endParaRPr lang="en-US"/>
        </a:p>
      </dgm:t>
    </dgm:pt>
    <dgm:pt modelId="{C0925D28-C383-4BE0-B982-D7DF870D46EB}">
      <dgm:prSet phldrT="[Text]"/>
      <dgm:spPr/>
      <dgm:t>
        <a:bodyPr/>
        <a:lstStyle/>
        <a:p>
          <a:r>
            <a:rPr lang="en-US" dirty="0"/>
            <a:t>The number of female shoppers  is higher than the number of male shoppers  within this dataset.</a:t>
          </a:r>
        </a:p>
      </dgm:t>
    </dgm:pt>
    <dgm:pt modelId="{AAB6FCCC-A15B-4279-8A40-214D85BEC2A6}" type="parTrans" cxnId="{03C9F847-C8AE-433A-9DA4-55F4717C277A}">
      <dgm:prSet/>
      <dgm:spPr/>
      <dgm:t>
        <a:bodyPr/>
        <a:lstStyle/>
        <a:p>
          <a:endParaRPr lang="en-US"/>
        </a:p>
      </dgm:t>
    </dgm:pt>
    <dgm:pt modelId="{79B6DC83-045B-4B4F-BC4E-D5694A51A602}" type="sibTrans" cxnId="{03C9F847-C8AE-433A-9DA4-55F4717C277A}">
      <dgm:prSet/>
      <dgm:spPr/>
      <dgm:t>
        <a:bodyPr/>
        <a:lstStyle/>
        <a:p>
          <a:endParaRPr lang="en-US"/>
        </a:p>
      </dgm:t>
    </dgm:pt>
    <dgm:pt modelId="{3B666AB0-1A2C-422D-B07F-A779DA59F131}">
      <dgm:prSet phldrT="[Text]"/>
      <dgm:spPr/>
      <dgm:t>
        <a:bodyPr/>
        <a:lstStyle/>
        <a:p>
          <a:r>
            <a:rPr lang="en-US" dirty="0"/>
            <a:t>Has work experience of approximately 4 years and a family size of 3.</a:t>
          </a:r>
        </a:p>
      </dgm:t>
    </dgm:pt>
    <dgm:pt modelId="{04CB17E4-8DC2-4F90-9E3E-667BC5E74417}" type="parTrans" cxnId="{6A57556E-4C35-435D-9B7B-BAFEBA9F0999}">
      <dgm:prSet/>
      <dgm:spPr/>
      <dgm:t>
        <a:bodyPr/>
        <a:lstStyle/>
        <a:p>
          <a:endParaRPr lang="en-US"/>
        </a:p>
      </dgm:t>
    </dgm:pt>
    <dgm:pt modelId="{2061356F-4AC2-4A16-AD12-58241EFEF5E2}" type="sibTrans" cxnId="{6A57556E-4C35-435D-9B7B-BAFEBA9F0999}">
      <dgm:prSet/>
      <dgm:spPr/>
      <dgm:t>
        <a:bodyPr/>
        <a:lstStyle/>
        <a:p>
          <a:endParaRPr lang="en-US"/>
        </a:p>
      </dgm:t>
    </dgm:pt>
    <dgm:pt modelId="{494B3C59-EFCE-431B-9FD4-389FB3DC43E2}" type="pres">
      <dgm:prSet presAssocID="{0793D282-EAED-423E-9F7A-EB636B84BC2F}" presName="linear" presStyleCnt="0">
        <dgm:presLayoutVars>
          <dgm:animLvl val="lvl"/>
          <dgm:resizeHandles val="exact"/>
        </dgm:presLayoutVars>
      </dgm:prSet>
      <dgm:spPr/>
    </dgm:pt>
    <dgm:pt modelId="{D2114EE4-3C5E-4F5E-8279-0F33089F37EF}" type="pres">
      <dgm:prSet presAssocID="{A99C3EF9-3B3E-4FDE-98A6-216BF05062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411DC3-2155-4E67-84EA-22E35D19AB31}" type="pres">
      <dgm:prSet presAssocID="{A99C3EF9-3B3E-4FDE-98A6-216BF05062C7}" presName="childText" presStyleLbl="revTx" presStyleIdx="0" presStyleCnt="2">
        <dgm:presLayoutVars>
          <dgm:bulletEnabled val="1"/>
        </dgm:presLayoutVars>
      </dgm:prSet>
      <dgm:spPr/>
    </dgm:pt>
    <dgm:pt modelId="{91A2E537-829E-4EDC-A98E-ACD9E23D7E84}" type="pres">
      <dgm:prSet presAssocID="{9BA0D6BB-BA6F-4A02-9D1C-6CE4F9D48DEF}" presName="parentText" presStyleLbl="node1" presStyleIdx="1" presStyleCnt="2" custLinFactNeighborY="-2241">
        <dgm:presLayoutVars>
          <dgm:chMax val="0"/>
          <dgm:bulletEnabled val="1"/>
        </dgm:presLayoutVars>
      </dgm:prSet>
      <dgm:spPr/>
    </dgm:pt>
    <dgm:pt modelId="{262D5F77-5D53-4C54-9F63-30A07CEC7348}" type="pres">
      <dgm:prSet presAssocID="{9BA0D6BB-BA6F-4A02-9D1C-6CE4F9D48D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717201-97FF-4493-9891-B50655956D12}" type="presOf" srcId="{C0925D28-C383-4BE0-B982-D7DF870D46EB}" destId="{76411DC3-2155-4E67-84EA-22E35D19AB31}" srcOrd="0" destOrd="1" presId="urn:microsoft.com/office/officeart/2005/8/layout/vList2"/>
    <dgm:cxn modelId="{3687C417-6E77-43BA-9B99-2547BAB8F55F}" type="presOf" srcId="{A39FBC67-BD0F-4684-8B95-CA9FC8045DE8}" destId="{76411DC3-2155-4E67-84EA-22E35D19AB31}" srcOrd="0" destOrd="0" presId="urn:microsoft.com/office/officeart/2005/8/layout/vList2"/>
    <dgm:cxn modelId="{7AEFB544-DC66-486A-AB38-C2FC3FA42372}" srcId="{A99C3EF9-3B3E-4FDE-98A6-216BF05062C7}" destId="{A39FBC67-BD0F-4684-8B95-CA9FC8045DE8}" srcOrd="0" destOrd="0" parTransId="{659D2068-A5BD-4DA8-9766-32689371283D}" sibTransId="{5C39FBF7-1D13-4BAC-9FB1-E035937509B3}"/>
    <dgm:cxn modelId="{0FBA2766-26C2-4C2E-BF2C-6D3A493AE938}" type="presOf" srcId="{3B666AB0-1A2C-422D-B07F-A779DA59F131}" destId="{262D5F77-5D53-4C54-9F63-30A07CEC7348}" srcOrd="0" destOrd="1" presId="urn:microsoft.com/office/officeart/2005/8/layout/vList2"/>
    <dgm:cxn modelId="{03C9F847-C8AE-433A-9DA4-55F4717C277A}" srcId="{A99C3EF9-3B3E-4FDE-98A6-216BF05062C7}" destId="{C0925D28-C383-4BE0-B982-D7DF870D46EB}" srcOrd="1" destOrd="0" parTransId="{AAB6FCCC-A15B-4279-8A40-214D85BEC2A6}" sibTransId="{79B6DC83-045B-4B4F-BC4E-D5694A51A602}"/>
    <dgm:cxn modelId="{FAD80868-3073-40B5-8E4D-96F4DE654191}" type="presOf" srcId="{A99C3EF9-3B3E-4FDE-98A6-216BF05062C7}" destId="{D2114EE4-3C5E-4F5E-8279-0F33089F37EF}" srcOrd="0" destOrd="0" presId="urn:microsoft.com/office/officeart/2005/8/layout/vList2"/>
    <dgm:cxn modelId="{9CE3C74C-3F27-4442-B72B-C6D25058F7DA}" srcId="{0793D282-EAED-423E-9F7A-EB636B84BC2F}" destId="{A99C3EF9-3B3E-4FDE-98A6-216BF05062C7}" srcOrd="0" destOrd="0" parTransId="{53C3CA69-C91E-484F-8929-FDA57964E52B}" sibTransId="{A125CF4B-1D8A-439F-AF92-5BD455AF1B95}"/>
    <dgm:cxn modelId="{6A57556E-4C35-435D-9B7B-BAFEBA9F0999}" srcId="{9BA0D6BB-BA6F-4A02-9D1C-6CE4F9D48DEF}" destId="{3B666AB0-1A2C-422D-B07F-A779DA59F131}" srcOrd="1" destOrd="0" parTransId="{04CB17E4-8DC2-4F90-9E3E-667BC5E74417}" sibTransId="{2061356F-4AC2-4A16-AD12-58241EFEF5E2}"/>
    <dgm:cxn modelId="{C1B70A54-7EC0-4017-81DD-A8AB3D4C7EEB}" srcId="{0793D282-EAED-423E-9F7A-EB636B84BC2F}" destId="{9BA0D6BB-BA6F-4A02-9D1C-6CE4F9D48DEF}" srcOrd="1" destOrd="0" parTransId="{C7198570-BF38-40D6-A24C-ECE8DFE84D90}" sibTransId="{A927E540-7559-4E48-9FD9-01B33A6C0086}"/>
    <dgm:cxn modelId="{9278C854-EA6B-482C-B844-21A7FFB6B64C}" srcId="{9BA0D6BB-BA6F-4A02-9D1C-6CE4F9D48DEF}" destId="{B3473712-4F31-4CA3-AA38-C6FFBA4CC3EF}" srcOrd="0" destOrd="0" parTransId="{F8F3F1EE-E1F5-41B3-8CF7-5C07430A63DE}" sibTransId="{DC849F1A-328A-488E-8A61-4C98925EB098}"/>
    <dgm:cxn modelId="{5E756756-5036-49F9-96CA-42822F6F57F1}" type="presOf" srcId="{9BA0D6BB-BA6F-4A02-9D1C-6CE4F9D48DEF}" destId="{91A2E537-829E-4EDC-A98E-ACD9E23D7E84}" srcOrd="0" destOrd="0" presId="urn:microsoft.com/office/officeart/2005/8/layout/vList2"/>
    <dgm:cxn modelId="{7B8D7E8B-AB3C-4A62-B81F-186ACD798CAF}" type="presOf" srcId="{0793D282-EAED-423E-9F7A-EB636B84BC2F}" destId="{494B3C59-EFCE-431B-9FD4-389FB3DC43E2}" srcOrd="0" destOrd="0" presId="urn:microsoft.com/office/officeart/2005/8/layout/vList2"/>
    <dgm:cxn modelId="{A28923EC-A819-43D9-9B07-88EE6E52FF4A}" type="presOf" srcId="{B3473712-4F31-4CA3-AA38-C6FFBA4CC3EF}" destId="{262D5F77-5D53-4C54-9F63-30A07CEC7348}" srcOrd="0" destOrd="0" presId="urn:microsoft.com/office/officeart/2005/8/layout/vList2"/>
    <dgm:cxn modelId="{07A982CA-8B76-4D1A-A1DF-3454B30F6CB1}" type="presParOf" srcId="{494B3C59-EFCE-431B-9FD4-389FB3DC43E2}" destId="{D2114EE4-3C5E-4F5E-8279-0F33089F37EF}" srcOrd="0" destOrd="0" presId="urn:microsoft.com/office/officeart/2005/8/layout/vList2"/>
    <dgm:cxn modelId="{73974129-32A6-4231-BC35-0E77F83674BE}" type="presParOf" srcId="{494B3C59-EFCE-431B-9FD4-389FB3DC43E2}" destId="{76411DC3-2155-4E67-84EA-22E35D19AB31}" srcOrd="1" destOrd="0" presId="urn:microsoft.com/office/officeart/2005/8/layout/vList2"/>
    <dgm:cxn modelId="{169B8495-5BDC-48AB-B9F8-DF7C6B246B8C}" type="presParOf" srcId="{494B3C59-EFCE-431B-9FD4-389FB3DC43E2}" destId="{91A2E537-829E-4EDC-A98E-ACD9E23D7E84}" srcOrd="2" destOrd="0" presId="urn:microsoft.com/office/officeart/2005/8/layout/vList2"/>
    <dgm:cxn modelId="{7A2F80C1-2E47-4CA5-B114-D4A41E5DD733}" type="presParOf" srcId="{494B3C59-EFCE-431B-9FD4-389FB3DC43E2}" destId="{262D5F77-5D53-4C54-9F63-30A07CEC73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725D0-B39F-44A4-A72E-FB7E2690C2D8}" type="doc">
      <dgm:prSet loTypeId="urn:diagrams.loki3.com/BracketList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22CC480-87BB-41BA-98D9-0A4740C2489C}">
      <dgm:prSet phldrT="[Text]" custT="1"/>
      <dgm:spPr/>
      <dgm:t>
        <a:bodyPr/>
        <a:lstStyle/>
        <a:p>
          <a:r>
            <a:rPr lang="en-US" sz="2400" dirty="0"/>
            <a:t>Target Platinum and Diamond Shoppers</a:t>
          </a:r>
        </a:p>
      </dgm:t>
    </dgm:pt>
    <dgm:pt modelId="{15391E32-DB3B-4403-9834-383B4C78512B}" type="parTrans" cxnId="{F72FA1E3-4926-4294-AD85-95CDBE6CB3BC}">
      <dgm:prSet/>
      <dgm:spPr/>
      <dgm:t>
        <a:bodyPr/>
        <a:lstStyle/>
        <a:p>
          <a:endParaRPr lang="en-US"/>
        </a:p>
      </dgm:t>
    </dgm:pt>
    <dgm:pt modelId="{F09F68C8-D68E-42BD-9C28-5AE52C43B183}" type="sibTrans" cxnId="{F72FA1E3-4926-4294-AD85-95CDBE6CB3BC}">
      <dgm:prSet/>
      <dgm:spPr/>
      <dgm:t>
        <a:bodyPr/>
        <a:lstStyle/>
        <a:p>
          <a:endParaRPr lang="en-US"/>
        </a:p>
      </dgm:t>
    </dgm:pt>
    <dgm:pt modelId="{9369EDD6-5146-4D06-AE81-94F0A5FFDFBF}">
      <dgm:prSet phldrT="[Text]" custT="1"/>
      <dgm:spPr/>
      <dgm:t>
        <a:bodyPr/>
        <a:lstStyle/>
        <a:p>
          <a:r>
            <a:rPr lang="en-US" sz="2000" dirty="0"/>
            <a:t>The professional data indicates there is a need for expanding outreach to the Platinum and Diamond shoppers.</a:t>
          </a:r>
        </a:p>
      </dgm:t>
    </dgm:pt>
    <dgm:pt modelId="{33EC5CDF-45F6-4F79-A05D-EAFD866B25AE}" type="parTrans" cxnId="{CEDD4490-731A-4370-9626-17D7A62FA991}">
      <dgm:prSet/>
      <dgm:spPr/>
      <dgm:t>
        <a:bodyPr/>
        <a:lstStyle/>
        <a:p>
          <a:endParaRPr lang="en-US"/>
        </a:p>
      </dgm:t>
    </dgm:pt>
    <dgm:pt modelId="{560AC1A0-9C2B-438B-8BE2-697403F09E23}" type="sibTrans" cxnId="{CEDD4490-731A-4370-9626-17D7A62FA991}">
      <dgm:prSet/>
      <dgm:spPr/>
      <dgm:t>
        <a:bodyPr/>
        <a:lstStyle/>
        <a:p>
          <a:endParaRPr lang="en-US"/>
        </a:p>
      </dgm:t>
    </dgm:pt>
    <dgm:pt modelId="{06360C2C-C50D-480C-B594-27099589674C}">
      <dgm:prSet phldrT="[Text]" custT="1"/>
      <dgm:spPr/>
      <dgm:t>
        <a:bodyPr/>
        <a:lstStyle/>
        <a:p>
          <a:r>
            <a:rPr lang="en-US" sz="2400" dirty="0"/>
            <a:t>Target young professionals </a:t>
          </a:r>
        </a:p>
      </dgm:t>
    </dgm:pt>
    <dgm:pt modelId="{03A0B733-D454-4898-B8A8-DD690CFE9244}" type="parTrans" cxnId="{1109F133-DADC-4577-8782-1CF957CFF264}">
      <dgm:prSet/>
      <dgm:spPr/>
      <dgm:t>
        <a:bodyPr/>
        <a:lstStyle/>
        <a:p>
          <a:endParaRPr lang="en-US"/>
        </a:p>
      </dgm:t>
    </dgm:pt>
    <dgm:pt modelId="{5FEEBA33-1C7E-40B3-BA1A-F870E9192A2A}" type="sibTrans" cxnId="{1109F133-DADC-4577-8782-1CF957CFF264}">
      <dgm:prSet/>
      <dgm:spPr/>
      <dgm:t>
        <a:bodyPr/>
        <a:lstStyle/>
        <a:p>
          <a:endParaRPr lang="en-US"/>
        </a:p>
      </dgm:t>
    </dgm:pt>
    <dgm:pt modelId="{6DC24E6D-E03E-4D1B-A038-3B993E1F4153}">
      <dgm:prSet phldrT="[Text]"/>
      <dgm:spPr/>
      <dgm:t>
        <a:bodyPr/>
        <a:lstStyle/>
        <a:p>
          <a:r>
            <a:rPr lang="en-US" dirty="0"/>
            <a:t>The dataset also has a lot of  young professionals who have smaller families.</a:t>
          </a:r>
        </a:p>
      </dgm:t>
    </dgm:pt>
    <dgm:pt modelId="{2DD1A7BA-B4E2-4BDC-B63E-6430161CFD17}" type="parTrans" cxnId="{5719AE04-8568-47F4-A2BF-D69FED1B82BA}">
      <dgm:prSet/>
      <dgm:spPr/>
      <dgm:t>
        <a:bodyPr/>
        <a:lstStyle/>
        <a:p>
          <a:endParaRPr lang="en-US"/>
        </a:p>
      </dgm:t>
    </dgm:pt>
    <dgm:pt modelId="{0B3CE6AF-F065-41E9-8832-853205830087}" type="sibTrans" cxnId="{5719AE04-8568-47F4-A2BF-D69FED1B82BA}">
      <dgm:prSet/>
      <dgm:spPr/>
      <dgm:t>
        <a:bodyPr/>
        <a:lstStyle/>
        <a:p>
          <a:endParaRPr lang="en-US"/>
        </a:p>
      </dgm:t>
    </dgm:pt>
    <dgm:pt modelId="{8718023C-5A2C-4341-8143-82120957B425}">
      <dgm:prSet phldrT="[Text]" custT="1"/>
      <dgm:spPr/>
      <dgm:t>
        <a:bodyPr/>
        <a:lstStyle/>
        <a:p>
          <a:r>
            <a:rPr lang="en-US" sz="2000" dirty="0"/>
            <a:t>Engage Platinum or Diamond shoppers through social media platforms. Encourage them to follow the shop’s social media pages and review products.</a:t>
          </a:r>
        </a:p>
      </dgm:t>
    </dgm:pt>
    <dgm:pt modelId="{9E860358-32F0-439A-8D79-A226C2002D00}" type="parTrans" cxnId="{C1EB1DB4-75BF-466B-A58C-5E29A5FE72E3}">
      <dgm:prSet/>
      <dgm:spPr/>
      <dgm:t>
        <a:bodyPr/>
        <a:lstStyle/>
        <a:p>
          <a:endParaRPr lang="en-US"/>
        </a:p>
      </dgm:t>
    </dgm:pt>
    <dgm:pt modelId="{A3899FBF-FDBC-4DF2-B74C-334712482BF4}" type="sibTrans" cxnId="{C1EB1DB4-75BF-466B-A58C-5E29A5FE72E3}">
      <dgm:prSet/>
      <dgm:spPr/>
      <dgm:t>
        <a:bodyPr/>
        <a:lstStyle/>
        <a:p>
          <a:endParaRPr lang="en-US"/>
        </a:p>
      </dgm:t>
    </dgm:pt>
    <dgm:pt modelId="{A12368C3-05B2-4FB4-ABCD-5C50BCA2993A}">
      <dgm:prSet phldrT="[Text]" custT="1"/>
      <dgm:spPr/>
      <dgm:t>
        <a:bodyPr/>
        <a:lstStyle/>
        <a:p>
          <a:r>
            <a:rPr lang="en-US" sz="2000" dirty="0"/>
            <a:t>Leverage offers and newsletters to build loyalty among female Platinum customers. Showcase their favorite products and provide suggestions to frequently bought items.</a:t>
          </a:r>
        </a:p>
      </dgm:t>
    </dgm:pt>
    <dgm:pt modelId="{226EEE9C-17A2-427C-9823-D49835C868F0}" type="parTrans" cxnId="{A36817DA-21AB-42EA-BA43-586D9CC68DEC}">
      <dgm:prSet/>
      <dgm:spPr/>
      <dgm:t>
        <a:bodyPr/>
        <a:lstStyle/>
        <a:p>
          <a:endParaRPr lang="en-US"/>
        </a:p>
      </dgm:t>
    </dgm:pt>
    <dgm:pt modelId="{89CD735F-A834-43C3-BBB1-46A67D1E93F5}" type="sibTrans" cxnId="{A36817DA-21AB-42EA-BA43-586D9CC68DEC}">
      <dgm:prSet/>
      <dgm:spPr/>
      <dgm:t>
        <a:bodyPr/>
        <a:lstStyle/>
        <a:p>
          <a:endParaRPr lang="en-US"/>
        </a:p>
      </dgm:t>
    </dgm:pt>
    <dgm:pt modelId="{264A294C-869E-45B4-99FF-8599A686E357}">
      <dgm:prSet phldrT="[Text]"/>
      <dgm:spPr/>
      <dgm:t>
        <a:bodyPr/>
        <a:lstStyle/>
        <a:p>
          <a:endParaRPr lang="en-US" dirty="0"/>
        </a:p>
      </dgm:t>
    </dgm:pt>
    <dgm:pt modelId="{71A148F6-B449-4E11-AEC3-EFFE6051A028}" type="parTrans" cxnId="{740D4A5B-5D00-480A-A712-1FEE152878BD}">
      <dgm:prSet/>
      <dgm:spPr/>
      <dgm:t>
        <a:bodyPr/>
        <a:lstStyle/>
        <a:p>
          <a:endParaRPr lang="en-US"/>
        </a:p>
      </dgm:t>
    </dgm:pt>
    <dgm:pt modelId="{CD62322A-1F92-4979-A686-769861CE32B4}" type="sibTrans" cxnId="{740D4A5B-5D00-480A-A712-1FEE152878BD}">
      <dgm:prSet/>
      <dgm:spPr/>
      <dgm:t>
        <a:bodyPr/>
        <a:lstStyle/>
        <a:p>
          <a:endParaRPr lang="en-US"/>
        </a:p>
      </dgm:t>
    </dgm:pt>
    <dgm:pt modelId="{056F3D87-E5B7-4F62-A356-786ACA92D038}">
      <dgm:prSet phldrT="[Text]"/>
      <dgm:spPr/>
      <dgm:t>
        <a:bodyPr/>
        <a:lstStyle/>
        <a:p>
          <a:r>
            <a:rPr lang="en-US" dirty="0"/>
            <a:t>Identify prevalent trends among this demographic and optimize messaging and channels based on that. For example, Gen Z are more likely to buy brands which are sustainable so highlighting those aspects of products may lead to higher engagement and sales.</a:t>
          </a:r>
        </a:p>
      </dgm:t>
    </dgm:pt>
    <dgm:pt modelId="{9C716DF4-6391-49AE-B7E5-A753F37295D1}" type="parTrans" cxnId="{D00A3562-9FCB-441B-851B-48B0FE37AE79}">
      <dgm:prSet/>
      <dgm:spPr/>
      <dgm:t>
        <a:bodyPr/>
        <a:lstStyle/>
        <a:p>
          <a:endParaRPr lang="en-US"/>
        </a:p>
      </dgm:t>
    </dgm:pt>
    <dgm:pt modelId="{623BFBA2-E96E-4D39-AF90-A4243A915682}" type="sibTrans" cxnId="{D00A3562-9FCB-441B-851B-48B0FE37AE79}">
      <dgm:prSet/>
      <dgm:spPr/>
      <dgm:t>
        <a:bodyPr/>
        <a:lstStyle/>
        <a:p>
          <a:endParaRPr lang="en-US"/>
        </a:p>
      </dgm:t>
    </dgm:pt>
    <dgm:pt modelId="{6DC79D18-AF27-421D-8819-CCCC6714F9B6}" type="pres">
      <dgm:prSet presAssocID="{82F725D0-B39F-44A4-A72E-FB7E2690C2D8}" presName="Name0" presStyleCnt="0">
        <dgm:presLayoutVars>
          <dgm:dir/>
          <dgm:animLvl val="lvl"/>
          <dgm:resizeHandles val="exact"/>
        </dgm:presLayoutVars>
      </dgm:prSet>
      <dgm:spPr/>
    </dgm:pt>
    <dgm:pt modelId="{0A45515E-38EC-4478-BA9F-A2951F164465}" type="pres">
      <dgm:prSet presAssocID="{B22CC480-87BB-41BA-98D9-0A4740C2489C}" presName="linNode" presStyleCnt="0"/>
      <dgm:spPr/>
    </dgm:pt>
    <dgm:pt modelId="{38E9C5DF-B228-4F0B-9ED2-27F3204A762B}" type="pres">
      <dgm:prSet presAssocID="{B22CC480-87BB-41BA-98D9-0A4740C2489C}" presName="parTx" presStyleLbl="revTx" presStyleIdx="0" presStyleCnt="2">
        <dgm:presLayoutVars>
          <dgm:chMax val="1"/>
          <dgm:bulletEnabled val="1"/>
        </dgm:presLayoutVars>
      </dgm:prSet>
      <dgm:spPr/>
    </dgm:pt>
    <dgm:pt modelId="{178643E4-D627-43D2-9EE5-447A1D898A13}" type="pres">
      <dgm:prSet presAssocID="{B22CC480-87BB-41BA-98D9-0A4740C2489C}" presName="bracket" presStyleLbl="parChTrans1D1" presStyleIdx="0" presStyleCnt="2"/>
      <dgm:spPr/>
    </dgm:pt>
    <dgm:pt modelId="{29F380DE-4291-42E2-813D-7B58173EF65F}" type="pres">
      <dgm:prSet presAssocID="{B22CC480-87BB-41BA-98D9-0A4740C2489C}" presName="spH" presStyleCnt="0"/>
      <dgm:spPr/>
    </dgm:pt>
    <dgm:pt modelId="{C4EAD4EA-5AB9-48BE-8550-7179C76C3EFB}" type="pres">
      <dgm:prSet presAssocID="{B22CC480-87BB-41BA-98D9-0A4740C2489C}" presName="desTx" presStyleLbl="node1" presStyleIdx="0" presStyleCnt="2">
        <dgm:presLayoutVars>
          <dgm:bulletEnabled val="1"/>
        </dgm:presLayoutVars>
      </dgm:prSet>
      <dgm:spPr/>
    </dgm:pt>
    <dgm:pt modelId="{0530AFF8-4421-4AC4-883E-AA697142E537}" type="pres">
      <dgm:prSet presAssocID="{F09F68C8-D68E-42BD-9C28-5AE52C43B183}" presName="spV" presStyleCnt="0"/>
      <dgm:spPr/>
    </dgm:pt>
    <dgm:pt modelId="{58804AC7-EE05-4107-802E-CEB60E7C9E67}" type="pres">
      <dgm:prSet presAssocID="{06360C2C-C50D-480C-B594-27099589674C}" presName="linNode" presStyleCnt="0"/>
      <dgm:spPr/>
    </dgm:pt>
    <dgm:pt modelId="{C7B8505F-303C-4843-8F62-2318A9EF9822}" type="pres">
      <dgm:prSet presAssocID="{06360C2C-C50D-480C-B594-27099589674C}" presName="parTx" presStyleLbl="revTx" presStyleIdx="1" presStyleCnt="2">
        <dgm:presLayoutVars>
          <dgm:chMax val="1"/>
          <dgm:bulletEnabled val="1"/>
        </dgm:presLayoutVars>
      </dgm:prSet>
      <dgm:spPr/>
    </dgm:pt>
    <dgm:pt modelId="{8C988078-C011-43DC-8026-44C9D56AF3FE}" type="pres">
      <dgm:prSet presAssocID="{06360C2C-C50D-480C-B594-27099589674C}" presName="bracket" presStyleLbl="parChTrans1D1" presStyleIdx="1" presStyleCnt="2"/>
      <dgm:spPr/>
    </dgm:pt>
    <dgm:pt modelId="{A54378BE-BF73-4E82-AA55-E39B86A0C175}" type="pres">
      <dgm:prSet presAssocID="{06360C2C-C50D-480C-B594-27099589674C}" presName="spH" presStyleCnt="0"/>
      <dgm:spPr/>
    </dgm:pt>
    <dgm:pt modelId="{774CA226-6375-4085-83C7-82B2957BBE06}" type="pres">
      <dgm:prSet presAssocID="{06360C2C-C50D-480C-B594-27099589674C}" presName="desTx" presStyleLbl="node1" presStyleIdx="1" presStyleCnt="2" custLinFactNeighborX="4888">
        <dgm:presLayoutVars>
          <dgm:bulletEnabled val="1"/>
        </dgm:presLayoutVars>
      </dgm:prSet>
      <dgm:spPr/>
    </dgm:pt>
  </dgm:ptLst>
  <dgm:cxnLst>
    <dgm:cxn modelId="{5719AE04-8568-47F4-A2BF-D69FED1B82BA}" srcId="{06360C2C-C50D-480C-B594-27099589674C}" destId="{6DC24E6D-E03E-4D1B-A038-3B993E1F4153}" srcOrd="0" destOrd="0" parTransId="{2DD1A7BA-B4E2-4BDC-B63E-6430161CFD17}" sibTransId="{0B3CE6AF-F065-41E9-8832-853205830087}"/>
    <dgm:cxn modelId="{3B4EA61B-AFE7-424F-AB3E-4AFFB371E5EA}" type="presOf" srcId="{06360C2C-C50D-480C-B594-27099589674C}" destId="{C7B8505F-303C-4843-8F62-2318A9EF9822}" srcOrd="0" destOrd="0" presId="urn:diagrams.loki3.com/BracketList"/>
    <dgm:cxn modelId="{1B572020-A7BC-470A-A207-10ECB1A9F632}" type="presOf" srcId="{264A294C-869E-45B4-99FF-8599A686E357}" destId="{774CA226-6375-4085-83C7-82B2957BBE06}" srcOrd="0" destOrd="2" presId="urn:diagrams.loki3.com/BracketList"/>
    <dgm:cxn modelId="{1109F133-DADC-4577-8782-1CF957CFF264}" srcId="{82F725D0-B39F-44A4-A72E-FB7E2690C2D8}" destId="{06360C2C-C50D-480C-B594-27099589674C}" srcOrd="1" destOrd="0" parTransId="{03A0B733-D454-4898-B8A8-DD690CFE9244}" sibTransId="{5FEEBA33-1C7E-40B3-BA1A-F870E9192A2A}"/>
    <dgm:cxn modelId="{39E29335-8B38-4C41-8446-49B8B51D676C}" type="presOf" srcId="{B22CC480-87BB-41BA-98D9-0A4740C2489C}" destId="{38E9C5DF-B228-4F0B-9ED2-27F3204A762B}" srcOrd="0" destOrd="0" presId="urn:diagrams.loki3.com/BracketList"/>
    <dgm:cxn modelId="{740D4A5B-5D00-480A-A712-1FEE152878BD}" srcId="{06360C2C-C50D-480C-B594-27099589674C}" destId="{264A294C-869E-45B4-99FF-8599A686E357}" srcOrd="2" destOrd="0" parTransId="{71A148F6-B449-4E11-AEC3-EFFE6051A028}" sibTransId="{CD62322A-1F92-4979-A686-769861CE32B4}"/>
    <dgm:cxn modelId="{D00A3562-9FCB-441B-851B-48B0FE37AE79}" srcId="{06360C2C-C50D-480C-B594-27099589674C}" destId="{056F3D87-E5B7-4F62-A356-786ACA92D038}" srcOrd="1" destOrd="0" parTransId="{9C716DF4-6391-49AE-B7E5-A753F37295D1}" sibTransId="{623BFBA2-E96E-4D39-AF90-A4243A915682}"/>
    <dgm:cxn modelId="{D9B0676A-651E-4FE5-9F9D-E49A74925F5B}" type="presOf" srcId="{056F3D87-E5B7-4F62-A356-786ACA92D038}" destId="{774CA226-6375-4085-83C7-82B2957BBE06}" srcOrd="0" destOrd="1" presId="urn:diagrams.loki3.com/BracketList"/>
    <dgm:cxn modelId="{005BEE6B-3462-44D8-9E70-8B9D44574A9A}" type="presOf" srcId="{9369EDD6-5146-4D06-AE81-94F0A5FFDFBF}" destId="{C4EAD4EA-5AB9-48BE-8550-7179C76C3EFB}" srcOrd="0" destOrd="0" presId="urn:diagrams.loki3.com/BracketList"/>
    <dgm:cxn modelId="{FF83C56D-A4C5-467E-B8C6-EEB7A98C82CC}" type="presOf" srcId="{8718023C-5A2C-4341-8143-82120957B425}" destId="{C4EAD4EA-5AB9-48BE-8550-7179C76C3EFB}" srcOrd="0" destOrd="1" presId="urn:diagrams.loki3.com/BracketList"/>
    <dgm:cxn modelId="{7C965B76-16FA-4BDA-9038-C6CA1B5F1584}" type="presOf" srcId="{A12368C3-05B2-4FB4-ABCD-5C50BCA2993A}" destId="{C4EAD4EA-5AB9-48BE-8550-7179C76C3EFB}" srcOrd="0" destOrd="2" presId="urn:diagrams.loki3.com/BracketList"/>
    <dgm:cxn modelId="{DB59EE8A-2927-4F37-BF29-F8B5E2F6EDD3}" type="presOf" srcId="{6DC24E6D-E03E-4D1B-A038-3B993E1F4153}" destId="{774CA226-6375-4085-83C7-82B2957BBE06}" srcOrd="0" destOrd="0" presId="urn:diagrams.loki3.com/BracketList"/>
    <dgm:cxn modelId="{CEDD4490-731A-4370-9626-17D7A62FA991}" srcId="{B22CC480-87BB-41BA-98D9-0A4740C2489C}" destId="{9369EDD6-5146-4D06-AE81-94F0A5FFDFBF}" srcOrd="0" destOrd="0" parTransId="{33EC5CDF-45F6-4F79-A05D-EAFD866B25AE}" sibTransId="{560AC1A0-9C2B-438B-8BE2-697403F09E23}"/>
    <dgm:cxn modelId="{C1EB1DB4-75BF-466B-A58C-5E29A5FE72E3}" srcId="{B22CC480-87BB-41BA-98D9-0A4740C2489C}" destId="{8718023C-5A2C-4341-8143-82120957B425}" srcOrd="1" destOrd="0" parTransId="{9E860358-32F0-439A-8D79-A226C2002D00}" sibTransId="{A3899FBF-FDBC-4DF2-B74C-334712482BF4}"/>
    <dgm:cxn modelId="{A36817DA-21AB-42EA-BA43-586D9CC68DEC}" srcId="{B22CC480-87BB-41BA-98D9-0A4740C2489C}" destId="{A12368C3-05B2-4FB4-ABCD-5C50BCA2993A}" srcOrd="2" destOrd="0" parTransId="{226EEE9C-17A2-427C-9823-D49835C868F0}" sibTransId="{89CD735F-A834-43C3-BBB1-46A67D1E93F5}"/>
    <dgm:cxn modelId="{0F7D98DB-D034-4129-AE26-A76F49707476}" type="presOf" srcId="{82F725D0-B39F-44A4-A72E-FB7E2690C2D8}" destId="{6DC79D18-AF27-421D-8819-CCCC6714F9B6}" srcOrd="0" destOrd="0" presId="urn:diagrams.loki3.com/BracketList"/>
    <dgm:cxn modelId="{F72FA1E3-4926-4294-AD85-95CDBE6CB3BC}" srcId="{82F725D0-B39F-44A4-A72E-FB7E2690C2D8}" destId="{B22CC480-87BB-41BA-98D9-0A4740C2489C}" srcOrd="0" destOrd="0" parTransId="{15391E32-DB3B-4403-9834-383B4C78512B}" sibTransId="{F09F68C8-D68E-42BD-9C28-5AE52C43B183}"/>
    <dgm:cxn modelId="{0C572B53-AB34-4783-BD87-ED6D2926506B}" type="presParOf" srcId="{6DC79D18-AF27-421D-8819-CCCC6714F9B6}" destId="{0A45515E-38EC-4478-BA9F-A2951F164465}" srcOrd="0" destOrd="0" presId="urn:diagrams.loki3.com/BracketList"/>
    <dgm:cxn modelId="{2B10AA70-E922-47B9-BFA9-2D96B59D3FC1}" type="presParOf" srcId="{0A45515E-38EC-4478-BA9F-A2951F164465}" destId="{38E9C5DF-B228-4F0B-9ED2-27F3204A762B}" srcOrd="0" destOrd="0" presId="urn:diagrams.loki3.com/BracketList"/>
    <dgm:cxn modelId="{8EDA6DC3-7958-4A9C-949D-C102D523B8F7}" type="presParOf" srcId="{0A45515E-38EC-4478-BA9F-A2951F164465}" destId="{178643E4-D627-43D2-9EE5-447A1D898A13}" srcOrd="1" destOrd="0" presId="urn:diagrams.loki3.com/BracketList"/>
    <dgm:cxn modelId="{9C751843-22B3-467F-99FF-6ED8EBDAE776}" type="presParOf" srcId="{0A45515E-38EC-4478-BA9F-A2951F164465}" destId="{29F380DE-4291-42E2-813D-7B58173EF65F}" srcOrd="2" destOrd="0" presId="urn:diagrams.loki3.com/BracketList"/>
    <dgm:cxn modelId="{45EB9CBC-BED3-431A-BE7D-0F19DC4FADC2}" type="presParOf" srcId="{0A45515E-38EC-4478-BA9F-A2951F164465}" destId="{C4EAD4EA-5AB9-48BE-8550-7179C76C3EFB}" srcOrd="3" destOrd="0" presId="urn:diagrams.loki3.com/BracketList"/>
    <dgm:cxn modelId="{78B63734-C7BB-4FAE-A8AF-092E7856BD60}" type="presParOf" srcId="{6DC79D18-AF27-421D-8819-CCCC6714F9B6}" destId="{0530AFF8-4421-4AC4-883E-AA697142E537}" srcOrd="1" destOrd="0" presId="urn:diagrams.loki3.com/BracketList"/>
    <dgm:cxn modelId="{C9D2F0DF-D372-4E45-8381-881E5277BF5E}" type="presParOf" srcId="{6DC79D18-AF27-421D-8819-CCCC6714F9B6}" destId="{58804AC7-EE05-4107-802E-CEB60E7C9E67}" srcOrd="2" destOrd="0" presId="urn:diagrams.loki3.com/BracketList"/>
    <dgm:cxn modelId="{92F1E64B-F194-4B3A-B76F-1692BC4B7416}" type="presParOf" srcId="{58804AC7-EE05-4107-802E-CEB60E7C9E67}" destId="{C7B8505F-303C-4843-8F62-2318A9EF9822}" srcOrd="0" destOrd="0" presId="urn:diagrams.loki3.com/BracketList"/>
    <dgm:cxn modelId="{710632A5-DDE9-4C01-95B9-989812567498}" type="presParOf" srcId="{58804AC7-EE05-4107-802E-CEB60E7C9E67}" destId="{8C988078-C011-43DC-8026-44C9D56AF3FE}" srcOrd="1" destOrd="0" presId="urn:diagrams.loki3.com/BracketList"/>
    <dgm:cxn modelId="{C27852CC-9CDA-4579-A40F-FD1EA6546026}" type="presParOf" srcId="{58804AC7-EE05-4107-802E-CEB60E7C9E67}" destId="{A54378BE-BF73-4E82-AA55-E39B86A0C175}" srcOrd="2" destOrd="0" presId="urn:diagrams.loki3.com/BracketList"/>
    <dgm:cxn modelId="{8666BB37-BF3F-4A2A-8DA6-54C4AF25FC33}" type="presParOf" srcId="{58804AC7-EE05-4107-802E-CEB60E7C9E67}" destId="{774CA226-6375-4085-83C7-82B2957BBE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14EE4-3C5E-4F5E-8279-0F33089F37EF}">
      <dsp:nvSpPr>
        <dsp:cNvPr id="0" name=""/>
        <dsp:cNvSpPr/>
      </dsp:nvSpPr>
      <dsp:spPr>
        <a:xfrm>
          <a:off x="0" y="68522"/>
          <a:ext cx="7663218" cy="57563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 Dataset:</a:t>
          </a:r>
        </a:p>
      </dsp:txBody>
      <dsp:txXfrm>
        <a:off x="28100" y="96622"/>
        <a:ext cx="7607018" cy="519439"/>
      </dsp:txXfrm>
    </dsp:sp>
    <dsp:sp modelId="{76411DC3-2155-4E67-84EA-22E35D19AB31}">
      <dsp:nvSpPr>
        <dsp:cNvPr id="0" name=""/>
        <dsp:cNvSpPr/>
      </dsp:nvSpPr>
      <dsp:spPr>
        <a:xfrm>
          <a:off x="0" y="644161"/>
          <a:ext cx="7663218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3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Consists of 2000 customers with a spending score of 0 to 100.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The number of female shoppers  is higher than the number of male shoppers  within this dataset.</a:t>
          </a:r>
        </a:p>
      </dsp:txBody>
      <dsp:txXfrm>
        <a:off x="0" y="644161"/>
        <a:ext cx="7663218" cy="919080"/>
      </dsp:txXfrm>
    </dsp:sp>
    <dsp:sp modelId="{91A2E537-829E-4EDC-A98E-ACD9E23D7E84}">
      <dsp:nvSpPr>
        <dsp:cNvPr id="0" name=""/>
        <dsp:cNvSpPr/>
      </dsp:nvSpPr>
      <dsp:spPr>
        <a:xfrm>
          <a:off x="0" y="1548490"/>
          <a:ext cx="7663218" cy="57563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 Common Shopper:</a:t>
          </a:r>
        </a:p>
      </dsp:txBody>
      <dsp:txXfrm>
        <a:off x="28100" y="1576590"/>
        <a:ext cx="7607018" cy="519439"/>
      </dsp:txXfrm>
    </dsp:sp>
    <dsp:sp modelId="{262D5F77-5D53-4C54-9F63-30A07CEC7348}">
      <dsp:nvSpPr>
        <dsp:cNvPr id="0" name=""/>
        <dsp:cNvSpPr/>
      </dsp:nvSpPr>
      <dsp:spPr>
        <a:xfrm>
          <a:off x="0" y="2138881"/>
          <a:ext cx="766321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30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Has an age of 48 years with an income of $110,000 per annum.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Has work experience of approximately 4 years and a family size of 3.</a:t>
          </a:r>
        </a:p>
      </dsp:txBody>
      <dsp:txXfrm>
        <a:off x="0" y="2138881"/>
        <a:ext cx="7663218" cy="658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9C5DF-B228-4F0B-9ED2-27F3204A762B}">
      <dsp:nvSpPr>
        <dsp:cNvPr id="0" name=""/>
        <dsp:cNvSpPr/>
      </dsp:nvSpPr>
      <dsp:spPr>
        <a:xfrm>
          <a:off x="0" y="869122"/>
          <a:ext cx="2628900" cy="11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Platinum and Diamond Shoppers</a:t>
          </a:r>
        </a:p>
      </dsp:txBody>
      <dsp:txXfrm>
        <a:off x="0" y="869122"/>
        <a:ext cx="2628900" cy="1128600"/>
      </dsp:txXfrm>
    </dsp:sp>
    <dsp:sp modelId="{178643E4-D627-43D2-9EE5-447A1D898A13}">
      <dsp:nvSpPr>
        <dsp:cNvPr id="0" name=""/>
        <dsp:cNvSpPr/>
      </dsp:nvSpPr>
      <dsp:spPr>
        <a:xfrm>
          <a:off x="2628899" y="163747"/>
          <a:ext cx="525780" cy="2539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AD4EA-5AB9-48BE-8550-7179C76C3EFB}">
      <dsp:nvSpPr>
        <dsp:cNvPr id="0" name=""/>
        <dsp:cNvSpPr/>
      </dsp:nvSpPr>
      <dsp:spPr>
        <a:xfrm>
          <a:off x="3364991" y="163747"/>
          <a:ext cx="7150608" cy="253935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professional data indicates there is a need for expanding outreach to the Platinum and Diamond shoppers.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Engage Platinum or Diamond shoppers through social media platforms. Encourage them to follow the shop’s social media pages and review products.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Leverage offers and newsletters to build loyalty among female Platinum customers. Showcase their favorite products and provide suggestions to frequently bought items.</a:t>
          </a:r>
        </a:p>
      </dsp:txBody>
      <dsp:txXfrm>
        <a:off x="3364991" y="163747"/>
        <a:ext cx="7150608" cy="2539350"/>
      </dsp:txXfrm>
    </dsp:sp>
    <dsp:sp modelId="{C7B8505F-303C-4843-8F62-2318A9EF9822}">
      <dsp:nvSpPr>
        <dsp:cNvPr id="0" name=""/>
        <dsp:cNvSpPr/>
      </dsp:nvSpPr>
      <dsp:spPr>
        <a:xfrm>
          <a:off x="0" y="3421030"/>
          <a:ext cx="2626332" cy="79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young professionals </a:t>
          </a:r>
        </a:p>
      </dsp:txBody>
      <dsp:txXfrm>
        <a:off x="0" y="3421030"/>
        <a:ext cx="2626332" cy="799425"/>
      </dsp:txXfrm>
    </dsp:sp>
    <dsp:sp modelId="{8C988078-C011-43DC-8026-44C9D56AF3FE}">
      <dsp:nvSpPr>
        <dsp:cNvPr id="0" name=""/>
        <dsp:cNvSpPr/>
      </dsp:nvSpPr>
      <dsp:spPr>
        <a:xfrm>
          <a:off x="2626332" y="2771497"/>
          <a:ext cx="525266" cy="209849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CA226-6375-4085-83C7-82B2957BBE06}">
      <dsp:nvSpPr>
        <dsp:cNvPr id="0" name=""/>
        <dsp:cNvSpPr/>
      </dsp:nvSpPr>
      <dsp:spPr>
        <a:xfrm>
          <a:off x="3371975" y="2771497"/>
          <a:ext cx="7143624" cy="2098490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dataset also has a lot of  young professionals who have smaller families.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prevalent trends among this demographic and optimize messaging and channels based on that. For example, Gen Z are more likely to buy brands which are sustainable so highlighting those aspects of products may lead to higher engagement and sales.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371975" y="2771497"/>
        <a:ext cx="7143624" cy="209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75B0-12F5-8A62-EB74-2E68DB4E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178A4-68AE-163C-103A-93D43D00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D1F3-CD35-D719-F9F5-BAF7489E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C220-32BF-2F96-1218-3799331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7146-7EF8-E440-6091-43DDB0A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6095-CF64-1237-BC24-669F48F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4832-046B-573C-F102-31A2EF9C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83F4-EA17-37DB-4F87-85575801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82E3-575F-1762-1542-AE553259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3E9C-657B-5392-847F-ED35189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DA847-BE4C-C8A6-DD28-548799FE0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8DADF-8C11-F078-C0E5-353C15AD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9E9A-347D-1190-22C1-77251B4D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6B10-6381-3C8B-D150-083B3ED4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61EB-D9A0-E989-8B24-6AEB1C27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E9AE-C9A2-71EA-2AF6-F304944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14FA-5CA9-1B04-6F24-BD5747C2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3410-F7C2-A3FE-0A71-9BF928DC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0976-01C1-7E99-E32C-CBAE6F0B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5AA6-8C43-8E2E-CEBE-4EFF097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F14C-ABE5-CE97-50A5-E91A4EB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20DA-8D2E-00D6-3991-FD917747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2FF6-3C37-C765-FAA6-E142EC17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3802-0772-0993-BC33-998EB1A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1DB8-6B19-EA30-815B-C6FEBB0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C50E-3072-382D-A361-1399A39E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612E-A678-1DB5-A1C6-DF417DEDF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3E1C4-A777-4FAF-1CDF-B139A9788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BAC2-931A-CC77-C213-CEE11E8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8BD5-962A-5549-D345-B59433FB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7D2A-8087-1D19-7DF3-5D6E355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86B3-3565-890A-EFFE-C84501D0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1CF4-70B7-46D8-1337-3F771FD3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D6A8-87CC-B0F5-9559-35AD5CD5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09A98-B0D2-CFFC-155E-857A4756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EE5E-0E7C-5227-F5BD-AF19D24FB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DA1BD-96D1-5318-9140-6E9A2D1A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F0017-AB3C-8D17-A1C0-8701C229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EA1E-8820-17BD-437D-46E8B4FC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82DE-795B-A438-D79F-DDC18116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4CACC-2D69-B442-8358-3532A761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66D1-6A05-326F-B393-AE32637C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3384E-E912-7546-6B4B-954AE40A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95258-1FA7-E28C-125F-E8DC487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7F874-EF60-B331-F53F-C6A6286D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213D-2BF3-90F6-8D19-5070F3AF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62E-AFA2-EAF2-EB14-5CE7B2CD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0D6A-13B4-2EE3-5DE9-97383EBF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525E-3F3E-414F-082A-2C71EEC9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620B-E376-9B57-D9EC-FC1D2BEB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4978-834E-B77C-2415-3D1D8C8A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EB9C-3C6D-E96A-52E8-E3CB585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D24F-0EEC-614E-5E75-4052F200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9BAF7-E9CA-E2D7-1359-A2946CC67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B10D-A286-4A80-E761-28305574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084C-93B0-03CB-E613-BA68FFB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A8D4-83ED-FC78-349F-F8DD7808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E219-BBB1-187F-7EBB-A5D088B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563E1-CF14-924F-C116-4E3024D2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F7A9D-2EC8-FF40-E231-5460B92C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BF8A-E21F-B9C2-DD16-72F7B4E3B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954E7-E6E5-49BC-8AAD-BAEEECCB67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AFF5-21BB-6DEF-ADEB-81E4F2C91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5576-AB26-36AA-3804-044BCEB2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CB7B-E9D5-4334-98E7-CC4EF1A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next to a target&#10;&#10;Description automatically generated with low confidence">
            <a:extLst>
              <a:ext uri="{FF2B5EF4-FFF2-40B4-BE49-F238E27FC236}">
                <a16:creationId xmlns:a16="http://schemas.microsoft.com/office/drawing/2014/main" id="{D5795545-F604-A1D6-F5C4-60A37856A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0" b="11900"/>
          <a:stretch/>
        </p:blipFill>
        <p:spPr>
          <a:xfrm>
            <a:off x="1190173" y="-130628"/>
            <a:ext cx="9811653" cy="5519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C20BA-0B68-7FD1-A1AC-0346882B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32696" cy="8176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Shop Customer Insights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37EC-3B44-E2FC-1E2B-06622AF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Exploratory Data Analysis:</a:t>
            </a:r>
          </a:p>
        </p:txBody>
      </p:sp>
      <p:pic>
        <p:nvPicPr>
          <p:cNvPr id="8" name="Picture 7" descr="A person and person with a child in a shopping cart&#10;&#10;Description automatically generated with low confidence">
            <a:extLst>
              <a:ext uri="{FF2B5EF4-FFF2-40B4-BE49-F238E27FC236}">
                <a16:creationId xmlns:a16="http://schemas.microsoft.com/office/drawing/2014/main" id="{3248E72A-4EDA-1821-8A62-89160EB38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1" b="135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EA037-A679-AEEB-E80C-ACD5A9866B20}"/>
              </a:ext>
            </a:extLst>
          </p:cNvPr>
          <p:cNvSpPr txBox="1"/>
          <p:nvPr/>
        </p:nvSpPr>
        <p:spPr>
          <a:xfrm>
            <a:off x="631372" y="1556657"/>
            <a:ext cx="1125582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   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C6B5490-3A9D-3720-1FDB-766AA4012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596662"/>
              </p:ext>
            </p:extLst>
          </p:nvPr>
        </p:nvGraphicFramePr>
        <p:xfrm>
          <a:off x="4223982" y="3752850"/>
          <a:ext cx="7663218" cy="286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6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D90A-C6C0-519E-EEBF-02A2593F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083" y="288476"/>
            <a:ext cx="9144000" cy="8871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Analysis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8599E-ABBF-5C84-014F-269E7091B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" y="1613749"/>
            <a:ext cx="4112269" cy="47275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Shoppers were divided into 5 buckets based on their spending score.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Shopper Status was then analyzed further to draw insights.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8968CB-9D11-D0AF-B5BB-7A5AEA34F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31752"/>
              </p:ext>
            </p:extLst>
          </p:nvPr>
        </p:nvGraphicFramePr>
        <p:xfrm>
          <a:off x="4870556" y="1613749"/>
          <a:ext cx="6031361" cy="478852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05583">
                  <a:extLst>
                    <a:ext uri="{9D8B030D-6E8A-4147-A177-3AD203B41FA5}">
                      <a16:colId xmlns:a16="http://schemas.microsoft.com/office/drawing/2014/main" val="3033005939"/>
                    </a:ext>
                  </a:extLst>
                </a:gridCol>
                <a:gridCol w="1762889">
                  <a:extLst>
                    <a:ext uri="{9D8B030D-6E8A-4147-A177-3AD203B41FA5}">
                      <a16:colId xmlns:a16="http://schemas.microsoft.com/office/drawing/2014/main" val="1138244464"/>
                    </a:ext>
                  </a:extLst>
                </a:gridCol>
                <a:gridCol w="1762889">
                  <a:extLst>
                    <a:ext uri="{9D8B030D-6E8A-4147-A177-3AD203B41FA5}">
                      <a16:colId xmlns:a16="http://schemas.microsoft.com/office/drawing/2014/main" val="1613601157"/>
                    </a:ext>
                  </a:extLst>
                </a:gridCol>
              </a:tblGrid>
              <a:tr h="5038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Spending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Shopper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Shoppers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72426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53077"/>
                  </a:ext>
                </a:extLst>
              </a:tr>
              <a:tr h="935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 or equal to 75 and less than 90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65325"/>
                  </a:ext>
                </a:extLst>
              </a:tr>
              <a:tr h="935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 or equal to 50 and less than 75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72360"/>
                  </a:ext>
                </a:extLst>
              </a:tr>
              <a:tr h="935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 or equal to 25 and less than 50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00383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 25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1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F77A-B728-F995-741E-49C1BD6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Findings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24F2-89F5-62FC-F562-A9A7D347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25% of the shoppers fall within the high spending Platinum and Diamond categories.</a:t>
            </a:r>
          </a:p>
          <a:p>
            <a:r>
              <a:rPr lang="en-US" dirty="0"/>
              <a:t>Platinum female shoppers have the highest average income within the dataset which is $117,000 approximately. Moreover, they make up 61% of the shoppers within the Platinum category itself (130 of 213).</a:t>
            </a:r>
          </a:p>
          <a:p>
            <a:r>
              <a:rPr lang="en-US" dirty="0"/>
              <a:t>The Gold, Silver and Bronze categories are the highest number of shoppers in each professional category.</a:t>
            </a:r>
          </a:p>
          <a:p>
            <a:r>
              <a:rPr lang="en-US" dirty="0"/>
              <a:t>Most of the shoppers are:</a:t>
            </a:r>
          </a:p>
          <a:p>
            <a:pPr lvl="1"/>
            <a:r>
              <a:rPr lang="en-US" dirty="0"/>
              <a:t>Either in their 30s or 50s</a:t>
            </a:r>
          </a:p>
          <a:p>
            <a:pPr lvl="1"/>
            <a:r>
              <a:rPr lang="en-US" dirty="0"/>
              <a:t>Have a work experience of 0 or 1 years</a:t>
            </a:r>
          </a:p>
          <a:p>
            <a:pPr lvl="1"/>
            <a:r>
              <a:rPr lang="en-US" dirty="0"/>
              <a:t>Have a family size of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F77A-B728-F995-741E-49C1BD6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2921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Marketing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24F2-89F5-62FC-F562-A9A7D347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5ED407-F2A2-BC1E-3082-F2FFEDBAF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867828"/>
              </p:ext>
            </p:extLst>
          </p:nvPr>
        </p:nvGraphicFramePr>
        <p:xfrm>
          <a:off x="838199" y="1491343"/>
          <a:ext cx="10515600" cy="5033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1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82FC-FA01-37C0-5618-BDE0F2A4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Caveats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7217-99D4-17BB-42D6-3C524904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pPr lvl="1"/>
            <a:r>
              <a:rPr lang="en-US" dirty="0"/>
              <a:t>This dataset has 24 shoppers with age 0 which indicates that incorrect information was either provided by the shopper or a recording error occurred.</a:t>
            </a:r>
          </a:p>
          <a:p>
            <a:r>
              <a:rPr lang="en-US" dirty="0"/>
              <a:t>Profession</a:t>
            </a:r>
          </a:p>
          <a:p>
            <a:pPr lvl="1"/>
            <a:r>
              <a:rPr lang="en-US" dirty="0"/>
              <a:t>There is missing profession data for 35 of the 2000 shoppers within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13736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434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Shop Customer Insights</vt:lpstr>
      <vt:lpstr>Exploratory Data Analysis:</vt:lpstr>
      <vt:lpstr>Analysis Methodology</vt:lpstr>
      <vt:lpstr>Findings from the Data</vt:lpstr>
      <vt:lpstr>Marketing Recommendations</vt:lpstr>
      <vt:lpstr>Data 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Customer Insights</dc:title>
  <dc:creator>Paromita Barua</dc:creator>
  <cp:lastModifiedBy>Paromita Barua</cp:lastModifiedBy>
  <cp:revision>22</cp:revision>
  <dcterms:created xsi:type="dcterms:W3CDTF">2023-06-18T23:09:18Z</dcterms:created>
  <dcterms:modified xsi:type="dcterms:W3CDTF">2023-06-25T22:31:03Z</dcterms:modified>
</cp:coreProperties>
</file>