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b2106/stegnograph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657056" y="1782746"/>
            <a:ext cx="10752972"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Hiding text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97012" y="4808016"/>
            <a:ext cx="10170998"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Student Name : Prabhav Madhukeshwar Naik	</a:t>
            </a:r>
          </a:p>
          <a:p>
            <a:r>
              <a:rPr lang="en-US" sz="2000" b="1" dirty="0">
                <a:solidFill>
                  <a:schemeClr val="accent1">
                    <a:lumMod val="75000"/>
                  </a:schemeClr>
                </a:solidFill>
                <a:latin typeface="Arial"/>
                <a:cs typeface="Arial"/>
              </a:rPr>
              <a:t>College Name &amp; Department : Jain Deemed to be University – CSE Cyber 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3200" dirty="0">
                <a:hlinkClick r:id="rId2"/>
              </a:rPr>
              <a:t>https://github.com/pb2106/stegnography</a:t>
            </a:r>
            <a:endParaRPr lang="en-IN" sz="3200"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1" y="1828800"/>
            <a:ext cx="11029615" cy="1762946"/>
          </a:xfrm>
        </p:spPr>
        <p:txBody>
          <a:bodyPr>
            <a:normAutofit/>
          </a:bodyPr>
          <a:lstStyle/>
          <a:p>
            <a:pPr marL="305435" indent="-305435"/>
            <a:r>
              <a:rPr lang="en-US" sz="2000" dirty="0"/>
              <a:t>Improvement of the GUI</a:t>
            </a:r>
          </a:p>
          <a:p>
            <a:pPr marL="305435" indent="-305435"/>
            <a:r>
              <a:rPr lang="en-US" sz="2000" dirty="0"/>
              <a:t>Usage of a custom algorithm of steganography instead of pre-written modules to increase security</a:t>
            </a:r>
          </a:p>
          <a:p>
            <a:pPr marL="305435" indent="-305435"/>
            <a:r>
              <a:rPr lang="en-US" sz="2000" dirty="0"/>
              <a:t>Adding support of not only text but also hiding other files into one single file</a:t>
            </a:r>
          </a:p>
          <a:p>
            <a:pPr marL="305435" indent="-305435"/>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723490"/>
            <a:ext cx="11029615" cy="2481956"/>
          </a:xfrm>
        </p:spPr>
        <p:txBody>
          <a:bodyPr/>
          <a:lstStyle/>
          <a:p>
            <a:pPr marL="0" indent="0">
              <a:buNone/>
            </a:pPr>
            <a:r>
              <a:rPr lang="en-US" sz="3200" dirty="0"/>
              <a:t>Secure communication is crucial in today's digital world, but traditional encryption methods can attract unwanted attention. There is a need for a way to </a:t>
            </a:r>
            <a:r>
              <a:rPr lang="en-US" sz="3200" b="1" dirty="0"/>
              <a:t>hide sensitive messages within images</a:t>
            </a:r>
            <a:r>
              <a:rPr lang="en-US" sz="3200" dirty="0"/>
              <a:t> without raising suspicion.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62219" y="1736332"/>
            <a:ext cx="11613485" cy="2243738"/>
          </a:xfrm>
        </p:spPr>
        <p:txBody>
          <a:bodyPr vert="horz" lIns="91440" tIns="45720" rIns="91440" bIns="45720" rtlCol="0" anchor="ctr">
            <a:noAutofit/>
          </a:bodyPr>
          <a:lstStyle/>
          <a:p>
            <a:r>
              <a:rPr lang="en-IN" sz="2000" dirty="0"/>
              <a:t>Python – Large number of Modules for cryptographic methods</a:t>
            </a:r>
          </a:p>
          <a:p>
            <a:r>
              <a:rPr lang="en-IN" sz="2000" dirty="0"/>
              <a:t>PIL – for image processing and analysis</a:t>
            </a:r>
          </a:p>
          <a:p>
            <a:r>
              <a:rPr lang="en-IN" sz="2000" dirty="0"/>
              <a:t>Stepic – Steganographic encoding and decoding python module</a:t>
            </a:r>
          </a:p>
          <a:p>
            <a:r>
              <a:rPr lang="en-IN" sz="2000" dirty="0"/>
              <a:t>Tkinter – User friendly GUI interface based off on python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654138"/>
            <a:ext cx="11029615" cy="2646523"/>
          </a:xfrm>
        </p:spPr>
        <p:txBody>
          <a:bodyPr/>
          <a:lstStyle/>
          <a:p>
            <a:r>
              <a:rPr lang="en-IN" sz="2000" dirty="0"/>
              <a:t>Easy to use GUI using Tkinter</a:t>
            </a:r>
          </a:p>
          <a:p>
            <a:r>
              <a:rPr lang="en-IN" sz="2000" dirty="0"/>
              <a:t>Easy File browsing</a:t>
            </a:r>
          </a:p>
          <a:p>
            <a:r>
              <a:rPr lang="en-IN" sz="2000" dirty="0"/>
              <a:t>Stegano Module which is maintained and uses good encoding algorithms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Who are the end users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 - </a:t>
            </a:r>
            <a:r>
              <a:rPr lang="en-IN" dirty="0" err="1">
                <a:solidFill>
                  <a:schemeClr val="accent1"/>
                </a:solidFill>
              </a:rPr>
              <a:t>ENcryption</a:t>
            </a:r>
            <a:endParaRPr lang="en-IN" dirty="0">
              <a:solidFill>
                <a:schemeClr val="accent1"/>
              </a:solidFill>
            </a:endParaRPr>
          </a:p>
        </p:txBody>
      </p:sp>
      <p:pic>
        <p:nvPicPr>
          <p:cNvPr id="5" name="Content Placeholder 4">
            <a:extLst>
              <a:ext uri="{FF2B5EF4-FFF2-40B4-BE49-F238E27FC236}">
                <a16:creationId xmlns:a16="http://schemas.microsoft.com/office/drawing/2014/main" id="{6B597050-168A-2516-D10B-6BF668482026}"/>
              </a:ext>
            </a:extLst>
          </p:cNvPr>
          <p:cNvPicPr>
            <a:picLocks noGrp="1" noChangeAspect="1"/>
          </p:cNvPicPr>
          <p:nvPr>
            <p:ph idx="1"/>
          </p:nvPr>
        </p:nvPicPr>
        <p:blipFill>
          <a:blip r:embed="rId2"/>
          <a:stretch>
            <a:fillRect/>
          </a:stretch>
        </p:blipFill>
        <p:spPr>
          <a:xfrm>
            <a:off x="588690" y="1232452"/>
            <a:ext cx="3069785" cy="241417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BF0FA04-FDC0-CFAE-E51E-ACDA04886F36}"/>
              </a:ext>
            </a:extLst>
          </p:cNvPr>
          <p:cNvPicPr>
            <a:picLocks noChangeAspect="1"/>
          </p:cNvPicPr>
          <p:nvPr/>
        </p:nvPicPr>
        <p:blipFill>
          <a:blip r:embed="rId3"/>
          <a:stretch>
            <a:fillRect/>
          </a:stretch>
        </p:blipFill>
        <p:spPr>
          <a:xfrm>
            <a:off x="5317622" y="1232452"/>
            <a:ext cx="4438437" cy="2279817"/>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D9C5FF6F-4732-8C5C-0A22-9B2ADC23F740}"/>
              </a:ext>
            </a:extLst>
          </p:cNvPr>
          <p:cNvPicPr>
            <a:picLocks noChangeAspect="1"/>
          </p:cNvPicPr>
          <p:nvPr/>
        </p:nvPicPr>
        <p:blipFill>
          <a:blip r:embed="rId4"/>
          <a:stretch>
            <a:fillRect/>
          </a:stretch>
        </p:blipFill>
        <p:spPr>
          <a:xfrm>
            <a:off x="588690" y="4053975"/>
            <a:ext cx="3084783" cy="2414178"/>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A74462FD-77F6-A3D9-CEF0-E411392D582D}"/>
              </a:ext>
            </a:extLst>
          </p:cNvPr>
          <p:cNvPicPr>
            <a:picLocks noChangeAspect="1"/>
          </p:cNvPicPr>
          <p:nvPr/>
        </p:nvPicPr>
        <p:blipFill>
          <a:blip r:embed="rId5"/>
          <a:stretch>
            <a:fillRect/>
          </a:stretch>
        </p:blipFill>
        <p:spPr>
          <a:xfrm>
            <a:off x="5332285" y="3971141"/>
            <a:ext cx="4423774" cy="2475526"/>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52EC00DD-EA65-8117-63D1-83D6A7DF97C9}"/>
              </a:ext>
            </a:extLst>
          </p:cNvPr>
          <p:cNvSpPr txBox="1"/>
          <p:nvPr/>
        </p:nvSpPr>
        <p:spPr>
          <a:xfrm>
            <a:off x="853630" y="3646630"/>
            <a:ext cx="2804845" cy="369332"/>
          </a:xfrm>
          <a:prstGeom prst="rect">
            <a:avLst/>
          </a:prstGeom>
          <a:noFill/>
        </p:spPr>
        <p:txBody>
          <a:bodyPr wrap="square" rtlCol="0">
            <a:spAutoFit/>
          </a:bodyPr>
          <a:lstStyle/>
          <a:p>
            <a:r>
              <a:rPr lang="en-IN" b="1" dirty="0"/>
              <a:t>Program Main Page</a:t>
            </a:r>
          </a:p>
        </p:txBody>
      </p:sp>
      <p:sp>
        <p:nvSpPr>
          <p:cNvPr id="13" name="TextBox 12">
            <a:extLst>
              <a:ext uri="{FF2B5EF4-FFF2-40B4-BE49-F238E27FC236}">
                <a16:creationId xmlns:a16="http://schemas.microsoft.com/office/drawing/2014/main" id="{EA6EE8FE-8673-16B6-8D79-61E7621D4C88}"/>
              </a:ext>
            </a:extLst>
          </p:cNvPr>
          <p:cNvSpPr txBox="1"/>
          <p:nvPr/>
        </p:nvSpPr>
        <p:spPr>
          <a:xfrm>
            <a:off x="6096000" y="3557039"/>
            <a:ext cx="2033762" cy="369332"/>
          </a:xfrm>
          <a:prstGeom prst="rect">
            <a:avLst/>
          </a:prstGeom>
          <a:noFill/>
        </p:spPr>
        <p:txBody>
          <a:bodyPr wrap="none" rtlCol="0">
            <a:spAutoFit/>
          </a:bodyPr>
          <a:lstStyle/>
          <a:p>
            <a:r>
              <a:rPr lang="en-IN" b="1" dirty="0"/>
              <a:t>Easy File Browsing </a:t>
            </a:r>
          </a:p>
        </p:txBody>
      </p:sp>
      <p:sp>
        <p:nvSpPr>
          <p:cNvPr id="14" name="TextBox 13">
            <a:extLst>
              <a:ext uri="{FF2B5EF4-FFF2-40B4-BE49-F238E27FC236}">
                <a16:creationId xmlns:a16="http://schemas.microsoft.com/office/drawing/2014/main" id="{AA152055-CA75-7E63-F3A8-6FE38B3DD5B7}"/>
              </a:ext>
            </a:extLst>
          </p:cNvPr>
          <p:cNvSpPr txBox="1"/>
          <p:nvPr/>
        </p:nvSpPr>
        <p:spPr>
          <a:xfrm>
            <a:off x="853630" y="6481052"/>
            <a:ext cx="2564420" cy="369332"/>
          </a:xfrm>
          <a:prstGeom prst="rect">
            <a:avLst/>
          </a:prstGeom>
          <a:noFill/>
        </p:spPr>
        <p:txBody>
          <a:bodyPr wrap="none" rtlCol="0">
            <a:spAutoFit/>
          </a:bodyPr>
          <a:lstStyle/>
          <a:p>
            <a:r>
              <a:rPr lang="en-IN" b="1" dirty="0"/>
              <a:t>Encrypting or Decrypting</a:t>
            </a:r>
          </a:p>
        </p:txBody>
      </p:sp>
      <p:sp>
        <p:nvSpPr>
          <p:cNvPr id="15" name="TextBox 14">
            <a:extLst>
              <a:ext uri="{FF2B5EF4-FFF2-40B4-BE49-F238E27FC236}">
                <a16:creationId xmlns:a16="http://schemas.microsoft.com/office/drawing/2014/main" id="{CE9160EB-A1CD-789D-5FC2-89D219A359BD}"/>
              </a:ext>
            </a:extLst>
          </p:cNvPr>
          <p:cNvSpPr txBox="1"/>
          <p:nvPr/>
        </p:nvSpPr>
        <p:spPr>
          <a:xfrm>
            <a:off x="6217578" y="6468153"/>
            <a:ext cx="3716082" cy="369332"/>
          </a:xfrm>
          <a:prstGeom prst="rect">
            <a:avLst/>
          </a:prstGeom>
          <a:noFill/>
        </p:spPr>
        <p:txBody>
          <a:bodyPr wrap="none" rtlCol="0">
            <a:spAutoFit/>
          </a:bodyPr>
          <a:lstStyle/>
          <a:p>
            <a:r>
              <a:rPr lang="en-IN" b="1" dirty="0"/>
              <a:t>Notification of successful encryption</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F19FF-EA22-B430-471B-1BEF513F1F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99A7C0-BBA2-A92D-9507-D6705095695B}"/>
              </a:ext>
            </a:extLst>
          </p:cNvPr>
          <p:cNvSpPr>
            <a:spLocks noGrp="1"/>
          </p:cNvSpPr>
          <p:nvPr>
            <p:ph type="title"/>
          </p:nvPr>
        </p:nvSpPr>
        <p:spPr/>
        <p:txBody>
          <a:bodyPr/>
          <a:lstStyle/>
          <a:p>
            <a:r>
              <a:rPr lang="en-IN" dirty="0">
                <a:solidFill>
                  <a:schemeClr val="accent1"/>
                </a:solidFill>
              </a:rPr>
              <a:t>Results -  Decryption</a:t>
            </a:r>
          </a:p>
        </p:txBody>
      </p:sp>
      <p:sp>
        <p:nvSpPr>
          <p:cNvPr id="15" name="TextBox 14">
            <a:extLst>
              <a:ext uri="{FF2B5EF4-FFF2-40B4-BE49-F238E27FC236}">
                <a16:creationId xmlns:a16="http://schemas.microsoft.com/office/drawing/2014/main" id="{6C760187-AA32-DA5F-0412-61B4124AC9F3}"/>
              </a:ext>
            </a:extLst>
          </p:cNvPr>
          <p:cNvSpPr txBox="1"/>
          <p:nvPr/>
        </p:nvSpPr>
        <p:spPr>
          <a:xfrm>
            <a:off x="7028653" y="5464645"/>
            <a:ext cx="3740126" cy="369332"/>
          </a:xfrm>
          <a:prstGeom prst="rect">
            <a:avLst/>
          </a:prstGeom>
          <a:noFill/>
        </p:spPr>
        <p:txBody>
          <a:bodyPr wrap="none" rtlCol="0">
            <a:spAutoFit/>
          </a:bodyPr>
          <a:lstStyle/>
          <a:p>
            <a:r>
              <a:rPr lang="en-IN" b="1" dirty="0"/>
              <a:t>Notification of successful Decryption</a:t>
            </a:r>
          </a:p>
        </p:txBody>
      </p:sp>
      <p:pic>
        <p:nvPicPr>
          <p:cNvPr id="8" name="Picture 7">
            <a:extLst>
              <a:ext uri="{FF2B5EF4-FFF2-40B4-BE49-F238E27FC236}">
                <a16:creationId xmlns:a16="http://schemas.microsoft.com/office/drawing/2014/main" id="{6BA5A10C-7CCD-A8D8-4977-F01AB839091F}"/>
              </a:ext>
            </a:extLst>
          </p:cNvPr>
          <p:cNvPicPr>
            <a:picLocks noChangeAspect="1"/>
          </p:cNvPicPr>
          <p:nvPr/>
        </p:nvPicPr>
        <p:blipFill>
          <a:blip r:embed="rId2"/>
          <a:stretch>
            <a:fillRect/>
          </a:stretch>
        </p:blipFill>
        <p:spPr>
          <a:xfrm>
            <a:off x="6957317" y="1232452"/>
            <a:ext cx="3882799" cy="4071229"/>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F4AB12AC-7892-D471-A699-95C4FE2A02DC}"/>
              </a:ext>
            </a:extLst>
          </p:cNvPr>
          <p:cNvPicPr>
            <a:picLocks noChangeAspect="1"/>
          </p:cNvPicPr>
          <p:nvPr/>
        </p:nvPicPr>
        <p:blipFill>
          <a:blip r:embed="rId3"/>
          <a:stretch>
            <a:fillRect/>
          </a:stretch>
        </p:blipFill>
        <p:spPr>
          <a:xfrm>
            <a:off x="581192" y="1580536"/>
            <a:ext cx="5099734" cy="3723145"/>
          </a:xfrm>
          <a:prstGeom prst="rect">
            <a:avLst/>
          </a:prstGeom>
          <a:ln>
            <a:noFill/>
          </a:ln>
          <a:effectLst>
            <a:outerShdw blurRad="292100" dist="139700" dir="2700000" algn="tl" rotWithShape="0">
              <a:srgbClr val="333333">
                <a:alpha val="65000"/>
              </a:srgbClr>
            </a:outerShdw>
          </a:effectLst>
        </p:spPr>
      </p:pic>
      <p:sp>
        <p:nvSpPr>
          <p:cNvPr id="17" name="TextBox 16">
            <a:extLst>
              <a:ext uri="{FF2B5EF4-FFF2-40B4-BE49-F238E27FC236}">
                <a16:creationId xmlns:a16="http://schemas.microsoft.com/office/drawing/2014/main" id="{53B82FB3-84A4-7E58-E298-479AD17D57D2}"/>
              </a:ext>
            </a:extLst>
          </p:cNvPr>
          <p:cNvSpPr txBox="1"/>
          <p:nvPr/>
        </p:nvSpPr>
        <p:spPr>
          <a:xfrm>
            <a:off x="2432250" y="5461160"/>
            <a:ext cx="1214243" cy="369332"/>
          </a:xfrm>
          <a:prstGeom prst="rect">
            <a:avLst/>
          </a:prstGeom>
          <a:noFill/>
        </p:spPr>
        <p:txBody>
          <a:bodyPr wrap="none" rtlCol="0">
            <a:spAutoFit/>
          </a:bodyPr>
          <a:lstStyle/>
          <a:p>
            <a:r>
              <a:rPr lang="en-IN" b="1" dirty="0"/>
              <a:t>Main Page</a:t>
            </a:r>
          </a:p>
        </p:txBody>
      </p:sp>
    </p:spTree>
    <p:extLst>
      <p:ext uri="{BB962C8B-B14F-4D97-AF65-F5344CB8AC3E}">
        <p14:creationId xmlns:p14="http://schemas.microsoft.com/office/powerpoint/2010/main" val="135396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1" y="1767154"/>
            <a:ext cx="11029615" cy="1988977"/>
          </a:xfrm>
        </p:spPr>
        <p:txBody>
          <a:bodyPr>
            <a:normAutofit/>
          </a:bodyPr>
          <a:lstStyle/>
          <a:p>
            <a:pPr marL="0" indent="0">
              <a:buNone/>
            </a:pPr>
            <a:r>
              <a:rPr lang="en-US" sz="2400" dirty="0"/>
              <a:t>This project fulfills the gap of excluding unwanted attention and secret messages can be sent without any worry as decoding it without the encoding algorithm is impossible and sending of an image doesn’t raise any suspicion. Such fascinating methods of cyber security truly make it interesting topic of study for anyone</a:t>
            </a:r>
            <a:endParaRPr lang="en-IN" sz="2000"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253</TotalTime>
  <Words>275</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Hiding text in images using steganography</vt:lpstr>
      <vt:lpstr>OUTLINE</vt:lpstr>
      <vt:lpstr>Problem Statement</vt:lpstr>
      <vt:lpstr>Technology  used</vt:lpstr>
      <vt:lpstr>Wow factors</vt:lpstr>
      <vt:lpstr>End users</vt:lpstr>
      <vt:lpstr>Results - ENcryption</vt:lpstr>
      <vt:lpstr>Results -  Decryption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shama sthalekar</cp:lastModifiedBy>
  <cp:revision>28</cp:revision>
  <dcterms:created xsi:type="dcterms:W3CDTF">2021-05-26T16:50:10Z</dcterms:created>
  <dcterms:modified xsi:type="dcterms:W3CDTF">2025-02-19T17:16:19Z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