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75" r:id="rId2"/>
    <p:sldId id="488" r:id="rId3"/>
    <p:sldId id="470" r:id="rId4"/>
    <p:sldId id="471" r:id="rId5"/>
    <p:sldId id="4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F1B81-6A46-F940-B008-5F4BAEA855A1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D89E-7BF8-7042-B7F6-84FE71FE5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20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0AA46-C780-A74A-AD4F-DD7A4192B52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81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0AA46-C780-A74A-AD4F-DD7A4192B52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7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4A094-2EDC-7B4E-9ED1-01179A112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8542C-92C0-6848-B825-C8DCE024E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B2B29-6FC2-DA45-8D70-D0E436B9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A1957-EF80-CB43-8559-0840BAB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67C94-7A98-914D-B752-021A9BC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0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35D78-E6CF-7449-98D1-7BFE8FCB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D105F-77A5-6846-AF39-C3537594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78C2B-8905-8647-A601-847E3B62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F1B95-6867-4544-B578-B715DA03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E2C37-D41F-0C4A-A00F-A3D872B4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94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664402-9714-D242-86CB-702BCD90C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EC9A9-B7C2-C149-A85A-CDC01927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B658-DC03-D64C-A0C9-3C89A79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94758-D494-D244-85D8-F2E139F6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882B0-17CE-6B43-9B04-0A5EAF6C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6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 userDrawn="1"/>
        </p:nvSpPr>
        <p:spPr>
          <a:xfrm>
            <a:off x="-75775" y="75917"/>
            <a:ext cx="11933086" cy="685858"/>
          </a:xfrm>
          <a:prstGeom prst="rect">
            <a:avLst/>
          </a:prstGeom>
          <a:solidFill>
            <a:schemeClr val="tx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116" b="0" dirty="0">
              <a:solidFill>
                <a:schemeClr val="bg1"/>
              </a:solidFill>
              <a:latin typeface="Arial" panose="020B0604020202020204" pitchFamily="34" charset="0"/>
              <a:ea typeface="Century Gothic" charset="0"/>
              <a:cs typeface="Arial" panose="020B0604020202020204" pitchFamily="34" charset="0"/>
            </a:endParaRPr>
          </a:p>
        </p:txBody>
      </p:sp>
      <p:sp>
        <p:nvSpPr>
          <p:cNvPr id="104857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2810" y="228330"/>
            <a:ext cx="9752927" cy="3810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28" b="1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defRPr>
            </a:lvl1pPr>
          </a:lstStyle>
          <a:p>
            <a:pPr marL="407839" marR="0" lvl="0" indent="-407839" algn="l" defTabSz="10877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17298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7C163-5C19-C249-B546-9672106D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08A87-F199-314D-8988-EF7282BC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749EF-AD6A-3645-8BE0-B9C2F9E8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920F3-264A-4E49-9923-DF489F8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2342E-4D12-F942-9F33-48900523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21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B625E-B930-2D42-97C8-BCAF820A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AD104-C559-5044-AD0E-873B19C5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52311-F695-824B-88F8-B947088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A3C4F-94C3-7948-97C6-716755C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8C055-BAB0-D244-A311-261B5319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2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30CD9-C1C2-F64C-8B61-AA119763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5284E-249D-9848-8620-115EBC298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96BD6-F658-594D-B763-068C7C30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01CE6-0CCD-8845-91B7-E94404D3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6710A-FFF8-7C4A-8B42-9E70B29A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2A3D8-92C0-3F47-97A8-A1024767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16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3C399-073A-8B42-93F6-FE5604ED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7101F-EB99-814B-AC4A-927AB422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B8A12-7141-5846-B778-5FBD818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8276C8-5D90-8143-9DE4-64D489AF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9E372-A454-AC4A-B8D8-A001DA09E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B64F2-37FA-0E40-894E-36CB366A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6E26F5-064D-5E4A-9F42-A6C26AD4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DDF4D8-B0E6-D34B-89D9-9E46F32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9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22D1E-C35D-B947-9811-742DD5B7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ADF334-2131-404B-BA70-979E5D1A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5C552-7DD9-C042-AC71-8E3BA123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7B0AD7-9690-A949-A9F1-A48E3671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80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5112B-BAD7-5646-AC4F-B7EC7B08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915F5-CC00-D749-B2CE-0A29A2B1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D3178-0EC8-5F46-9198-4DB44813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5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403C3-CD98-5D46-B028-686ECBDC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C595C-6B51-EC41-859E-51638003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9453E-04AB-684E-83EC-3B6E88BC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D0A7F-6322-6B4A-8A5E-41F52D51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E0DC4-3E26-F144-9B3E-67B0D1B2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0BA28-EB70-1941-9B30-136DAAE2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7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FDF3-4EDA-7643-9866-A37DCB2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9BE64-D82B-6443-8B09-29BC37FC2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229A0-D8A0-1D47-8A4A-A6AA4906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A3F81-F3DF-CF45-9687-FD55F578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C2681-9CE0-7A40-A3EB-E47576DD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79268-6EF9-7344-B763-E5644437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7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A9970-AEAF-5D47-B135-CCA4E22F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5025B-FEF2-7043-99FF-3C2A3A98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2A450-BA8E-AB41-AF7F-DA05637C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3A8F-1112-0A4A-B851-09B4347618B3}" type="datetimeFigureOut">
              <a:rPr kumimoji="1" lang="zh-CN" altLang="en-US" smtClean="0"/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82E57-0C0D-2F40-9AC1-10F4141E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57B98-5A28-1948-88C6-DC7C09DA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52EF-1502-394C-91BD-67F11A6BC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9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Lplusplus/AFLplusplus/archive/2.66c.z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 Setup</a:t>
            </a:r>
          </a:p>
        </p:txBody>
      </p:sp>
      <p:sp>
        <p:nvSpPr>
          <p:cNvPr id="1048793" name="Rectangle 2"/>
          <p:cNvSpPr>
            <a:spLocks noChangeArrowheads="1"/>
          </p:cNvSpPr>
          <p:nvPr/>
        </p:nvSpPr>
        <p:spPr bwMode="auto">
          <a:xfrm>
            <a:off x="-314632" y="862684"/>
            <a:ext cx="12114964" cy="587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Required OS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Ubuntu 18.04 / 20.04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WSL2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Install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Qiling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Framework, Human Way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pip3 install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qiling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Install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Qiling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Framework, Hackers way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sudo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apt-get update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sudo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apt-get upgrade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sudo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apt install python3-pip git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cmake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build-essential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libtool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-bin python3-dev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automake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flex bison libglib2.0-dev libpixman-1-dev clang python3-setuptools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llvm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git clone https://github.com/qilingframework/qiling.git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cd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qiling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&amp;&amp;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sudo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python3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setup.py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Fuzz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hlinkClick r:id="rId3"/>
              </a:rPr>
              <a:t>https://github.com/AFLplusplus/AFLplusplus/archive/2.66c.zip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cd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AFLpulsplus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make binary-only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cd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unicorn_mode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./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build_unicorn_support.sh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https://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github.com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kabeor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Temp.git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Microsoft Loves Linux - Windows Server Blog">
            <a:extLst>
              <a:ext uri="{FF2B5EF4-FFF2-40B4-BE49-F238E27FC236}">
                <a16:creationId xmlns:a16="http://schemas.microsoft.com/office/drawing/2014/main" id="{1C44AE1C-659A-428F-8E95-256A0A00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53" y="838379"/>
            <a:ext cx="3646518" cy="204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Qiling</a:t>
            </a:r>
            <a:r>
              <a:rPr lang="en-US" altLang="zh-CN" dirty="0"/>
              <a:t> IDA plugin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51A6C9-C57E-1D44-9130-552DCBD35AF1}"/>
              </a:ext>
            </a:extLst>
          </p:cNvPr>
          <p:cNvSpPr txBox="1"/>
          <p:nvPr/>
        </p:nvSpPr>
        <p:spPr>
          <a:xfrm>
            <a:off x="901349" y="1690062"/>
            <a:ext cx="90043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python3 –m </a:t>
            </a:r>
            <a:r>
              <a:rPr kumimoji="1"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qiling_env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kumimoji="1"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qiling_env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/bin/</a:t>
            </a:r>
            <a:r>
              <a:rPr kumimoji="1"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activite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kumimoji="1"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qiling.git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–m pip –e .</a:t>
            </a:r>
          </a:p>
          <a:p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﻿import sys</a:t>
            </a:r>
          </a:p>
          <a:p>
            <a:r>
              <a:rPr kumimoji="1"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sys.path.append</a:t>
            </a:r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('/Users/home/</a:t>
            </a:r>
            <a:r>
              <a:rPr kumimoji="1"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Pipenv</a:t>
            </a:r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qiling_run</a:t>
            </a:r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/lib/python3.7/site-packages')</a:t>
            </a:r>
          </a:p>
          <a:p>
            <a:r>
              <a:rPr kumimoji="1"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sys.path.append</a:t>
            </a:r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('/Users/home/Documents/Codes/Python/</a:t>
            </a:r>
            <a:r>
              <a:rPr kumimoji="1"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qiling_dev</a:t>
            </a:r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qiling</a:t>
            </a:r>
            <a:r>
              <a:rPr kumimoji="1"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7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A5C9DB-2989-8541-BAB2-CB8E20EBD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Sample Analysis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6208F4-E935-E14D-927F-D9ACF3C2D1A5}"/>
              </a:ext>
            </a:extLst>
          </p:cNvPr>
          <p:cNvSpPr/>
          <p:nvPr/>
        </p:nvSpPr>
        <p:spPr>
          <a:xfrm>
            <a:off x="-304358" y="990768"/>
            <a:ext cx="6857527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zh-CN" altLang="en-US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The validation function validates the user input in a loop.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zh-CN" altLang="en-US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In each iteration of the validation loop, a different part of the entered key is validated.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endParaRPr lang="en-SG" altLang="zh-CN" sz="169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727AC-74AD-4B4F-BD09-2BE8EC267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380" y="1905105"/>
            <a:ext cx="8042715" cy="48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5DB6B5-5974-8849-B2B8-BA5C4AC49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Sample Analysis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783E33-5790-4545-BC51-8A74E4229FA5}"/>
              </a:ext>
            </a:extLst>
          </p:cNvPr>
          <p:cNvSpPr/>
          <p:nvPr/>
        </p:nvSpPr>
        <p:spPr>
          <a:xfrm>
            <a:off x="381394" y="1072329"/>
            <a:ext cx="11276822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zh-CN" altLang="en-US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After analysis, it is found that the verification algorithm is stored in </a:t>
            </a:r>
            <a:r>
              <a:rPr lang="en-SG" altLang="zh-CN" sz="169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magic_table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US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 ”</a:t>
            </a:r>
            <a:r>
              <a:rPr lang="en-SG" altLang="zh-CN" sz="169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magic_table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” is </a:t>
            </a:r>
            <a:r>
              <a:rPr lang="en-SG" altLang="zh-CN" sz="169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encrypted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but it will </a:t>
            </a:r>
            <a:r>
              <a:rPr lang="en-SG" altLang="zh-CN" sz="169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decrypt in memory 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in each iteration of the validation loop.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2"/>
              </a:buBlip>
            </a:pPr>
            <a:r>
              <a:rPr lang="en-US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The verification algorithm will automatically change after each round of verification.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53AC21-B8C4-6E49-BFA3-C594D0EB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05364"/>
            <a:ext cx="12192000" cy="4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CE1C9E-ABF9-8749-B235-287FC1D0A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Sample Analysis</a:t>
            </a:r>
          </a:p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87FDCD-75ED-2141-9970-443436E3F232}"/>
              </a:ext>
            </a:extLst>
          </p:cNvPr>
          <p:cNvSpPr/>
          <p:nvPr/>
        </p:nvSpPr>
        <p:spPr>
          <a:xfrm>
            <a:off x="1" y="962333"/>
            <a:ext cx="9752927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We will use </a:t>
            </a:r>
            <a:r>
              <a:rPr lang="en-SG" altLang="zh-CN" sz="169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qiling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to: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emulate this challenge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decrypt </a:t>
            </a:r>
            <a:r>
              <a:rPr lang="en-SG" altLang="zh-CN" sz="169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magic_table</a:t>
            </a:r>
            <a:endParaRPr lang="en-SG" altLang="zh-CN" sz="169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cover bytes to </a:t>
            </a:r>
            <a:r>
              <a:rPr lang="en-SG" altLang="zh-CN" sz="169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asm</a:t>
            </a:r>
            <a:endParaRPr lang="en-SG" altLang="zh-CN" sz="169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2">
              <a:lnSpc>
                <a:spcPct val="95000"/>
              </a:lnSpc>
              <a:spcBef>
                <a:spcPct val="25000"/>
              </a:spcBef>
            </a:pPr>
            <a:endParaRPr lang="en-SG" altLang="zh-CN" sz="169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Use IDA Pro Hex-Rays </a:t>
            </a:r>
            <a:r>
              <a:rPr lang="en-SG" altLang="zh-CN" sz="1693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Decompiler</a:t>
            </a: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to:</a:t>
            </a:r>
          </a:p>
          <a:p>
            <a:pPr lvl="2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r>
              <a:rPr lang="en-SG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  decompile the verification algorithm 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buBlip>
                <a:blip r:embed="rId3"/>
              </a:buBlip>
            </a:pPr>
            <a:endParaRPr lang="en-SG" altLang="zh-CN" sz="1693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0071B953-ECBE-41B4-B294-66C0258A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4" y="3886169"/>
            <a:ext cx="2536405" cy="2846012"/>
          </a:xfrm>
          <a:prstGeom prst="rect">
            <a:avLst/>
          </a:prstGeom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AA08749C-8D8B-4B34-BA24-436D89623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344" y="3886169"/>
            <a:ext cx="2635874" cy="2846012"/>
          </a:xfrm>
          <a:prstGeom prst="rect">
            <a:avLst/>
          </a:prstGeom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4594D1DC-652C-4D60-AB7E-349F9DE24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734" y="3923743"/>
            <a:ext cx="2537904" cy="2685417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85944B6E-881C-4390-A29D-3298C58056CD}"/>
              </a:ext>
            </a:extLst>
          </p:cNvPr>
          <p:cNvSpPr txBox="1"/>
          <p:nvPr/>
        </p:nvSpPr>
        <p:spPr>
          <a:xfrm>
            <a:off x="1120892" y="3390600"/>
            <a:ext cx="123131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Encrypted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EF683943-8278-46DF-ADEF-0D61D3C959E4}"/>
              </a:ext>
            </a:extLst>
          </p:cNvPr>
          <p:cNvSpPr txBox="1"/>
          <p:nvPr/>
        </p:nvSpPr>
        <p:spPr>
          <a:xfrm>
            <a:off x="5181160" y="3390600"/>
            <a:ext cx="1243780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Decrypted</a:t>
            </a: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0674E4AD-F93C-4F24-B662-AF7D459B6F1B}"/>
              </a:ext>
            </a:extLst>
          </p:cNvPr>
          <p:cNvSpPr txBox="1"/>
          <p:nvPr/>
        </p:nvSpPr>
        <p:spPr>
          <a:xfrm>
            <a:off x="9372374" y="3390600"/>
            <a:ext cx="1279410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9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Decompile</a:t>
            </a:r>
          </a:p>
        </p:txBody>
      </p:sp>
      <p:sp>
        <p:nvSpPr>
          <p:cNvPr id="17" name="右箭头 9">
            <a:extLst>
              <a:ext uri="{FF2B5EF4-FFF2-40B4-BE49-F238E27FC236}">
                <a16:creationId xmlns:a16="http://schemas.microsoft.com/office/drawing/2014/main" id="{723FDF9C-DEA0-4393-A3B7-9A00BF23D00A}"/>
              </a:ext>
            </a:extLst>
          </p:cNvPr>
          <p:cNvSpPr/>
          <p:nvPr/>
        </p:nvSpPr>
        <p:spPr>
          <a:xfrm>
            <a:off x="3314587" y="3471502"/>
            <a:ext cx="1360376" cy="99466"/>
          </a:xfrm>
          <a:prstGeom prst="rightArrow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05"/>
          </a:p>
        </p:txBody>
      </p:sp>
      <p:sp>
        <p:nvSpPr>
          <p:cNvPr id="19" name="右箭头 11">
            <a:extLst>
              <a:ext uri="{FF2B5EF4-FFF2-40B4-BE49-F238E27FC236}">
                <a16:creationId xmlns:a16="http://schemas.microsoft.com/office/drawing/2014/main" id="{73995E8B-30B0-4AB7-90E6-2EDB07FE46BB}"/>
              </a:ext>
            </a:extLst>
          </p:cNvPr>
          <p:cNvSpPr/>
          <p:nvPr/>
        </p:nvSpPr>
        <p:spPr>
          <a:xfrm>
            <a:off x="7505298" y="3471502"/>
            <a:ext cx="1360376" cy="99466"/>
          </a:xfrm>
          <a:prstGeom prst="rightArrow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05"/>
          </a:p>
        </p:txBody>
      </p:sp>
    </p:spTree>
    <p:extLst>
      <p:ext uri="{BB962C8B-B14F-4D97-AF65-F5344CB8AC3E}">
        <p14:creationId xmlns:p14="http://schemas.microsoft.com/office/powerpoint/2010/main" val="110151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318</Words>
  <Application>Microsoft Macintosh PowerPoint</Application>
  <PresentationFormat>宽屏</PresentationFormat>
  <Paragraphs>52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angr0</dc:creator>
  <cp:lastModifiedBy>k angr0</cp:lastModifiedBy>
  <cp:revision>5</cp:revision>
  <dcterms:created xsi:type="dcterms:W3CDTF">2021-01-02T02:57:53Z</dcterms:created>
  <dcterms:modified xsi:type="dcterms:W3CDTF">2021-01-02T05:06:18Z</dcterms:modified>
</cp:coreProperties>
</file>