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4" userDrawn="1">
          <p15:clr>
            <a:srgbClr val="A4A3A4"/>
          </p15:clr>
        </p15:guide>
        <p15:guide id="3" pos="1824" userDrawn="1">
          <p15:clr>
            <a:srgbClr val="A4A3A4"/>
          </p15:clr>
        </p15:guide>
        <p15:guide id="4" pos="96" userDrawn="1">
          <p15:clr>
            <a:srgbClr val="A4A3A4"/>
          </p15:clr>
        </p15:guide>
        <p15:guide id="7" pos="5856" userDrawn="1">
          <p15:clr>
            <a:srgbClr val="A4A3A4"/>
          </p15:clr>
        </p15:guide>
        <p15:guide id="8" pos="5568" userDrawn="1">
          <p15:clr>
            <a:srgbClr val="A4A3A4"/>
          </p15:clr>
        </p15:guide>
        <p15:guide id="9" orient="horz" pos="100" userDrawn="1">
          <p15:clr>
            <a:srgbClr val="A4A3A4"/>
          </p15:clr>
        </p15:guide>
        <p15:guide id="10" pos="2112" userDrawn="1">
          <p15:clr>
            <a:srgbClr val="A4A3A4"/>
          </p15:clr>
        </p15:guide>
        <p15:guide id="11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bin, Jackie" initials="BJ" lastIdx="1" clrIdx="0">
    <p:extLst>
      <p:ext uri="{19B8F6BF-5375-455C-9EA6-DF929625EA0E}">
        <p15:presenceInfo xmlns:p15="http://schemas.microsoft.com/office/powerpoint/2012/main" userId="Boubin, Jack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E5"/>
    <a:srgbClr val="DC9276"/>
    <a:srgbClr val="79B3C1"/>
    <a:srgbClr val="28359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46" y="84"/>
      </p:cViewPr>
      <p:guideLst>
        <p:guide pos="7584"/>
        <p:guide pos="1824"/>
        <p:guide pos="96"/>
        <p:guide pos="5856"/>
        <p:guide pos="5568"/>
        <p:guide orient="horz" pos="100"/>
        <p:guide pos="2112"/>
        <p:guide orient="horz" pos="4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C4D6-7BC3-4658-A539-0AA5109AEB1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9B03B-616C-4714-B287-837E470A4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Keep text within gutter guides.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To hide guides: click View; uncheck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Author list: Don’t split names onto two lines (e.g., “Jimmy [break] Smith”). If that happens, use a </a:t>
            </a:r>
            <a:r>
              <a:rPr lang="en-US" b="0"/>
              <a:t>new line. Bold the first names of the presenting author.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Intro/methods/result: </a:t>
            </a:r>
            <a:r>
              <a:rPr lang="en-US" b="1"/>
              <a:t>Don’t drop below font size 10</a:t>
            </a:r>
            <a:r>
              <a:rPr lang="en-US"/>
              <a:t>, but if you have extra space, increase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 not use color in the sidebars except in graphs/figures.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9B03B-616C-4714-B287-837E470A4B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4884-684E-4180-9E90-EB54EAC0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FCF5-F0AF-4C6A-BE50-B357BA7D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F21A-C62D-44B0-9B9C-17DBCD6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6061-5D84-49E6-870F-2D2A9AC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5732-D7F1-431C-9D5E-6C655F77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C123-0026-4EEB-AD5F-FA56AE0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3218F-CE45-4C85-BC9B-9DFE7C15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7BE6-1406-4EE8-89B9-18A6A9EB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C055-81CA-42DD-8DE6-5A04CDC3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6B59-EB0F-4A95-BB36-2CE78FB3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B55F6-C853-4ECB-9485-27410B52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24F1-500D-43EA-8941-A02C7AEC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593-248D-4607-A812-DFE04C54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F019-3E9C-4A7D-9F43-B16C0ABA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862-FB17-4E91-A167-58112FE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D8CE-F51B-4EA0-9F56-59DF53BB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BB02-5D8F-4870-9D26-A1CCDD9F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E4DE-1048-4DC7-8EC8-110555AC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A5E3-15C6-4E27-8319-4FC5C903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A274-C51F-47A9-8DB1-DA5137B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44F4-D24A-49CC-8709-7A829188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7008-4D6D-40F9-AB3F-46B13D74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5C83-A491-424C-BC17-BF41FCD5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2C6F-ACD1-42BC-974F-3308F93C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DC3B-51E4-4B42-BB9A-FCA89389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33EE-B669-413D-ABE1-80E195D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5D11-7120-41FA-B45F-753E342F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3937-2D60-4A0E-9659-BD417CE3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C811-0E5B-489E-8243-9CFFBA5A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8629-1938-44E6-B877-4CE08D3D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310E-E613-4564-8055-8ED52AB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512A-9E00-4C32-AE74-0C6B2FB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C114-E7DA-4DC2-9CA2-70ADC257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52AD-3E43-4375-B0E5-BB818671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16F0-3045-42C7-BDD8-E8C30666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D1749-0DE3-492F-BE9C-115F6314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B13C2-29B7-4540-A6EB-BBF8031F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1600D-7702-4C96-AB62-F920757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22A5-5B41-4E7B-B59C-F36289E4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C84C-D154-436E-BC96-FC528E4E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E49A8-6C5E-4160-A9C7-A3CFBC39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C1C60-13C5-4F7C-805D-02BAA3CC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4DCC3-F597-45EF-8236-ED6E496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37582-3482-4655-93B1-65F39762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3DBB-D92A-47F0-8CD0-7F6BC15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A0CC-27C7-4573-9FF8-EE36F126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96F-4AD4-4D55-9396-04F93CEA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751C-5577-4DAE-89BA-094309AD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2E22A-83C5-4418-A2EA-FA6892C2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F3E8-7A2C-487B-84A3-39D81A25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E3F8-5FFC-41FE-B6DF-765D5361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19FC-E6A3-4341-A3A1-6395DED6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D690-E8C9-4AAF-AEFE-CC54ED2E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0A44C-DF7B-4889-B253-76EDA4AFD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BF957-10C0-40EC-A40D-3DFB296DE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1E88-EED4-46AD-BF7F-748EA823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1F09-3B29-4403-B681-71F07D8D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B2FC9-D462-430A-B313-ACE13A8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992FB-7691-4828-9E40-6F8B2369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19F7-2ACE-46DE-93A3-912C580D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B2E0-51C9-4C32-9F4B-E8DF6B2D0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9F8-4740-42AB-86E7-BEE371BC486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3E7E-98F6-42D9-806A-BCD9CE13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5E80-80F5-49DB-AACF-18BC5F58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E93-1E1D-4054-9B8D-938A4508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mailto:pbrancaleone@uiow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CED23E-DEA6-4549-864F-EA2C85357A26}"/>
              </a:ext>
            </a:extLst>
          </p:cNvPr>
          <p:cNvSpPr/>
          <p:nvPr/>
        </p:nvSpPr>
        <p:spPr>
          <a:xfrm>
            <a:off x="7438952" y="0"/>
            <a:ext cx="4753047" cy="6872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1A67D-1C9B-4575-9A95-E77D2F4B9980}"/>
              </a:ext>
            </a:extLst>
          </p:cNvPr>
          <p:cNvSpPr txBox="1"/>
          <p:nvPr/>
        </p:nvSpPr>
        <p:spPr>
          <a:xfrm>
            <a:off x="5285" y="5197304"/>
            <a:ext cx="7425861" cy="9986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83580">
              <a:lnSpc>
                <a:spcPct val="120000"/>
              </a:lnSpc>
              <a:tabLst>
                <a:tab pos="230188" algn="l"/>
              </a:tabLst>
            </a:pPr>
            <a:r>
              <a:rPr lang="en-US" sz="1000" b="1" dirty="0">
                <a:solidFill>
                  <a:prstClr val="black"/>
                </a:solidFill>
                <a:latin typeface="Arial"/>
                <a:cs typeface="Arial"/>
              </a:rPr>
              <a:t>DISCUSSION</a:t>
            </a:r>
          </a:p>
          <a:p>
            <a:pPr marL="171450" indent="-171450" defTabSz="48358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sz="1000" dirty="0">
                <a:solidFill>
                  <a:prstClr val="black"/>
                </a:solidFill>
                <a:latin typeface="Arial"/>
                <a:cs typeface="Arial"/>
              </a:rPr>
              <a:t>Those high in IMS utilize race as a vigilance cue to exert control over race bias</a:t>
            </a:r>
            <a:r>
              <a:rPr lang="en-US" sz="1000" baseline="30000" dirty="0">
                <a:solidFill>
                  <a:prstClr val="black"/>
                </a:solidFill>
                <a:latin typeface="Arial"/>
                <a:cs typeface="Arial"/>
              </a:rPr>
              <a:t>2, 7</a:t>
            </a:r>
            <a:r>
              <a:rPr lang="en-US" sz="1000" dirty="0">
                <a:solidFill>
                  <a:prstClr val="black"/>
                </a:solidFill>
                <a:latin typeface="Arial"/>
                <a:cs typeface="Arial"/>
              </a:rPr>
              <a:t>, evidenced by greater P2 amplitudes predicting smaller discrepancies in RT/accuracy to tools vs. guns on Black-prime trials.</a:t>
            </a:r>
          </a:p>
          <a:p>
            <a:pPr marL="171450" indent="-171450" defTabSz="48358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sz="1000" dirty="0">
                <a:solidFill>
                  <a:prstClr val="black"/>
                </a:solidFill>
                <a:latin typeface="Arial"/>
                <a:cs typeface="Arial"/>
              </a:rPr>
              <a:t>Greater internalization of motivations to be nonprejudiced is associated with greater sensitivity to conflict-related signals.</a:t>
            </a:r>
          </a:p>
          <a:p>
            <a:pPr marL="171450" indent="-171450" defTabSz="48358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sz="1000" dirty="0">
                <a:solidFill>
                  <a:prstClr val="black"/>
                </a:solidFill>
                <a:latin typeface="Arial"/>
                <a:cs typeface="Arial"/>
              </a:rPr>
              <a:t>Dynamic modeling of within-person effects can help to elucidate the relationships between face processing and bias control.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A7FAC-1EFA-4C7D-AA94-5CC066A027DF}"/>
              </a:ext>
            </a:extLst>
          </p:cNvPr>
          <p:cNvSpPr txBox="1"/>
          <p:nvPr/>
        </p:nvSpPr>
        <p:spPr>
          <a:xfrm>
            <a:off x="-2519" y="619163"/>
            <a:ext cx="742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3580"/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 J. </a:t>
            </a:r>
            <a:r>
              <a:rPr lang="en-US" sz="11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Brancaleone</a:t>
            </a:r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M.S.</a:t>
            </a:r>
            <a:r>
              <a:rPr lang="en-US" sz="11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Roberto U.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Cofresi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PhD</a:t>
            </a:r>
            <a:r>
              <a:rPr lang="en-US" sz="11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Hannah I.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Volpert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-Esmond, PhD</a:t>
            </a:r>
            <a:r>
              <a:rPr lang="en-US" sz="11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David M.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Amodio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PhD</a:t>
            </a:r>
            <a:r>
              <a:rPr lang="en-US" sz="11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Tiffany A. Ito, PhD</a:t>
            </a:r>
            <a:r>
              <a:rPr lang="en-US" sz="11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 Bruce D.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Bartholow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PhD</a:t>
            </a:r>
            <a:r>
              <a:rPr lang="en-US" sz="11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b="1" baseline="30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A9127B5-7931-28F7-C02E-9F684B0A8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8225" y="60576"/>
            <a:ext cx="3146889" cy="209530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688B4F8-3759-F838-4361-18071934F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1731" y="4611624"/>
            <a:ext cx="3146888" cy="20953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477821-406E-69B7-6EA4-136E0DCC82F4}"/>
              </a:ext>
            </a:extLst>
          </p:cNvPr>
          <p:cNvSpPr txBox="1"/>
          <p:nvPr/>
        </p:nvSpPr>
        <p:spPr>
          <a:xfrm>
            <a:off x="0" y="6315543"/>
            <a:ext cx="7438952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For the reference list and supplementary information: github.com/pb865/SPSP2024/blob/main/References%20and%20Supplument.docx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Connect with me! E: </a:t>
            </a:r>
            <a:r>
              <a:rPr lang="en-US" sz="1000" b="1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pbrancaleone@uiowa.edu</a:t>
            </a:r>
            <a:endParaRPr lang="en-US" sz="1000" b="1" dirty="0">
              <a:solidFill>
                <a:srgbClr val="00B0F0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L: </a:t>
            </a:r>
            <a:r>
              <a:rPr lang="en-US" sz="1000" b="1" dirty="0">
                <a:solidFill>
                  <a:srgbClr val="00B0F0"/>
                </a:solidFill>
              </a:rPr>
              <a:t>linkedin.com/in/paul-brancaleone-1810a6164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29EF0D2-FA15-B935-D9BB-4D6E67EB4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8225" y="2229596"/>
            <a:ext cx="2955804" cy="22168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C08A0D-3666-39A5-41D1-7E66E8B0CBB8}"/>
              </a:ext>
            </a:extLst>
          </p:cNvPr>
          <p:cNvSpPr txBox="1"/>
          <p:nvPr/>
        </p:nvSpPr>
        <p:spPr>
          <a:xfrm>
            <a:off x="5286" y="1041656"/>
            <a:ext cx="7425860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483580"/>
            <a:r>
              <a:rPr lang="en-US" sz="900" dirty="0">
                <a:solidFill>
                  <a:prstClr val="black"/>
                </a:solidFill>
                <a:latin typeface="Arial"/>
                <a:cs typeface="Arial"/>
              </a:rPr>
              <a:t>University of Iowa</a:t>
            </a:r>
            <a:r>
              <a:rPr lang="en-US" sz="900" baseline="300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sz="900" dirty="0">
                <a:solidFill>
                  <a:prstClr val="black"/>
                </a:solidFill>
                <a:latin typeface="Arial"/>
                <a:cs typeface="Arial"/>
              </a:rPr>
              <a:t>, University of Missouri</a:t>
            </a:r>
            <a:r>
              <a:rPr lang="en-US" sz="900" baseline="30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lang="en-US" sz="900" dirty="0">
                <a:solidFill>
                  <a:prstClr val="black"/>
                </a:solidFill>
                <a:latin typeface="Arial"/>
                <a:cs typeface="Arial"/>
              </a:rPr>
              <a:t>, University of Texas- El Paso</a:t>
            </a:r>
            <a:r>
              <a:rPr lang="en-US" sz="900" baseline="30000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lang="en-US" sz="900" dirty="0">
                <a:solidFill>
                  <a:prstClr val="black"/>
                </a:solidFill>
                <a:latin typeface="Arial"/>
                <a:cs typeface="Arial"/>
              </a:rPr>
              <a:t>, University of Amsterdam</a:t>
            </a:r>
            <a:r>
              <a:rPr lang="en-US" sz="900" baseline="30000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lang="en-US" sz="900" dirty="0">
                <a:solidFill>
                  <a:prstClr val="black"/>
                </a:solidFill>
                <a:latin typeface="Arial"/>
                <a:cs typeface="Arial"/>
              </a:rPr>
              <a:t>, University of Colorado- Boulder</a:t>
            </a:r>
            <a:r>
              <a:rPr lang="en-US" sz="900" baseline="30000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endParaRPr lang="en-US" sz="900" b="1" baseline="30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7AA3D-82C6-C7FD-7869-1537E1F175B0}"/>
              </a:ext>
            </a:extLst>
          </p:cNvPr>
          <p:cNvSpPr txBox="1"/>
          <p:nvPr/>
        </p:nvSpPr>
        <p:spPr>
          <a:xfrm>
            <a:off x="-2519" y="0"/>
            <a:ext cx="7433665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Face processing and the expression of race bias: Effects of between- 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and within-person variability in motivation to engage control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8" name="Picture 27" descr="Yellow letters on a black background&#10;&#10;Description automatically generated">
            <a:extLst>
              <a:ext uri="{FF2B5EF4-FFF2-40B4-BE49-F238E27FC236}">
                <a16:creationId xmlns:a16="http://schemas.microsoft.com/office/drawing/2014/main" id="{8D829C54-EE66-28B6-7297-A07D4BC0F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50" y="-1949"/>
            <a:ext cx="1198351" cy="5810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83422B-1A56-16C3-4046-091BF6BA1080}"/>
              </a:ext>
            </a:extLst>
          </p:cNvPr>
          <p:cNvSpPr txBox="1"/>
          <p:nvPr/>
        </p:nvSpPr>
        <p:spPr>
          <a:xfrm>
            <a:off x="10150784" y="196431"/>
            <a:ext cx="2044623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/>
              <a:t>Omnibus test: </a:t>
            </a:r>
            <a:r>
              <a:rPr lang="en-US" sz="1100" b="1"/>
              <a:t>IMS x P2 x Target on RT</a:t>
            </a:r>
            <a:r>
              <a:rPr lang="en-US" sz="1100"/>
              <a:t> on a given trial, </a:t>
            </a:r>
            <a:endParaRPr lang="en-US"/>
          </a:p>
          <a:p>
            <a:r>
              <a:rPr lang="en-US" sz="1100" i="1"/>
              <a:t>z</a:t>
            </a:r>
            <a:r>
              <a:rPr lang="en-US" sz="1100"/>
              <a:t> = -2.39, </a:t>
            </a:r>
            <a:r>
              <a:rPr lang="en-US" sz="1100" i="1"/>
              <a:t>p</a:t>
            </a:r>
            <a:r>
              <a:rPr lang="en-US" sz="1100"/>
              <a:t> = .017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3B170-DD95-48C3-EFC2-7D36BBA974D8}"/>
              </a:ext>
            </a:extLst>
          </p:cNvPr>
          <p:cNvCxnSpPr>
            <a:cxnSpLocks/>
          </p:cNvCxnSpPr>
          <p:nvPr/>
        </p:nvCxnSpPr>
        <p:spPr>
          <a:xfrm>
            <a:off x="9196039" y="729753"/>
            <a:ext cx="0" cy="5427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D7D22A-3CF3-8FC4-BDEE-FF70922370A7}"/>
              </a:ext>
            </a:extLst>
          </p:cNvPr>
          <p:cNvSpPr txBox="1"/>
          <p:nvPr/>
        </p:nvSpPr>
        <p:spPr>
          <a:xfrm>
            <a:off x="9222419" y="770891"/>
            <a:ext cx="79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z</a:t>
            </a:r>
            <a:r>
              <a:rPr lang="en-US" sz="1200"/>
              <a:t> = -2.10, </a:t>
            </a:r>
          </a:p>
          <a:p>
            <a:r>
              <a:rPr lang="en-US" sz="1200" i="1"/>
              <a:t>p</a:t>
            </a:r>
            <a:r>
              <a:rPr lang="en-US" sz="1200"/>
              <a:t> = .036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C49830-2D66-3602-BF21-E46207C44CE6}"/>
              </a:ext>
            </a:extLst>
          </p:cNvPr>
          <p:cNvCxnSpPr>
            <a:cxnSpLocks/>
          </p:cNvCxnSpPr>
          <p:nvPr/>
        </p:nvCxnSpPr>
        <p:spPr>
          <a:xfrm>
            <a:off x="8136673" y="867824"/>
            <a:ext cx="0" cy="5427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581FDDD-4957-391F-7F6E-AFCC38B31952}"/>
              </a:ext>
            </a:extLst>
          </p:cNvPr>
          <p:cNvSpPr txBox="1"/>
          <p:nvPr/>
        </p:nvSpPr>
        <p:spPr>
          <a:xfrm>
            <a:off x="8200994" y="908358"/>
            <a:ext cx="79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z</a:t>
            </a:r>
            <a:r>
              <a:rPr lang="en-US" sz="1200"/>
              <a:t> = 2.01, </a:t>
            </a:r>
          </a:p>
          <a:p>
            <a:r>
              <a:rPr lang="en-US" sz="1200" i="1"/>
              <a:t>p</a:t>
            </a:r>
            <a:r>
              <a:rPr lang="en-US" sz="1200"/>
              <a:t> = .036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C8726-74A3-B59C-D0A7-39E7C3B28C31}"/>
              </a:ext>
            </a:extLst>
          </p:cNvPr>
          <p:cNvSpPr txBox="1"/>
          <p:nvPr/>
        </p:nvSpPr>
        <p:spPr>
          <a:xfrm>
            <a:off x="10136165" y="3511069"/>
            <a:ext cx="2044623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 dirty="0"/>
              <a:t>Only the</a:t>
            </a:r>
            <a:r>
              <a:rPr lang="en-US" sz="1050" b="1" dirty="0"/>
              <a:t> High IMS-Tool simple slope</a:t>
            </a:r>
            <a:r>
              <a:rPr lang="en-US" sz="1050" dirty="0"/>
              <a:t> was significant, </a:t>
            </a:r>
          </a:p>
          <a:p>
            <a:r>
              <a:rPr lang="en-US" sz="1050" i="1" dirty="0"/>
              <a:t>z</a:t>
            </a:r>
            <a:r>
              <a:rPr lang="en-US" sz="1050" dirty="0"/>
              <a:t> = 2.80, </a:t>
            </a:r>
            <a:r>
              <a:rPr lang="en-US" sz="1050" i="1" dirty="0"/>
              <a:t>p</a:t>
            </a:r>
            <a:r>
              <a:rPr lang="en-US" sz="1050" dirty="0"/>
              <a:t> = .005.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E2EFD-637C-6BEC-F31F-22A42A64A1DD}"/>
              </a:ext>
            </a:extLst>
          </p:cNvPr>
          <p:cNvSpPr txBox="1"/>
          <p:nvPr/>
        </p:nvSpPr>
        <p:spPr>
          <a:xfrm>
            <a:off x="10214284" y="2230022"/>
            <a:ext cx="204462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Omnibus test: </a:t>
            </a:r>
            <a:r>
              <a:rPr lang="en-US" sz="1100" b="1" dirty="0"/>
              <a:t>IMS x P2 x Target on the probability of a correct response</a:t>
            </a:r>
            <a:r>
              <a:rPr lang="en-US" sz="1100" dirty="0"/>
              <a:t> on a given trial,</a:t>
            </a:r>
          </a:p>
          <a:p>
            <a:r>
              <a:rPr lang="en-US" sz="1100" i="1" dirty="0"/>
              <a:t>z</a:t>
            </a:r>
            <a:r>
              <a:rPr lang="en-US" sz="1100" dirty="0"/>
              <a:t> = 1.81, </a:t>
            </a:r>
            <a:r>
              <a:rPr lang="en-US" sz="1100" i="1" dirty="0"/>
              <a:t>p</a:t>
            </a:r>
            <a:r>
              <a:rPr lang="en-US" sz="1100" dirty="0"/>
              <a:t> = .07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47425B-72CF-E9A1-D72C-1C8C2364D207}"/>
              </a:ext>
            </a:extLst>
          </p:cNvPr>
          <p:cNvSpPr txBox="1"/>
          <p:nvPr/>
        </p:nvSpPr>
        <p:spPr>
          <a:xfrm>
            <a:off x="10214284" y="4148163"/>
            <a:ext cx="3287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DV: 1 = Correct, 0 = Incorrect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D282A-85B3-AF88-3148-978CE059DA88}"/>
              </a:ext>
            </a:extLst>
          </p:cNvPr>
          <p:cNvCxnSpPr>
            <a:cxnSpLocks/>
          </p:cNvCxnSpPr>
          <p:nvPr/>
        </p:nvCxnSpPr>
        <p:spPr>
          <a:xfrm>
            <a:off x="7551731" y="2155879"/>
            <a:ext cx="4380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C447C9-F609-D66B-99D8-21DA94D38A71}"/>
              </a:ext>
            </a:extLst>
          </p:cNvPr>
          <p:cNvCxnSpPr>
            <a:cxnSpLocks/>
          </p:cNvCxnSpPr>
          <p:nvPr/>
        </p:nvCxnSpPr>
        <p:spPr>
          <a:xfrm>
            <a:off x="7551731" y="4457577"/>
            <a:ext cx="44636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71775B-D5B8-C8BC-B9E4-91694FFFB388}"/>
              </a:ext>
            </a:extLst>
          </p:cNvPr>
          <p:cNvSpPr txBox="1"/>
          <p:nvPr/>
        </p:nvSpPr>
        <p:spPr>
          <a:xfrm>
            <a:off x="3350740" y="6554679"/>
            <a:ext cx="439006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bg1"/>
                </a:solidFill>
              </a:rPr>
              <a:t>This work was supported by NSF grant BCS 0847872 (T. A. I. &amp; B. D. B.)</a:t>
            </a:r>
          </a:p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5B4EA9-80F1-BB05-42EB-A580B77C7835}"/>
              </a:ext>
            </a:extLst>
          </p:cNvPr>
          <p:cNvCxnSpPr>
            <a:cxnSpLocks/>
          </p:cNvCxnSpPr>
          <p:nvPr/>
        </p:nvCxnSpPr>
        <p:spPr>
          <a:xfrm flipV="1">
            <a:off x="13090" y="1250105"/>
            <a:ext cx="7425861" cy="3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DFA7CCD-7B05-76AD-3FDA-9973210BC608}"/>
              </a:ext>
            </a:extLst>
          </p:cNvPr>
          <p:cNvSpPr txBox="1"/>
          <p:nvPr/>
        </p:nvSpPr>
        <p:spPr>
          <a:xfrm>
            <a:off x="10260319" y="1382948"/>
            <a:ext cx="2044623" cy="577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 dirty="0"/>
              <a:t>Only the </a:t>
            </a:r>
            <a:r>
              <a:rPr lang="en-US" sz="1050" b="1" dirty="0"/>
              <a:t>High IMS-Tool simple slope</a:t>
            </a:r>
            <a:r>
              <a:rPr lang="en-US" sz="1050" dirty="0"/>
              <a:t> approached significance,</a:t>
            </a:r>
          </a:p>
          <a:p>
            <a:r>
              <a:rPr lang="en-US" sz="1050" i="1" dirty="0"/>
              <a:t>z</a:t>
            </a:r>
            <a:r>
              <a:rPr lang="en-US" sz="1050" dirty="0"/>
              <a:t> = -1.76, </a:t>
            </a:r>
            <a:r>
              <a:rPr lang="en-US" sz="1050" i="1" dirty="0"/>
              <a:t>p</a:t>
            </a:r>
            <a:r>
              <a:rPr lang="en-US" sz="1050" dirty="0"/>
              <a:t> = .079.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3126C8-D0B0-7709-760A-E222CC2955CA}"/>
              </a:ext>
            </a:extLst>
          </p:cNvPr>
          <p:cNvSpPr txBox="1"/>
          <p:nvPr/>
        </p:nvSpPr>
        <p:spPr>
          <a:xfrm>
            <a:off x="9116423" y="2651089"/>
            <a:ext cx="79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z</a:t>
            </a:r>
            <a:r>
              <a:rPr lang="en-US" sz="1200"/>
              <a:t> = 2.54, </a:t>
            </a:r>
          </a:p>
          <a:p>
            <a:r>
              <a:rPr lang="en-US" sz="1200" i="1"/>
              <a:t>p</a:t>
            </a:r>
            <a:r>
              <a:rPr lang="en-US" sz="1200"/>
              <a:t> = .011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809649-A85B-9273-9E74-D13AE26DE1E6}"/>
              </a:ext>
            </a:extLst>
          </p:cNvPr>
          <p:cNvCxnSpPr>
            <a:cxnSpLocks/>
          </p:cNvCxnSpPr>
          <p:nvPr/>
        </p:nvCxnSpPr>
        <p:spPr>
          <a:xfrm>
            <a:off x="9082237" y="2674082"/>
            <a:ext cx="26380" cy="6639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F0FE54-EB3D-0A9D-3AD7-30D1FC1A26FB}"/>
              </a:ext>
            </a:extLst>
          </p:cNvPr>
          <p:cNvCxnSpPr>
            <a:cxnSpLocks/>
          </p:cNvCxnSpPr>
          <p:nvPr/>
        </p:nvCxnSpPr>
        <p:spPr>
          <a:xfrm>
            <a:off x="8136673" y="2795287"/>
            <a:ext cx="0" cy="5427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4519C47-1B5B-2042-F4C7-06B91F4075D1}"/>
              </a:ext>
            </a:extLst>
          </p:cNvPr>
          <p:cNvSpPr txBox="1"/>
          <p:nvPr/>
        </p:nvSpPr>
        <p:spPr>
          <a:xfrm>
            <a:off x="7740804" y="3338022"/>
            <a:ext cx="79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z</a:t>
            </a:r>
            <a:r>
              <a:rPr lang="en-US" sz="1200"/>
              <a:t> = -0.82, </a:t>
            </a:r>
          </a:p>
          <a:p>
            <a:r>
              <a:rPr lang="en-US" sz="1200" i="1"/>
              <a:t>p</a:t>
            </a:r>
            <a:r>
              <a:rPr lang="en-US" sz="1200"/>
              <a:t> = .415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5E7CD1-50BA-9ACC-B315-3CFC7F9A72DC}"/>
              </a:ext>
            </a:extLst>
          </p:cNvPr>
          <p:cNvCxnSpPr>
            <a:cxnSpLocks/>
          </p:cNvCxnSpPr>
          <p:nvPr/>
        </p:nvCxnSpPr>
        <p:spPr>
          <a:xfrm>
            <a:off x="9820152" y="5164102"/>
            <a:ext cx="26380" cy="6639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DC5C7A-EB31-D422-99B9-BDD4C4EBE65D}"/>
              </a:ext>
            </a:extLst>
          </p:cNvPr>
          <p:cNvCxnSpPr>
            <a:cxnSpLocks/>
          </p:cNvCxnSpPr>
          <p:nvPr/>
        </p:nvCxnSpPr>
        <p:spPr>
          <a:xfrm>
            <a:off x="8393979" y="5327305"/>
            <a:ext cx="26380" cy="6639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3BBFA1-707E-8C01-A563-E3BC056D05F8}"/>
              </a:ext>
            </a:extLst>
          </p:cNvPr>
          <p:cNvSpPr txBox="1"/>
          <p:nvPr/>
        </p:nvSpPr>
        <p:spPr>
          <a:xfrm>
            <a:off x="10101989" y="4645153"/>
            <a:ext cx="217826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/>
              <a:t>IMS x EMS x Previous-trial MFN interaction on the current-trial P2</a:t>
            </a:r>
            <a:r>
              <a:rPr lang="en-US" sz="1100" dirty="0"/>
              <a:t> amplitude elicited by Black face primes, </a:t>
            </a:r>
            <a:r>
              <a:rPr lang="en-US" sz="1100" i="1" dirty="0"/>
              <a:t>z</a:t>
            </a:r>
            <a:r>
              <a:rPr lang="en-US" sz="1100" dirty="0"/>
              <a:t> = 1.81, </a:t>
            </a:r>
            <a:r>
              <a:rPr lang="en-US" sz="1100" i="1" dirty="0"/>
              <a:t>p</a:t>
            </a:r>
            <a:r>
              <a:rPr lang="en-US" sz="1100" dirty="0"/>
              <a:t> = .07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13DDB3-6440-6367-2BD8-1BC7C190DA12}"/>
              </a:ext>
            </a:extLst>
          </p:cNvPr>
          <p:cNvSpPr txBox="1"/>
          <p:nvPr/>
        </p:nvSpPr>
        <p:spPr>
          <a:xfrm>
            <a:off x="10150785" y="5995230"/>
            <a:ext cx="1996260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Only the </a:t>
            </a:r>
            <a:r>
              <a:rPr lang="en-US" sz="1100" b="1" dirty="0"/>
              <a:t>High IMS-Low EMS simple slope</a:t>
            </a:r>
            <a:r>
              <a:rPr lang="en-US" sz="1100" dirty="0"/>
              <a:t> was significant, </a:t>
            </a:r>
            <a:endParaRPr lang="en-US" dirty="0"/>
          </a:p>
          <a:p>
            <a:r>
              <a:rPr lang="en-US" sz="1100" i="1" dirty="0"/>
              <a:t>z</a:t>
            </a:r>
            <a:r>
              <a:rPr lang="en-US" sz="1100" dirty="0"/>
              <a:t> = -2.38,   </a:t>
            </a:r>
            <a:r>
              <a:rPr lang="en-US" sz="1100" i="1" dirty="0"/>
              <a:t>p</a:t>
            </a:r>
            <a:r>
              <a:rPr lang="en-US" sz="1100" dirty="0"/>
              <a:t> = .017.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87269A-3151-4952-BC00-5473D6112172}"/>
              </a:ext>
            </a:extLst>
          </p:cNvPr>
          <p:cNvSpPr txBox="1"/>
          <p:nvPr/>
        </p:nvSpPr>
        <p:spPr>
          <a:xfrm>
            <a:off x="9052486" y="4890935"/>
            <a:ext cx="79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z</a:t>
            </a:r>
            <a:r>
              <a:rPr lang="en-US" sz="1200"/>
              <a:t> = -2.30, </a:t>
            </a:r>
          </a:p>
          <a:p>
            <a:r>
              <a:rPr lang="en-US" sz="1200" i="1"/>
              <a:t>p</a:t>
            </a:r>
            <a:r>
              <a:rPr lang="en-US" sz="1200"/>
              <a:t> = .022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896D13-EB93-56E2-2345-C234D7745C5D}"/>
              </a:ext>
            </a:extLst>
          </p:cNvPr>
          <p:cNvSpPr txBox="1"/>
          <p:nvPr/>
        </p:nvSpPr>
        <p:spPr>
          <a:xfrm>
            <a:off x="7805125" y="4896343"/>
            <a:ext cx="79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z</a:t>
            </a:r>
            <a:r>
              <a:rPr lang="en-US" sz="1200"/>
              <a:t> = 1.13, </a:t>
            </a:r>
          </a:p>
          <a:p>
            <a:r>
              <a:rPr lang="en-US" sz="1200" i="1"/>
              <a:t>p</a:t>
            </a:r>
            <a:r>
              <a:rPr lang="en-US" sz="1200"/>
              <a:t> = .259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16260-6306-66E4-42FA-8EADE1898A29}"/>
              </a:ext>
            </a:extLst>
          </p:cNvPr>
          <p:cNvSpPr txBox="1"/>
          <p:nvPr/>
        </p:nvSpPr>
        <p:spPr>
          <a:xfrm>
            <a:off x="-14462" y="1232556"/>
            <a:ext cx="7449142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5570" indent="-91440">
              <a:lnSpc>
                <a:spcPct val="120000"/>
              </a:lnSpc>
            </a:pPr>
            <a:r>
              <a:rPr lang="en-US" sz="1000" b="1" dirty="0">
                <a:latin typeface="Arial"/>
                <a:cs typeface="Arial"/>
              </a:rPr>
              <a:t>INTRO</a:t>
            </a:r>
            <a:endParaRPr lang="en-US" sz="1000" dirty="0">
              <a:latin typeface="Arial"/>
              <a:cs typeface="Arial"/>
            </a:endParaRPr>
          </a:p>
          <a:p>
            <a:pPr marL="115570" indent="-9144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Discrepancies in attention to race (i.e., greater P2 amplitudes to Black vs. White faces) predicts greater behavioral bias on implicit bias tasks.</a:t>
            </a:r>
            <a:r>
              <a:rPr lang="en-US" sz="1000" baseline="30000" dirty="0">
                <a:latin typeface="Arial"/>
                <a:cs typeface="Arial"/>
              </a:rPr>
              <a:t>1-6 </a:t>
            </a:r>
            <a:r>
              <a:rPr lang="en-US" sz="1000" dirty="0">
                <a:latin typeface="Arial"/>
                <a:cs typeface="Arial"/>
              </a:rPr>
              <a:t>However, low-prejudice individuals use race as a vigilance cue for control.</a:t>
            </a:r>
            <a:r>
              <a:rPr lang="en-US" sz="1000" baseline="30000" dirty="0">
                <a:latin typeface="Arial"/>
                <a:cs typeface="Arial"/>
              </a:rPr>
              <a:t>2, 7</a:t>
            </a:r>
            <a:r>
              <a:rPr lang="en-US" sz="1000" dirty="0">
                <a:latin typeface="Arial"/>
                <a:cs typeface="Arial"/>
              </a:rPr>
              <a:t> Greater response conflict (i.e., larger MFN amplitudes) on stereotype-congruent trials signals the need for control</a:t>
            </a:r>
            <a:r>
              <a:rPr lang="en-US" sz="1000" baseline="30000" dirty="0">
                <a:latin typeface="Arial"/>
                <a:cs typeface="Arial"/>
              </a:rPr>
              <a:t>8</a:t>
            </a:r>
            <a:r>
              <a:rPr lang="en-US" sz="1000" dirty="0">
                <a:latin typeface="Arial"/>
                <a:cs typeface="Arial"/>
              </a:rPr>
              <a:t>, especially among those </a:t>
            </a:r>
            <a:r>
              <a:rPr lang="en-US" sz="1000" i="1" dirty="0">
                <a:latin typeface="Arial"/>
                <a:cs typeface="Arial"/>
              </a:rPr>
              <a:t>internally</a:t>
            </a:r>
            <a:r>
              <a:rPr lang="en-US" sz="1000" dirty="0">
                <a:latin typeface="Arial"/>
                <a:cs typeface="Arial"/>
              </a:rPr>
              <a:t> motivated (but not </a:t>
            </a:r>
            <a:r>
              <a:rPr lang="en-US" sz="1000" i="1" dirty="0">
                <a:latin typeface="Arial"/>
                <a:cs typeface="Arial"/>
              </a:rPr>
              <a:t>externally</a:t>
            </a:r>
            <a:r>
              <a:rPr lang="en-US" sz="1000" dirty="0">
                <a:latin typeface="Arial"/>
                <a:cs typeface="Arial"/>
              </a:rPr>
              <a:t> motivated) to control race bias.</a:t>
            </a:r>
            <a:r>
              <a:rPr lang="en-US" sz="1000" baseline="30000" dirty="0">
                <a:latin typeface="Arial"/>
                <a:cs typeface="Arial"/>
              </a:rPr>
              <a:t>9 </a:t>
            </a:r>
            <a:endParaRPr lang="en-US" sz="1000" dirty="0">
              <a:latin typeface="Arial"/>
              <a:cs typeface="Arial"/>
            </a:endParaRPr>
          </a:p>
          <a:p>
            <a:pPr marL="115570" indent="-9144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Person construal</a:t>
            </a:r>
            <a:r>
              <a:rPr lang="en-US" sz="1000" baseline="30000" dirty="0">
                <a:latin typeface="Arial"/>
                <a:cs typeface="Arial"/>
              </a:rPr>
              <a:t>10, 11</a:t>
            </a:r>
            <a:r>
              <a:rPr lang="en-US" sz="1000" dirty="0">
                <a:latin typeface="Arial"/>
                <a:cs typeface="Arial"/>
              </a:rPr>
              <a:t> and neurocognitive control</a:t>
            </a:r>
            <a:r>
              <a:rPr lang="en-US" sz="1000" baseline="30000" dirty="0">
                <a:latin typeface="Arial"/>
                <a:cs typeface="Arial"/>
              </a:rPr>
              <a:t>12, 13</a:t>
            </a:r>
            <a:r>
              <a:rPr lang="en-US" sz="1000" dirty="0">
                <a:latin typeface="Arial"/>
                <a:cs typeface="Arial"/>
              </a:rPr>
              <a:t> over race bias are dynamic processes that vary within-persons over time, but are seldom studied with dynamic methods- rather, task-averages are examined.</a:t>
            </a:r>
          </a:p>
          <a:p>
            <a:pPr marL="115570" indent="-9144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Trial-by-trial, how do these dynamic processes unfold sequentially to produce response control over race bias?</a:t>
            </a:r>
          </a:p>
          <a:p>
            <a:pPr marL="115570" indent="-9144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For those internally motivated, (1) greater within-person P2 amplitudes to Black faces will predict less biased responses </a:t>
            </a:r>
            <a:r>
              <a:rPr lang="en-US" sz="1000" i="1" dirty="0">
                <a:latin typeface="Arial"/>
                <a:cs typeface="Arial"/>
              </a:rPr>
              <a:t>within a trial</a:t>
            </a:r>
            <a:r>
              <a:rPr lang="en-US" sz="1000" dirty="0">
                <a:latin typeface="Arial"/>
                <a:cs typeface="Arial"/>
              </a:rPr>
              <a:t>, and (2) larger within-person MFN amplitudes </a:t>
            </a:r>
            <a:r>
              <a:rPr lang="en-US" sz="1000" i="1" dirty="0">
                <a:latin typeface="Arial"/>
                <a:cs typeface="Arial"/>
              </a:rPr>
              <a:t>on the previous trial </a:t>
            </a:r>
            <a:r>
              <a:rPr lang="en-US" sz="1000" dirty="0">
                <a:latin typeface="Arial"/>
                <a:cs typeface="Arial"/>
              </a:rPr>
              <a:t>should predict larger P2 amplitudes </a:t>
            </a:r>
            <a:r>
              <a:rPr lang="en-US" sz="1000" i="1" dirty="0">
                <a:latin typeface="Arial"/>
                <a:cs typeface="Arial"/>
              </a:rPr>
              <a:t>on the next trial.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4A26-5A98-18F1-94AF-393D490B3D97}"/>
              </a:ext>
            </a:extLst>
          </p:cNvPr>
          <p:cNvSpPr txBox="1"/>
          <p:nvPr/>
        </p:nvSpPr>
        <p:spPr>
          <a:xfrm>
            <a:off x="13598" y="3135218"/>
            <a:ext cx="7481744" cy="2110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5570" indent="-115570">
              <a:lnSpc>
                <a:spcPct val="120000"/>
              </a:lnSpc>
            </a:pPr>
            <a:r>
              <a:rPr lang="en-US" sz="1000" b="1" dirty="0">
                <a:latin typeface="Arial"/>
                <a:cs typeface="Arial"/>
              </a:rPr>
              <a:t>METHODS</a:t>
            </a:r>
            <a:endParaRPr lang="en-US" sz="1000" dirty="0">
              <a:latin typeface="Arial"/>
              <a:cs typeface="Arial"/>
            </a:endParaRPr>
          </a:p>
          <a:p>
            <a:pPr marL="171450" indent="-17145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Participants (</a:t>
            </a:r>
            <a:r>
              <a:rPr lang="en-US" sz="1000" i="1" dirty="0">
                <a:latin typeface="Arial"/>
                <a:cs typeface="Arial"/>
              </a:rPr>
              <a:t>N </a:t>
            </a:r>
            <a:r>
              <a:rPr lang="en-US" sz="1000" dirty="0">
                <a:latin typeface="Arial"/>
                <a:cs typeface="Arial"/>
              </a:rPr>
              <a:t>= 139), a subset of a larger, multi-site study,</a:t>
            </a:r>
            <a:r>
              <a:rPr lang="en-US" sz="1000" baseline="30000" dirty="0">
                <a:latin typeface="Arial"/>
                <a:cs typeface="Arial"/>
              </a:rPr>
              <a:t>14 </a:t>
            </a:r>
            <a:r>
              <a:rPr lang="en-US" sz="1000" dirty="0">
                <a:latin typeface="Arial"/>
                <a:cs typeface="Arial"/>
              </a:rPr>
              <a:t>completed 3 implicit bias tasks with EEG recorded (130 White, 6 Black, 9 Asian, 4 Hispanic/Latinx, </a:t>
            </a:r>
            <a:r>
              <a:rPr lang="en-US" sz="1000" i="1" dirty="0">
                <a:latin typeface="Arial"/>
                <a:cs typeface="Arial"/>
              </a:rPr>
              <a:t>M</a:t>
            </a:r>
            <a:r>
              <a:rPr lang="en-US" sz="1000" dirty="0">
                <a:latin typeface="Arial"/>
                <a:cs typeface="Arial"/>
              </a:rPr>
              <a:t>(</a:t>
            </a:r>
            <a:r>
              <a:rPr lang="en-US" sz="1000" i="1" dirty="0">
                <a:latin typeface="Arial"/>
                <a:cs typeface="Arial"/>
              </a:rPr>
              <a:t>SD</a:t>
            </a:r>
            <a:r>
              <a:rPr lang="en-US" sz="1000" dirty="0">
                <a:latin typeface="Arial"/>
                <a:cs typeface="Arial"/>
              </a:rPr>
              <a:t>)</a:t>
            </a:r>
            <a:r>
              <a:rPr lang="en-US" sz="1000" baseline="-25000" dirty="0">
                <a:latin typeface="Arial"/>
                <a:cs typeface="Arial"/>
              </a:rPr>
              <a:t>age</a:t>
            </a:r>
            <a:r>
              <a:rPr lang="en-US" sz="1000" dirty="0">
                <a:latin typeface="Arial"/>
                <a:cs typeface="Arial"/>
              </a:rPr>
              <a:t> = 19.74(1.81), 82 Male, 57 Female).</a:t>
            </a:r>
          </a:p>
          <a:p>
            <a:pPr marL="171450" indent="-17145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We examined data from the </a:t>
            </a:r>
            <a:r>
              <a:rPr lang="en-US" sz="1000" u="sng" dirty="0">
                <a:latin typeface="Arial"/>
                <a:cs typeface="Arial"/>
              </a:rPr>
              <a:t>Weapons Identification Task</a:t>
            </a:r>
            <a:r>
              <a:rPr lang="en-US" sz="1000" baseline="30000" dirty="0">
                <a:latin typeface="Arial"/>
                <a:cs typeface="Arial"/>
              </a:rPr>
              <a:t>15</a:t>
            </a:r>
            <a:r>
              <a:rPr lang="en-US" sz="1000" dirty="0">
                <a:latin typeface="Arial"/>
                <a:cs typeface="Arial"/>
              </a:rPr>
              <a:t> (384 experimental trials, 500ms response deadline).</a:t>
            </a:r>
          </a:p>
          <a:p>
            <a:pPr marL="171450" indent="-171450">
              <a:lnSpc>
                <a:spcPct val="120000"/>
              </a:lnSpc>
              <a:buFont typeface="Arial,Sans-Serif"/>
              <a:buChar char="•"/>
              <a:tabLst>
                <a:tab pos="746125" algn="l"/>
              </a:tabLst>
            </a:pPr>
            <a:r>
              <a:rPr lang="en-US" sz="1000" dirty="0">
                <a:latin typeface="Arial"/>
                <a:cs typeface="Arial"/>
              </a:rPr>
              <a:t>Participants completed the </a:t>
            </a:r>
            <a:r>
              <a:rPr lang="en-US" sz="1000" u="sng" dirty="0">
                <a:latin typeface="Arial"/>
                <a:cs typeface="Arial"/>
              </a:rPr>
              <a:t>Internal and External Motivation to Respond Without Prejudice Questionnaire</a:t>
            </a:r>
            <a:r>
              <a:rPr lang="en-US" sz="1000" baseline="30000" dirty="0">
                <a:latin typeface="Arial"/>
                <a:cs typeface="Arial"/>
              </a:rPr>
              <a:t>16 </a:t>
            </a:r>
            <a:r>
              <a:rPr lang="en-US" sz="1000" dirty="0">
                <a:latin typeface="Arial"/>
                <a:cs typeface="Arial"/>
              </a:rPr>
              <a:t>(10 items, 5 per subscale); e.g., “I try to act nonprejudiced toward Black people because of pressure from others” (EMS); “Being nonprejudiced toward Black people is important to my self-concept” (IMS).</a:t>
            </a:r>
          </a:p>
          <a:p>
            <a:pPr marL="171450" indent="-17145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We </a:t>
            </a:r>
            <a:r>
              <a:rPr lang="en-US" sz="1000" u="sng" dirty="0">
                <a:latin typeface="Arial"/>
                <a:cs typeface="Arial"/>
              </a:rPr>
              <a:t>disaggregated between- and within-person variance</a:t>
            </a:r>
            <a:r>
              <a:rPr lang="en-US" sz="1000" baseline="30000" dirty="0">
                <a:latin typeface="Arial"/>
                <a:cs typeface="Arial"/>
              </a:rPr>
              <a:t>17-18</a:t>
            </a:r>
            <a:r>
              <a:rPr lang="en-US" sz="1000" dirty="0">
                <a:latin typeface="Arial"/>
                <a:cs typeface="Arial"/>
              </a:rPr>
              <a:t> in ERP measures to derive trial-to-trial fluctuations in attention to race (P2) and conflict monitoring (MFN).</a:t>
            </a:r>
          </a:p>
          <a:p>
            <a:pPr marL="171450" indent="-171450">
              <a:lnSpc>
                <a:spcPct val="120000"/>
              </a:lnSpc>
              <a:buFont typeface="Arial,Sans-Serif"/>
              <a:buChar char="•"/>
            </a:pPr>
            <a:r>
              <a:rPr lang="en-US" sz="1000" dirty="0">
                <a:latin typeface="Arial"/>
                <a:cs typeface="Arial"/>
              </a:rPr>
              <a:t>We conducted multilevel models</a:t>
            </a:r>
            <a:r>
              <a:rPr lang="en-US" sz="1000" baseline="30000" dirty="0">
                <a:latin typeface="Arial"/>
                <a:cs typeface="Arial"/>
              </a:rPr>
              <a:t>18</a:t>
            </a:r>
            <a:r>
              <a:rPr lang="en-US" sz="1000" dirty="0">
                <a:latin typeface="Arial"/>
                <a:cs typeface="Arial"/>
              </a:rPr>
              <a:t> to examine trial-level effects within-persons and </a:t>
            </a:r>
            <a:r>
              <a:rPr lang="en-US" sz="1000" u="sng" dirty="0">
                <a:latin typeface="Arial"/>
                <a:cs typeface="Arial"/>
              </a:rPr>
              <a:t>tested Tool – Gun contrasts of model-estimated slopes, Tukey-adjusted; </a:t>
            </a:r>
            <a:r>
              <a:rPr lang="en-US" sz="1000" dirty="0">
                <a:latin typeface="Arial"/>
                <a:cs typeface="Arial"/>
              </a:rPr>
              <a:t>Only </a:t>
            </a:r>
            <a:r>
              <a:rPr lang="en-US" sz="1000" u="sng" dirty="0">
                <a:latin typeface="Arial"/>
                <a:cs typeface="Arial"/>
              </a:rPr>
              <a:t>Black-prime trials </a:t>
            </a:r>
            <a:r>
              <a:rPr lang="en-US" sz="1000" dirty="0">
                <a:latin typeface="Arial"/>
                <a:cs typeface="Arial"/>
              </a:rPr>
              <a:t>were considered to reduce model complexity (see supplement).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5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898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Boubin, Jackie</dc:creator>
  <cp:lastModifiedBy>Brancaleone, Paul (MU-Student)</cp:lastModifiedBy>
  <cp:revision>6</cp:revision>
  <dcterms:created xsi:type="dcterms:W3CDTF">2020-12-11T16:35:23Z</dcterms:created>
  <dcterms:modified xsi:type="dcterms:W3CDTF">2023-12-24T18:28:40Z</dcterms:modified>
</cp:coreProperties>
</file>