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2" r:id="rId10"/>
    <p:sldId id="273" r:id="rId11"/>
    <p:sldId id="276" r:id="rId12"/>
    <p:sldId id="275" r:id="rId13"/>
    <p:sldId id="278" r:id="rId14"/>
    <p:sldId id="279" r:id="rId15"/>
    <p:sldId id="277" r:id="rId16"/>
    <p:sldId id="267" r:id="rId17"/>
    <p:sldId id="265" r:id="rId18"/>
    <p:sldId id="280" r:id="rId19"/>
    <p:sldId id="266" r:id="rId20"/>
    <p:sldId id="270" r:id="rId21"/>
    <p:sldId id="269" r:id="rId22"/>
    <p:sldId id="268" r:id="rId23"/>
    <p:sldId id="28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 cap="none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18518"/>
            <a:ext cx="9905998" cy="785739"/>
          </a:xfrm>
        </p:spPr>
        <p:txBody>
          <a:bodyPr/>
          <a:lstStyle>
            <a:lvl1pPr>
              <a:defRPr cap="non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59086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"/>
              <a:buChar char="-"/>
              <a:defRPr/>
            </a:lvl2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buSzPct val="80000"/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brauer@york.ac.uk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ox.com/" TargetMode="External"/><Relationship Id="rId7" Type="http://schemas.openxmlformats.org/officeDocument/2006/relationships/hyperlink" Target="https://gist.github.com/gizmaa/7214002" TargetMode="External"/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ctures.quantecon.org/jl/getting_started.html#overview" TargetMode="External"/><Relationship Id="rId5" Type="http://schemas.openxmlformats.org/officeDocument/2006/relationships/hyperlink" Target="https://scls.gitbooks.io/ljthw/content/_chapters/16-ex13.html" TargetMode="External"/><Relationship Id="rId4" Type="http://schemas.openxmlformats.org/officeDocument/2006/relationships/hyperlink" Target="https://learnxinyminutes.com/docs/juli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208B8-B611-554E-A4D0-1DFE65CE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2" y="712788"/>
            <a:ext cx="2959100" cy="577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CD256-F8BC-034F-BA6D-9197AC48C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cs typeface="Al Nile" pitchFamily="2" charset="-78"/>
              </a:rPr>
              <a:t>An Introduction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0689-79E3-DA4B-A94A-5050F10B8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76386"/>
          </a:xfrm>
        </p:spPr>
        <p:txBody>
          <a:bodyPr>
            <a:normAutofit/>
          </a:bodyPr>
          <a:lstStyle/>
          <a:p>
            <a:r>
              <a:rPr lang="en-US" cap="none" dirty="0"/>
              <a:t>Peter Bräuer</a:t>
            </a:r>
          </a:p>
          <a:p>
            <a:r>
              <a:rPr lang="en-US" cap="none" dirty="0"/>
              <a:t>Wolfson Atmospheric Chemistry Laboratories</a:t>
            </a:r>
          </a:p>
          <a:p>
            <a:r>
              <a:rPr lang="en-US" cap="none" dirty="0">
                <a:hlinkClick r:id="rId3"/>
              </a:rPr>
              <a:t>peter.brauer@york.ac.uk</a:t>
            </a:r>
            <a:endParaRPr lang="en-US" cap="none" dirty="0"/>
          </a:p>
          <a:p>
            <a:r>
              <a:rPr lang="en-US" dirty="0"/>
              <a:t>GitHub: pb866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07D8A-9A3C-2545-AA64-16B8B8C9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58" y="2830286"/>
            <a:ext cx="922506" cy="596448"/>
          </a:xfrm>
          <a:prstGeom prst="rect">
            <a:avLst/>
          </a:prstGeom>
        </p:spPr>
      </p:pic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06C2C586-CBF1-D34E-AB43-3483B97B0D57}"/>
              </a:ext>
            </a:extLst>
          </p:cNvPr>
          <p:cNvSpPr/>
          <p:nvPr/>
        </p:nvSpPr>
        <p:spPr>
          <a:xfrm>
            <a:off x="8017875" y="970449"/>
            <a:ext cx="3951514" cy="3951514"/>
          </a:xfrm>
          <a:prstGeom prst="noSmoking">
            <a:avLst>
              <a:gd name="adj" fmla="val 71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0"/>
            <a:ext cx="9905999" cy="5312229"/>
          </a:xfrm>
        </p:spPr>
        <p:txBody>
          <a:bodyPr>
            <a:normAutofit/>
          </a:bodyPr>
          <a:lstStyle/>
          <a:p>
            <a:r>
              <a:rPr lang="en-GB" dirty="0"/>
              <a:t>Traditional “programming function syntax” as used in most languages and shorter more “mathematical syntax”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Arguments are ”passed by sharing”: function arguments themselves act as new variable bindings (new location that refer to values) like in Scheme, Python, Ruby, Perl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1" y="660909"/>
            <a:ext cx="922506" cy="59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95190-9702-DB4F-AABC-0AAE07BF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2577193"/>
            <a:ext cx="39243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9ADB3-EBCB-BD46-8685-6A97B0042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93" y="2577193"/>
            <a:ext cx="39243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082A0-0860-184F-B0ED-4D32415CC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493" y="3212193"/>
            <a:ext cx="3124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26430"/>
          </a:xfrm>
        </p:spPr>
        <p:txBody>
          <a:bodyPr>
            <a:normAutofit/>
          </a:bodyPr>
          <a:lstStyle/>
          <a:p>
            <a:r>
              <a:rPr lang="en-GB" dirty="0"/>
              <a:t>By default the value of the last expression(s) is return</a:t>
            </a:r>
          </a:p>
          <a:p>
            <a:r>
              <a:rPr lang="en-GB" dirty="0"/>
              <a:t>return keyword to modify return values or exit functions prematurely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Operators are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1" y="660909"/>
            <a:ext cx="922506" cy="596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A9654C-0D38-B846-BA69-485938FC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4991101"/>
            <a:ext cx="31242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BABDA-D664-8F4D-BCC2-F5E6FFCD0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93" y="2677886"/>
            <a:ext cx="39243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EC406-A885-144A-AC64-9DB1CE98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801" y="3169920"/>
            <a:ext cx="3060527" cy="3688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A15C1-6EC4-104E-BC75-D5D08A0B36BE}"/>
              </a:ext>
            </a:extLst>
          </p:cNvPr>
          <p:cNvSpPr txBox="1"/>
          <p:nvPr/>
        </p:nvSpPr>
        <p:spPr>
          <a:xfrm>
            <a:off x="7952818" y="2795451"/>
            <a:ext cx="309154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Operators with special names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A416B-E804-5346-8BE5-EBC97AA04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610" y="2677886"/>
            <a:ext cx="4206840" cy="1181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F47A46-8A46-AF4F-B88A-4C64361E488F}"/>
              </a:ext>
            </a:extLst>
          </p:cNvPr>
          <p:cNvCxnSpPr>
            <a:stCxn id="7" idx="0"/>
          </p:cNvCxnSpPr>
          <p:nvPr/>
        </p:nvCxnSpPr>
        <p:spPr>
          <a:xfrm>
            <a:off x="3396343" y="2677886"/>
            <a:ext cx="9466" cy="11811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26430"/>
          </a:xfrm>
        </p:spPr>
        <p:txBody>
          <a:bodyPr>
            <a:normAutofit/>
          </a:bodyPr>
          <a:lstStyle/>
          <a:p>
            <a:r>
              <a:rPr lang="en-GB" dirty="0" err="1"/>
              <a:t>args</a:t>
            </a:r>
            <a:r>
              <a:rPr lang="en-GB" dirty="0"/>
              <a:t>: with/without default type/value</a:t>
            </a:r>
          </a:p>
          <a:p>
            <a:r>
              <a:rPr lang="en-GB" dirty="0" err="1"/>
              <a:t>kwargs</a:t>
            </a:r>
            <a:r>
              <a:rPr lang="en-GB" dirty="0"/>
              <a:t>: </a:t>
            </a:r>
            <a:r>
              <a:rPr lang="en-GB" dirty="0" err="1"/>
              <a:t>preceeded</a:t>
            </a:r>
            <a:r>
              <a:rPr lang="en-GB" dirty="0"/>
              <a:t> by semicolon  ;</a:t>
            </a:r>
          </a:p>
          <a:p>
            <a:r>
              <a:rPr lang="en-GB" dirty="0" err="1"/>
              <a:t>varargs</a:t>
            </a:r>
            <a:r>
              <a:rPr lang="en-GB" dirty="0"/>
              <a:t>: indicated by … (have to be last in </a:t>
            </a:r>
            <a:r>
              <a:rPr lang="en-GB" dirty="0" err="1"/>
              <a:t>arg</a:t>
            </a:r>
            <a:r>
              <a:rPr lang="en-GB" dirty="0"/>
              <a:t> list)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  <a:p>
            <a:r>
              <a:rPr lang="en-GB" dirty="0"/>
              <a:t>Anonymous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1" y="660909"/>
            <a:ext cx="922506" cy="596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B44270-72CB-4448-B3B7-4D08A418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27" y="4383315"/>
            <a:ext cx="4025900" cy="1930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B182D-F47E-B445-97CB-F1EA786D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27" y="3519715"/>
            <a:ext cx="3632200" cy="1397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0C1D59-A357-5A4F-B23C-6BCA4A47B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127" y="4916715"/>
            <a:ext cx="4343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6673-3313-3347-994D-E3E3B52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3C64-E534-614C-8406-DD43FFBB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parenthesis, no colons, single and multiline use possible</a:t>
            </a:r>
          </a:p>
          <a:p>
            <a:pPr lvl="1"/>
            <a:r>
              <a:rPr lang="en-GB" dirty="0"/>
              <a:t> if … </a:t>
            </a:r>
            <a:r>
              <a:rPr lang="en-GB" dirty="0" err="1"/>
              <a:t>elseif</a:t>
            </a:r>
            <a:r>
              <a:rPr lang="en-GB" dirty="0"/>
              <a:t> … else … end</a:t>
            </a:r>
          </a:p>
          <a:p>
            <a:pPr lvl="1"/>
            <a:r>
              <a:rPr lang="en-GB" dirty="0"/>
              <a:t> for … end</a:t>
            </a:r>
          </a:p>
          <a:p>
            <a:pPr lvl="1"/>
            <a:r>
              <a:rPr lang="en-GB" dirty="0"/>
              <a:t> while … end</a:t>
            </a:r>
          </a:p>
          <a:p>
            <a:pPr lvl="1"/>
            <a:r>
              <a:rPr lang="en-GB" dirty="0"/>
              <a:t>[f(x) for x in vector]</a:t>
            </a:r>
          </a:p>
          <a:p>
            <a:pPr lvl="1"/>
            <a:r>
              <a:rPr lang="en-GB" dirty="0"/>
              <a:t>Nested loops</a:t>
            </a:r>
          </a:p>
          <a:p>
            <a:r>
              <a:rPr lang="en-GB" dirty="0"/>
              <a:t>Variables inside loops are local, will not be seen outside</a:t>
            </a:r>
          </a:p>
          <a:p>
            <a:pPr lvl="1"/>
            <a:r>
              <a:rPr lang="en-GB" dirty="0"/>
              <a:t>Initialise, if you want to use it after loop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 for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C2A7A-5C00-6F4D-8801-58EDE30C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30" y="652200"/>
            <a:ext cx="922506" cy="59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12B8A-E7A2-174D-AB04-85AE9037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46" y="2213791"/>
            <a:ext cx="3581400" cy="119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D45AD-BDAA-AB4F-A580-DFB312E3C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146" y="3407591"/>
            <a:ext cx="51562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DDF61-747B-9D41-A555-FF9281FC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146" y="3758111"/>
            <a:ext cx="47498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3E26A-AA7A-4042-9F57-0458F431C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8" y="1453968"/>
            <a:ext cx="838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9E9B-4A42-A54D-9322-BD9700E3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E3C2-8D7C-D34B-BAA5-8438F2F2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system organised in abstract types (supertypes) and types/subtypes</a:t>
            </a:r>
          </a:p>
          <a:p>
            <a:pPr lvl="1"/>
            <a:r>
              <a:rPr lang="en-GB" dirty="0"/>
              <a:t>Top </a:t>
            </a:r>
            <a:r>
              <a:rPr lang="en-GB" dirty="0" err="1"/>
              <a:t>AbstractType</a:t>
            </a:r>
            <a:r>
              <a:rPr lang="en-GB" dirty="0"/>
              <a:t>:  Any (all types are subtype of  Any )</a:t>
            </a:r>
          </a:p>
          <a:p>
            <a:pPr lvl="1"/>
            <a:r>
              <a:rPr lang="en-GB" dirty="0"/>
              <a:t>Bottom </a:t>
            </a:r>
            <a:r>
              <a:rPr lang="en-GB" dirty="0" err="1"/>
              <a:t>AbstractType</a:t>
            </a:r>
            <a:r>
              <a:rPr lang="en-GB" dirty="0"/>
              <a:t>: Union{}  (all types are supertype of  Union )</a:t>
            </a:r>
          </a:p>
          <a:p>
            <a:r>
              <a:rPr lang="en-GB" dirty="0"/>
              <a:t>Primitive types: concrete types with data consisting of bits (e.g., Numbers, you can define your own primitive types)</a:t>
            </a:r>
          </a:p>
          <a:p>
            <a:r>
              <a:rPr lang="en-GB" dirty="0"/>
              <a:t>Composite types</a:t>
            </a:r>
          </a:p>
          <a:p>
            <a:pPr lvl="1"/>
            <a:r>
              <a:rPr lang="en-GB" dirty="0"/>
              <a:t>immutable struct</a:t>
            </a:r>
          </a:p>
          <a:p>
            <a:pPr lvl="1"/>
            <a:r>
              <a:rPr lang="en-GB" dirty="0"/>
              <a:t> mutable struct</a:t>
            </a:r>
          </a:p>
          <a:p>
            <a:pPr lvl="1"/>
            <a:r>
              <a:rPr lang="en-GB" dirty="0"/>
              <a:t>Named tuples, fields callable with  </a:t>
            </a:r>
            <a:r>
              <a:rPr lang="en-GB" dirty="0" err="1"/>
              <a:t>foo.bar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FC4F1-F418-DA4C-8754-671FA450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85" y="652200"/>
            <a:ext cx="922506" cy="59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29E9C-4202-244E-A1CA-C85A6EFE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48" y="3727450"/>
            <a:ext cx="4432300" cy="165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952DB-C8BC-A748-8EFE-1771ADD4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83" y="2998852"/>
            <a:ext cx="4162878" cy="3859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2CF7EC-8C03-2945-886C-3611A55C2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686" y="5208652"/>
            <a:ext cx="4787900" cy="147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339962-6AD3-6D4A-85EE-E3430D875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186" y="2960752"/>
            <a:ext cx="1676400" cy="2247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DB6393-22CE-324A-822F-B71A6E9D5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96" y="2998852"/>
            <a:ext cx="44323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1EF9B4-4686-FB40-BCB6-67C806535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383" y="3727450"/>
            <a:ext cx="2679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68D-961E-4E48-9BA5-4A3D9E0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&amp; Co.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B63C-81D2-BF48-93F4-6B6A9E4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0"/>
            <a:ext cx="9905999" cy="53122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  <a:p>
            <a:r>
              <a:rPr lang="en-GB" dirty="0"/>
              <a:t>Special String types:</a:t>
            </a:r>
          </a:p>
          <a:p>
            <a:pPr lvl="1"/>
            <a:r>
              <a:rPr lang="en-GB" dirty="0"/>
              <a:t> r”” : Regex expression</a:t>
            </a:r>
          </a:p>
          <a:p>
            <a:pPr lvl="1"/>
            <a:r>
              <a:rPr lang="en-GB" dirty="0"/>
              <a:t> v”” : Version string</a:t>
            </a:r>
          </a:p>
          <a:p>
            <a:pPr lvl="1"/>
            <a:r>
              <a:rPr lang="en-GB" dirty="0"/>
              <a:t> b”” : byte literal</a:t>
            </a:r>
          </a:p>
          <a:p>
            <a:pPr lvl="1"/>
            <a:r>
              <a:rPr lang="en-GB" dirty="0"/>
              <a:t> L”” : </a:t>
            </a:r>
            <a:r>
              <a:rPr lang="en-GB" dirty="0" err="1"/>
              <a:t>LaTeXString</a:t>
            </a:r>
            <a:endParaRPr lang="en-GB" dirty="0"/>
          </a:p>
          <a:p>
            <a:pPr lvl="1"/>
            <a:r>
              <a:rPr lang="en-GB" dirty="0"/>
              <a:t> raw””: Raw string that doesn’t do interpolation</a:t>
            </a:r>
          </a:p>
          <a:p>
            <a:r>
              <a:rPr lang="en-GB" dirty="0"/>
              <a:t>Flags can be used for regex, too: e.g., </a:t>
            </a:r>
            <a:r>
              <a:rPr lang="en-GB" dirty="0" err="1"/>
              <a:t>r””I</a:t>
            </a:r>
            <a:endParaRPr lang="en-GB" dirty="0"/>
          </a:p>
          <a:p>
            <a:pPr lvl="1"/>
            <a:r>
              <a:rPr lang="en-GB" dirty="0"/>
              <a:t>Available flags: </a:t>
            </a:r>
            <a:r>
              <a:rPr lang="en-GB" dirty="0" err="1"/>
              <a:t>i</a:t>
            </a:r>
            <a:r>
              <a:rPr lang="en-GB" dirty="0"/>
              <a:t>, m, s, x</a:t>
            </a:r>
          </a:p>
          <a:p>
            <a:r>
              <a:rPr lang="en-GB" dirty="0"/>
              <a:t> match 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093-1480-1045-BC5D-485AF549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0"/>
            <a:ext cx="9905999" cy="5312229"/>
          </a:xfrm>
        </p:spPr>
        <p:txBody>
          <a:bodyPr>
            <a:normAutofit/>
          </a:bodyPr>
          <a:lstStyle/>
          <a:p>
            <a:r>
              <a:rPr lang="en-GB" dirty="0"/>
              <a:t>Vectors: [1 2 3] ➟ horizontal; [1, 2, 3] ➟ vertical</a:t>
            </a:r>
          </a:p>
          <a:p>
            <a:r>
              <a:rPr lang="en-GB" dirty="0"/>
              <a:t>Matrices: [1 2; 3 4] ➟</a:t>
            </a:r>
          </a:p>
          <a:p>
            <a:r>
              <a:rPr lang="en-GB" dirty="0"/>
              <a:t>Vector{Type} = Array{Type, 1} ; Matrix{Type} = Array{Type, 2}</a:t>
            </a:r>
          </a:p>
          <a:p>
            <a:r>
              <a:rPr lang="en-GB" dirty="0"/>
              <a:t>Nested: [[1, 2], [3, 4]] vs. concatenated: [[1, 2]; [3, 4]] ≡ [1, 2, 3, 4]</a:t>
            </a:r>
          </a:p>
          <a:p>
            <a:r>
              <a:rPr lang="en-GB" dirty="0"/>
              <a:t>Splicing </a:t>
            </a:r>
          </a:p>
          <a:p>
            <a:pPr lvl="1"/>
            <a:r>
              <a:rPr lang="en-GB" dirty="0"/>
              <a:t>[1, 2, 3, 4][2:3] ➟ [2, 3] </a:t>
            </a:r>
          </a:p>
          <a:p>
            <a:pPr lvl="1"/>
            <a:r>
              <a:rPr lang="en-GB" dirty="0"/>
              <a:t>[1, 2, 3, 4][[1, 2, 4]] = [1, 2, 3, 4][[1:2; 4]] ➟ [1, 2, 4]</a:t>
            </a:r>
          </a:p>
          <a:p>
            <a:pPr lvl="1"/>
            <a:r>
              <a:rPr lang="en-GB" dirty="0"/>
              <a:t>[1, 2, 3, 4][2:end-1] ➟ [2, 3]</a:t>
            </a:r>
          </a:p>
          <a:p>
            <a:r>
              <a:rPr lang="en-GB" dirty="0"/>
              <a:t>Types for missing data: missing , </a:t>
            </a:r>
            <a:r>
              <a:rPr lang="en-GB" dirty="0" err="1"/>
              <a:t>NaN</a:t>
            </a:r>
            <a:endParaRPr lang="en-GB" dirty="0"/>
          </a:p>
          <a:p>
            <a:r>
              <a:rPr lang="en-GB" dirty="0"/>
              <a:t>Numbers in Julia: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C51CDA-059A-5740-B315-624DB3E9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GB" dirty="0"/>
              <a:t>Arrays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726D9-C4CD-7240-9950-ADAE50A9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58" y="678327"/>
            <a:ext cx="922506" cy="59644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900333-4509-D041-A2E3-575AED367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88773"/>
              </p:ext>
            </p:extLst>
          </p:nvPr>
        </p:nvGraphicFramePr>
        <p:xfrm>
          <a:off x="4316328" y="2118698"/>
          <a:ext cx="566568" cy="60028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3284">
                  <a:extLst>
                    <a:ext uri="{9D8B030D-6E8A-4147-A177-3AD203B41FA5}">
                      <a16:colId xmlns:a16="http://schemas.microsoft.com/office/drawing/2014/main" val="2259513752"/>
                    </a:ext>
                  </a:extLst>
                </a:gridCol>
                <a:gridCol w="283284">
                  <a:extLst>
                    <a:ext uri="{9D8B030D-6E8A-4147-A177-3AD203B41FA5}">
                      <a16:colId xmlns:a16="http://schemas.microsoft.com/office/drawing/2014/main" val="3153421627"/>
                    </a:ext>
                  </a:extLst>
                </a:gridCol>
              </a:tblGrid>
              <a:tr h="25552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21048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3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C51CDA-059A-5740-B315-624DB3E9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GB" dirty="0"/>
              <a:t>Flavours of        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726D9-C4CD-7240-9950-ADAE50A9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75" y="678327"/>
            <a:ext cx="922506" cy="59644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1C7E64-ED6C-F14F-A381-DAA099294013}"/>
              </a:ext>
            </a:extLst>
          </p:cNvPr>
          <p:cNvSpPr/>
          <p:nvPr/>
        </p:nvSpPr>
        <p:spPr>
          <a:xfrm>
            <a:off x="1914276" y="2553561"/>
            <a:ext cx="298837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23B5D5-C330-C144-9231-B83E0D9DF069}"/>
              </a:ext>
            </a:extLst>
          </p:cNvPr>
          <p:cNvSpPr/>
          <p:nvPr/>
        </p:nvSpPr>
        <p:spPr>
          <a:xfrm>
            <a:off x="2503997" y="2553561"/>
            <a:ext cx="298837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56F32F-3CBC-3243-BD09-BA1E0E429E2B}"/>
              </a:ext>
            </a:extLst>
          </p:cNvPr>
          <p:cNvSpPr/>
          <p:nvPr/>
        </p:nvSpPr>
        <p:spPr>
          <a:xfrm>
            <a:off x="2328074" y="3393342"/>
            <a:ext cx="111749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0A511-CE4D-AE49-B321-4E04D4578349}"/>
              </a:ext>
            </a:extLst>
          </p:cNvPr>
          <p:cNvSpPr/>
          <p:nvPr/>
        </p:nvSpPr>
        <p:spPr>
          <a:xfrm>
            <a:off x="4441797" y="3393342"/>
            <a:ext cx="1018100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FC2204-7FCF-AF46-AD77-FF8D49B098E6}"/>
              </a:ext>
            </a:extLst>
          </p:cNvPr>
          <p:cNvSpPr/>
          <p:nvPr/>
        </p:nvSpPr>
        <p:spPr>
          <a:xfrm>
            <a:off x="3722179" y="3393342"/>
            <a:ext cx="611282" cy="32837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47D38B-5541-674B-A84C-A5B08E7BD5F7}"/>
              </a:ext>
            </a:extLst>
          </p:cNvPr>
          <p:cNvSpPr/>
          <p:nvPr/>
        </p:nvSpPr>
        <p:spPr>
          <a:xfrm>
            <a:off x="5751442" y="3393342"/>
            <a:ext cx="50113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B4773F-7384-A146-A74D-5E171CC5ABE2}"/>
              </a:ext>
            </a:extLst>
          </p:cNvPr>
          <p:cNvSpPr/>
          <p:nvPr/>
        </p:nvSpPr>
        <p:spPr>
          <a:xfrm>
            <a:off x="6383173" y="3374249"/>
            <a:ext cx="1647643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ADA48E2-A675-4C46-B793-4D8994E63182}"/>
              </a:ext>
            </a:extLst>
          </p:cNvPr>
          <p:cNvSpPr/>
          <p:nvPr/>
        </p:nvSpPr>
        <p:spPr>
          <a:xfrm>
            <a:off x="8812695" y="3393342"/>
            <a:ext cx="726417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D598F6-096D-964F-B365-524225C75C53}"/>
              </a:ext>
            </a:extLst>
          </p:cNvPr>
          <p:cNvSpPr/>
          <p:nvPr/>
        </p:nvSpPr>
        <p:spPr>
          <a:xfrm>
            <a:off x="3074504" y="4751690"/>
            <a:ext cx="594667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7FDB301-8E12-AC45-8E54-52EF286E06F5}"/>
              </a:ext>
            </a:extLst>
          </p:cNvPr>
          <p:cNvSpPr/>
          <p:nvPr/>
        </p:nvSpPr>
        <p:spPr>
          <a:xfrm>
            <a:off x="6909660" y="4768652"/>
            <a:ext cx="77660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89E425-ED1D-D545-8FB0-626D9FD28241}"/>
              </a:ext>
            </a:extLst>
          </p:cNvPr>
          <p:cNvSpPr/>
          <p:nvPr/>
        </p:nvSpPr>
        <p:spPr>
          <a:xfrm>
            <a:off x="8123580" y="4751690"/>
            <a:ext cx="89291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093-1480-1045-BC5D-485AF549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0"/>
            <a:ext cx="9905999" cy="5312229"/>
          </a:xfrm>
        </p:spPr>
        <p:txBody>
          <a:bodyPr>
            <a:normAutofit/>
          </a:bodyPr>
          <a:lstStyle/>
          <a:p>
            <a:r>
              <a:rPr lang="en-GB" dirty="0"/>
              <a:t>Many tiny details that can make the difference				   (or annoy you like hell, you decide!)</a:t>
            </a:r>
          </a:p>
          <a:p>
            <a:pPr lvl="1"/>
            <a:r>
              <a:rPr lang="en-GB" dirty="0"/>
              <a:t> /  vs. ÷</a:t>
            </a:r>
          </a:p>
          <a:p>
            <a:pPr lvl="1"/>
            <a:r>
              <a:rPr lang="en-GB" dirty="0"/>
              <a:t>Strings vs. characters </a:t>
            </a:r>
          </a:p>
          <a:p>
            <a:pPr lvl="2"/>
            <a:r>
              <a:rPr lang="en-GB" dirty="0" err="1"/>
              <a:t>typeof</a:t>
            </a:r>
            <a:r>
              <a:rPr lang="en-GB" dirty="0"/>
              <a:t>(“a”) ➟ String ; </a:t>
            </a:r>
            <a:r>
              <a:rPr lang="en-GB" dirty="0" err="1"/>
              <a:t>typeof</a:t>
            </a:r>
            <a:r>
              <a:rPr lang="en-GB" dirty="0"/>
              <a:t>(‘a’) ➟ Char ; Symbol(“a”) ≡ :a (of type Symbol)</a:t>
            </a:r>
          </a:p>
          <a:p>
            <a:pPr lvl="2"/>
            <a:r>
              <a:rPr lang="en-GB" dirty="0"/>
              <a:t>”hello”[1:1] = “h” (of type String) (not “e”!); “hello”[1] = ‘h’ (of type Char)</a:t>
            </a:r>
          </a:p>
          <a:p>
            <a:r>
              <a:rPr lang="en-GB" dirty="0"/>
              <a:t>Julia can broadcast functions/operations/values to arrays</a:t>
            </a:r>
          </a:p>
          <a:p>
            <a:pPr lvl="1"/>
            <a:r>
              <a:rPr lang="en-GB" dirty="0"/>
              <a:t>Syntax like 1.+2. not allowed (disembogues; use  1. + 2.  or  1.0+2.0 )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CB3C-A2AD-E241-AFAE-B5902C91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GB" dirty="0"/>
              <a:t>Include code from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2F8-0E48-664B-A48C-E1B36AD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5067064"/>
          </a:xfrm>
        </p:spPr>
        <p:txBody>
          <a:bodyPr>
            <a:normAutofit/>
          </a:bodyPr>
          <a:lstStyle/>
          <a:p>
            <a:r>
              <a:rPr lang="en-GB" dirty="0"/>
              <a:t>Use  `…`  for bash command calls</a:t>
            </a:r>
          </a:p>
          <a:p>
            <a:r>
              <a:rPr lang="en-GB" dirty="0"/>
              <a:t>Include C, Fortran, Python, R routines as native Julia functions</a:t>
            </a:r>
          </a:p>
          <a:p>
            <a:r>
              <a:rPr lang="en-GB" dirty="0"/>
              <a:t>Include Julia functions in Python with </a:t>
            </a:r>
            <a:r>
              <a:rPr lang="en-GB" dirty="0" err="1"/>
              <a:t>PyJulia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 err="1"/>
              <a:t>PyCall</a:t>
            </a:r>
            <a:r>
              <a:rPr lang="en-GB" dirty="0"/>
              <a:t>, </a:t>
            </a:r>
            <a:r>
              <a:rPr lang="en-GB" dirty="0" err="1"/>
              <a:t>PyPlot</a:t>
            </a:r>
            <a:endParaRPr lang="en-GB" dirty="0"/>
          </a:p>
          <a:p>
            <a:pPr lvl="1"/>
            <a:r>
              <a:rPr lang="en-GB" dirty="0"/>
              <a:t>Use e.g.  </a:t>
            </a:r>
            <a:r>
              <a:rPr lang="en-GB" dirty="0" err="1"/>
              <a:t>ax</a:t>
            </a:r>
            <a:r>
              <a:rPr lang="en-GB" dirty="0"/>
              <a:t>[:plot](</a:t>
            </a:r>
            <a:r>
              <a:rPr lang="en-GB" dirty="0" err="1"/>
              <a:t>x,y</a:t>
            </a:r>
            <a:r>
              <a:rPr lang="en-GB" dirty="0"/>
              <a:t>)  instead of  </a:t>
            </a:r>
            <a:r>
              <a:rPr lang="en-GB" dirty="0" err="1"/>
              <a:t>ax.plot</a:t>
            </a:r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r>
              <a:rPr lang="en-GB" dirty="0"/>
              <a:t>Compile Fortran with flags -shared -</a:t>
            </a:r>
            <a:r>
              <a:rPr lang="en-GB" dirty="0" err="1"/>
              <a:t>fPIC</a:t>
            </a:r>
            <a:endParaRPr lang="en-GB" dirty="0"/>
          </a:p>
          <a:p>
            <a:r>
              <a:rPr lang="en-GB" dirty="0"/>
              <a:t>Use name mangling for Fortran</a:t>
            </a:r>
          </a:p>
          <a:p>
            <a:r>
              <a:rPr lang="en-GB" dirty="0"/>
              <a:t>Pass variables with Pointers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 notebook</a:t>
            </a:r>
          </a:p>
        </p:txBody>
      </p:sp>
    </p:spTree>
    <p:extLst>
      <p:ext uri="{BB962C8B-B14F-4D97-AF65-F5344CB8AC3E}">
        <p14:creationId xmlns:p14="http://schemas.microsoft.com/office/powerpoint/2010/main" val="178715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49D-45E2-DA45-9203-E7DC4FBF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       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97B0E-34C2-8049-A6CB-30A7ED0F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8" y="669618"/>
            <a:ext cx="922506" cy="5964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DEACF3-CBD6-BC45-BBF7-659E13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CSV ➟ read from/write to CSV</a:t>
            </a:r>
          </a:p>
          <a:p>
            <a:r>
              <a:rPr lang="en-GB" dirty="0"/>
              <a:t> </a:t>
            </a:r>
            <a:r>
              <a:rPr lang="en-GB" dirty="0" err="1"/>
              <a:t>DataFrames</a:t>
            </a:r>
            <a:r>
              <a:rPr lang="en-GB" dirty="0"/>
              <a:t> ➟ Similar to Python’s </a:t>
            </a:r>
            <a:r>
              <a:rPr lang="en-GB" dirty="0" err="1"/>
              <a:t>dataframes</a:t>
            </a:r>
            <a:r>
              <a:rPr lang="en-GB" dirty="0"/>
              <a:t> with Symbols in header</a:t>
            </a:r>
          </a:p>
          <a:p>
            <a:r>
              <a:rPr lang="en-GB" dirty="0" err="1"/>
              <a:t>OhMyREPL</a:t>
            </a:r>
            <a:r>
              <a:rPr lang="en-GB" dirty="0"/>
              <a:t> ➟ syntax highlighting/pairing &amp; autocompletion of parentheses</a:t>
            </a:r>
          </a:p>
          <a:p>
            <a:r>
              <a:rPr lang="en-GB" dirty="0" err="1"/>
              <a:t>IJulia</a:t>
            </a:r>
            <a:r>
              <a:rPr lang="en-GB" dirty="0"/>
              <a:t> ➟ Interface for </a:t>
            </a:r>
            <a:r>
              <a:rPr lang="en-GB" dirty="0" err="1"/>
              <a:t>jupyter</a:t>
            </a:r>
            <a:endParaRPr lang="en-GB" dirty="0"/>
          </a:p>
          <a:p>
            <a:r>
              <a:rPr lang="en-GB" dirty="0"/>
              <a:t>Plots ➟ Plotting backends</a:t>
            </a:r>
          </a:p>
          <a:p>
            <a:r>
              <a:rPr lang="en-GB" dirty="0" err="1"/>
              <a:t>PyCall</a:t>
            </a:r>
            <a:r>
              <a:rPr lang="en-GB" dirty="0"/>
              <a:t>/</a:t>
            </a:r>
            <a:r>
              <a:rPr lang="en-GB" dirty="0" err="1"/>
              <a:t>PyPlot</a:t>
            </a:r>
            <a:r>
              <a:rPr lang="en-GB" dirty="0"/>
              <a:t> ➟ Python wrapper/</a:t>
            </a:r>
            <a:r>
              <a:rPr lang="en-GB" dirty="0" err="1"/>
              <a:t>Matplotlib.pyplot</a:t>
            </a:r>
            <a:r>
              <a:rPr lang="en-GB" dirty="0"/>
              <a:t> wrapper</a:t>
            </a:r>
          </a:p>
          <a:p>
            <a:r>
              <a:rPr lang="en-GB" dirty="0" err="1"/>
              <a:t>Conda</a:t>
            </a:r>
            <a:r>
              <a:rPr lang="en-GB" dirty="0"/>
              <a:t> ➟ </a:t>
            </a:r>
            <a:r>
              <a:rPr lang="en-GB" dirty="0" err="1"/>
              <a:t>Conda</a:t>
            </a:r>
            <a:r>
              <a:rPr lang="en-GB" dirty="0"/>
              <a:t> environment for Julia’s python (unless build with system python)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3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61AF4C-61D8-8745-A4CD-B9211F04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21227"/>
            <a:ext cx="9851666" cy="34506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83805-0794-524E-BF1E-9A587F4A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0582DB-1773-1D44-8FC6-E6C81F4BC7C7}"/>
              </a:ext>
            </a:extLst>
          </p:cNvPr>
          <p:cNvSpPr/>
          <p:nvPr/>
        </p:nvSpPr>
        <p:spPr>
          <a:xfrm>
            <a:off x="1789054" y="2011680"/>
            <a:ext cx="7116407" cy="447658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04475-8D10-8844-8CF6-BB906E33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F40F63-8C70-D24C-BB05-F61F8FCD1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199" y="2623930"/>
            <a:ext cx="7083287" cy="3801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01275-5D95-7845-A54E-C48288F81D41}"/>
              </a:ext>
            </a:extLst>
          </p:cNvPr>
          <p:cNvSpPr txBox="1"/>
          <p:nvPr/>
        </p:nvSpPr>
        <p:spPr>
          <a:xfrm rot="16200000">
            <a:off x="4458143" y="-211989"/>
            <a:ext cx="1150071" cy="563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 C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Julia</a:t>
            </a:r>
          </a:p>
          <a:p>
            <a:pPr algn="r">
              <a:lnSpc>
                <a:spcPct val="200000"/>
              </a:lnSpc>
            </a:pPr>
            <a:r>
              <a:rPr lang="en-GB" sz="1400" dirty="0" err="1">
                <a:solidFill>
                  <a:schemeClr val="bg2"/>
                </a:solidFill>
              </a:rPr>
              <a:t>LuaJIT</a:t>
            </a:r>
            <a:endParaRPr lang="en-GB" sz="1400" dirty="0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Rust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Go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Fortran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Java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JavaScript</a:t>
            </a:r>
          </a:p>
          <a:p>
            <a:pPr algn="r">
              <a:lnSpc>
                <a:spcPct val="200000"/>
              </a:lnSpc>
            </a:pPr>
            <a:r>
              <a:rPr lang="en-GB" sz="1400" dirty="0" err="1">
                <a:solidFill>
                  <a:schemeClr val="bg2"/>
                </a:solidFill>
              </a:rPr>
              <a:t>Matlab</a:t>
            </a:r>
            <a:endParaRPr lang="en-GB" sz="1400" dirty="0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Mathematica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Python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R</a:t>
            </a:r>
          </a:p>
          <a:p>
            <a:pPr algn="r">
              <a:lnSpc>
                <a:spcPct val="200000"/>
              </a:lnSpc>
            </a:pPr>
            <a:r>
              <a:rPr lang="en-GB" sz="1400" dirty="0">
                <a:solidFill>
                  <a:schemeClr val="bg2"/>
                </a:solidFill>
              </a:rPr>
              <a:t>Octave</a:t>
            </a:r>
            <a:endParaRPr lang="en-GB" sz="13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0E3EE-B046-8447-944C-BA1919C0C3AD}"/>
              </a:ext>
            </a:extLst>
          </p:cNvPr>
          <p:cNvSpPr txBox="1"/>
          <p:nvPr/>
        </p:nvSpPr>
        <p:spPr>
          <a:xfrm>
            <a:off x="1833448" y="2763411"/>
            <a:ext cx="449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10</a:t>
            </a:r>
            <a:r>
              <a:rPr lang="en-GB" sz="1400" baseline="30000" dirty="0">
                <a:solidFill>
                  <a:schemeClr val="bg2"/>
                </a:solidFill>
              </a:rPr>
              <a:t>4</a:t>
            </a: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r>
              <a:rPr lang="en-GB" sz="1400" dirty="0">
                <a:solidFill>
                  <a:schemeClr val="bg2"/>
                </a:solidFill>
              </a:rPr>
              <a:t>10</a:t>
            </a:r>
            <a:r>
              <a:rPr lang="en-GB" sz="1400" baseline="30000" dirty="0">
                <a:solidFill>
                  <a:schemeClr val="bg2"/>
                </a:solidFill>
              </a:rPr>
              <a:t>3</a:t>
            </a: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r>
              <a:rPr lang="en-GB" sz="1400" dirty="0">
                <a:solidFill>
                  <a:schemeClr val="bg2"/>
                </a:solidFill>
              </a:rPr>
              <a:t>10</a:t>
            </a:r>
            <a:r>
              <a:rPr lang="en-GB" sz="1400" baseline="30000" dirty="0">
                <a:solidFill>
                  <a:schemeClr val="bg2"/>
                </a:solidFill>
              </a:rPr>
              <a:t>2</a:t>
            </a: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r>
              <a:rPr lang="en-GB" sz="1400" dirty="0">
                <a:solidFill>
                  <a:schemeClr val="bg2"/>
                </a:solidFill>
              </a:rPr>
              <a:t>10</a:t>
            </a:r>
            <a:r>
              <a:rPr lang="en-GB" sz="1400" baseline="30000" dirty="0">
                <a:solidFill>
                  <a:schemeClr val="bg2"/>
                </a:solidFill>
              </a:rPr>
              <a:t>1</a:t>
            </a: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endParaRPr lang="en-GB" sz="2400" baseline="30000" dirty="0">
              <a:solidFill>
                <a:schemeClr val="bg2"/>
              </a:solidFill>
            </a:endParaRPr>
          </a:p>
          <a:p>
            <a:r>
              <a:rPr lang="en-GB" sz="1400" dirty="0">
                <a:solidFill>
                  <a:schemeClr val="bg2"/>
                </a:solidFill>
              </a:rPr>
              <a:t>10</a:t>
            </a:r>
            <a:r>
              <a:rPr lang="en-GB" sz="1400" baseline="30000" dirty="0">
                <a:solidFill>
                  <a:schemeClr val="bg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313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49D-45E2-DA45-9203-E7DC4FBF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       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97B0E-34C2-8049-A6CB-30A7ED0F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8" y="678327"/>
            <a:ext cx="922506" cy="5964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DEACF3-CBD6-BC45-BBF7-659E13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ccall</a:t>
            </a:r>
            <a:r>
              <a:rPr lang="en-GB" dirty="0"/>
              <a:t> ➟ Call C and Fortran code as native Julia functions</a:t>
            </a:r>
          </a:p>
          <a:p>
            <a:r>
              <a:rPr lang="en-GB" dirty="0"/>
              <a:t>Revise ➟ track changes during package development</a:t>
            </a:r>
          </a:p>
          <a:p>
            <a:r>
              <a:rPr lang="en-GB" dirty="0"/>
              <a:t>HDF5 ➟ read/write HDF5 files</a:t>
            </a:r>
          </a:p>
          <a:p>
            <a:r>
              <a:rPr lang="en-GB" dirty="0" err="1"/>
              <a:t>LsqFit</a:t>
            </a:r>
            <a:r>
              <a:rPr lang="en-GB" dirty="0"/>
              <a:t> ➟ Least square fitting </a:t>
            </a:r>
          </a:p>
          <a:p>
            <a:r>
              <a:rPr lang="en-GB" dirty="0" err="1"/>
              <a:t>ProgressMeter</a:t>
            </a:r>
            <a:r>
              <a:rPr lang="en-GB" dirty="0"/>
              <a:t> ➟ add progress bar for long processes</a:t>
            </a:r>
          </a:p>
          <a:p>
            <a:r>
              <a:rPr lang="en-GB" dirty="0"/>
              <a:t>Base Functions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 ➟ Formatted print statements</a:t>
            </a:r>
          </a:p>
          <a:p>
            <a:pPr lvl="1"/>
            <a:r>
              <a:rPr lang="en-GB" dirty="0" err="1"/>
              <a:t>LinearAlgebra</a:t>
            </a:r>
            <a:r>
              <a:rPr lang="en-GB" dirty="0"/>
              <a:t> ➟ e.g., nicer maths: use  ·  instead of  *  for times</a:t>
            </a:r>
          </a:p>
          <a:p>
            <a:pPr lvl="1"/>
            <a:r>
              <a:rPr lang="en-GB" dirty="0"/>
              <a:t>Dates: for  Date/</a:t>
            </a:r>
            <a:r>
              <a:rPr lang="en-GB" dirty="0" err="1"/>
              <a:t>DateTime</a:t>
            </a:r>
            <a:r>
              <a:rPr lang="en-GB" dirty="0"/>
              <a:t>  format </a:t>
            </a:r>
          </a:p>
        </p:txBody>
      </p:sp>
    </p:spTree>
    <p:extLst>
      <p:ext uri="{BB962C8B-B14F-4D97-AF65-F5344CB8AC3E}">
        <p14:creationId xmlns:p14="http://schemas.microsoft.com/office/powerpoint/2010/main" val="340635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9904-BA45-224D-80FF-C2EFE52B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D4D4-8A72-DB41-84C6-6C278935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Juno (works around Atom editor)</a:t>
            </a:r>
          </a:p>
          <a:p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r>
              <a:rPr lang="en-GB" dirty="0" err="1"/>
              <a:t>Juliabox</a:t>
            </a:r>
            <a:r>
              <a:rPr lang="en-GB" dirty="0"/>
              <a:t> (online interpreter, no Julia installation needed, log in with </a:t>
            </a:r>
            <a:r>
              <a:rPr lang="en-GB" dirty="0" err="1"/>
              <a:t>Github</a:t>
            </a:r>
            <a:r>
              <a:rPr lang="en-GB" dirty="0"/>
              <a:t>, email, Google or LinkedIn)</a:t>
            </a:r>
          </a:p>
          <a:p>
            <a:r>
              <a:rPr lang="en-GB" dirty="0"/>
              <a:t>Visual code</a:t>
            </a:r>
          </a:p>
          <a:p>
            <a:r>
              <a:rPr lang="en-GB" dirty="0" err="1"/>
              <a:t>gdb</a:t>
            </a:r>
            <a:r>
              <a:rPr lang="en-GB" dirty="0"/>
              <a:t> works supposedly with Julia</a:t>
            </a:r>
          </a:p>
        </p:txBody>
      </p:sp>
    </p:spTree>
    <p:extLst>
      <p:ext uri="{BB962C8B-B14F-4D97-AF65-F5344CB8AC3E}">
        <p14:creationId xmlns:p14="http://schemas.microsoft.com/office/powerpoint/2010/main" val="65140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3471-0443-8F44-90C2-C958D0B2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3B6C-305C-1B4B-92B6-5BC3A76E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Documentation: </a:t>
            </a:r>
            <a:r>
              <a:rPr lang="en-GB" dirty="0">
                <a:hlinkClick r:id="rId2"/>
              </a:rPr>
              <a:t>https://docs.julialang.org</a:t>
            </a:r>
            <a:endParaRPr lang="en-GB" dirty="0"/>
          </a:p>
          <a:p>
            <a:r>
              <a:rPr lang="en-GB" dirty="0"/>
              <a:t>Try out yourself: </a:t>
            </a:r>
            <a:r>
              <a:rPr lang="en-GB" dirty="0">
                <a:hlinkClick r:id="rId3"/>
              </a:rPr>
              <a:t>https://juliabox.com/</a:t>
            </a:r>
            <a:endParaRPr lang="en-GB" dirty="0"/>
          </a:p>
          <a:p>
            <a:r>
              <a:rPr lang="en-GB" dirty="0"/>
              <a:t>Tutorials:</a:t>
            </a:r>
          </a:p>
          <a:p>
            <a:pPr lvl="1"/>
            <a:r>
              <a:rPr lang="en-GB" dirty="0">
                <a:hlinkClick r:id="rId4"/>
              </a:rPr>
              <a:t>https://learnxinyminutes.com/docs/julia/</a:t>
            </a:r>
            <a:r>
              <a:rPr lang="en-GB" dirty="0"/>
              <a:t> (short and sweet overview of key features)</a:t>
            </a:r>
          </a:p>
          <a:p>
            <a:pPr lvl="1"/>
            <a:r>
              <a:rPr lang="en-GB" dirty="0">
                <a:hlinkClick r:id="rId5"/>
              </a:rPr>
              <a:t>https://scls.gitbooks.io/ljthw/content/_chapters/16-ex13.html</a:t>
            </a:r>
            <a:r>
              <a:rPr lang="en-GB" dirty="0"/>
              <a:t> 			 (very comprehensive tutorial – WIP)</a:t>
            </a:r>
          </a:p>
          <a:p>
            <a:pPr lvl="1"/>
            <a:r>
              <a:rPr lang="en-GB" dirty="0">
                <a:hlinkClick r:id="rId6"/>
              </a:rPr>
              <a:t>https://en.wikibooks.org/wiki/Category:Book:Introducing_Julia</a:t>
            </a:r>
          </a:p>
          <a:p>
            <a:pPr lvl="1"/>
            <a:r>
              <a:rPr lang="en-GB" dirty="0">
                <a:hlinkClick r:id="rId6"/>
              </a:rPr>
              <a:t>https://lectures.quantecon.org/jl/getting_started.html#overview</a:t>
            </a:r>
            <a:endParaRPr lang="en-GB" dirty="0"/>
          </a:p>
          <a:p>
            <a:r>
              <a:rPr lang="en-GB" dirty="0"/>
              <a:t>Plotting examples:</a:t>
            </a:r>
          </a:p>
          <a:p>
            <a:pPr lvl="1"/>
            <a:r>
              <a:rPr lang="en-GB" dirty="0">
                <a:hlinkClick r:id="rId7"/>
              </a:rPr>
              <a:t>https://gist.github.com/gizmaa/7214002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67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50E8DF-0C71-ED4E-8BDA-339DD3F11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1EDD6C-1E38-B047-B591-B3CF20048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Enjoy getting started with Julia!</a:t>
            </a:r>
          </a:p>
          <a:p>
            <a:endParaRPr lang="en-GB" dirty="0"/>
          </a:p>
          <a:p>
            <a:r>
              <a:rPr lang="en-GB" dirty="0" err="1"/>
              <a:t>Jupyter</a:t>
            </a:r>
            <a:r>
              <a:rPr lang="en-GB" dirty="0"/>
              <a:t> notebook available at: </a:t>
            </a:r>
            <a:r>
              <a:rPr lang="en-GB" dirty="0" err="1"/>
              <a:t>github.com</a:t>
            </a:r>
            <a:r>
              <a:rPr lang="en-GB" dirty="0"/>
              <a:t>/pb866/</a:t>
            </a:r>
            <a:r>
              <a:rPr lang="en-GB" dirty="0" err="1"/>
              <a:t>JuliaIntro.git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4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9FE145-C3E4-684E-86CF-0AA9EB973525}"/>
              </a:ext>
            </a:extLst>
          </p:cNvPr>
          <p:cNvSpPr/>
          <p:nvPr/>
        </p:nvSpPr>
        <p:spPr>
          <a:xfrm>
            <a:off x="6225900" y="3532632"/>
            <a:ext cx="1098444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4BF55C-9594-7244-81B1-D35156C984C3}"/>
              </a:ext>
            </a:extLst>
          </p:cNvPr>
          <p:cNvSpPr/>
          <p:nvPr/>
        </p:nvSpPr>
        <p:spPr>
          <a:xfrm>
            <a:off x="1874520" y="2142744"/>
            <a:ext cx="81381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BB0FF8-CF11-9846-B5C2-65ACFF3376E8}"/>
              </a:ext>
            </a:extLst>
          </p:cNvPr>
          <p:cNvSpPr/>
          <p:nvPr/>
        </p:nvSpPr>
        <p:spPr>
          <a:xfrm>
            <a:off x="4038600" y="2136648"/>
            <a:ext cx="81381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270B1D-5982-EF42-8D0D-ED5040E34B67}"/>
              </a:ext>
            </a:extLst>
          </p:cNvPr>
          <p:cNvSpPr/>
          <p:nvPr/>
        </p:nvSpPr>
        <p:spPr>
          <a:xfrm>
            <a:off x="3127248" y="2136648"/>
            <a:ext cx="643128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339EEA-C401-DA4D-932A-1C34B8EE583A}"/>
              </a:ext>
            </a:extLst>
          </p:cNvPr>
          <p:cNvSpPr/>
          <p:nvPr/>
        </p:nvSpPr>
        <p:spPr>
          <a:xfrm>
            <a:off x="5170137" y="2136648"/>
            <a:ext cx="643128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1FA662-97DF-7745-921D-88922F1673B3}"/>
              </a:ext>
            </a:extLst>
          </p:cNvPr>
          <p:cNvSpPr/>
          <p:nvPr/>
        </p:nvSpPr>
        <p:spPr>
          <a:xfrm>
            <a:off x="2776728" y="2548999"/>
            <a:ext cx="1127760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E9641F-422A-AE41-BADF-B351C7134EAF}"/>
              </a:ext>
            </a:extLst>
          </p:cNvPr>
          <p:cNvSpPr/>
          <p:nvPr/>
        </p:nvSpPr>
        <p:spPr>
          <a:xfrm>
            <a:off x="4012566" y="2548999"/>
            <a:ext cx="934338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AA70FF3-B6F7-DB46-A631-482241DB49D8}"/>
              </a:ext>
            </a:extLst>
          </p:cNvPr>
          <p:cNvSpPr/>
          <p:nvPr/>
        </p:nvSpPr>
        <p:spPr>
          <a:xfrm>
            <a:off x="5054982" y="2548999"/>
            <a:ext cx="145554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55C4A5-1D08-AA45-973A-140F68D74EBF}"/>
              </a:ext>
            </a:extLst>
          </p:cNvPr>
          <p:cNvSpPr/>
          <p:nvPr/>
        </p:nvSpPr>
        <p:spPr>
          <a:xfrm>
            <a:off x="6635281" y="2548999"/>
            <a:ext cx="1127975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ACA6E-E323-F144-A49F-9B448961D155}"/>
              </a:ext>
            </a:extLst>
          </p:cNvPr>
          <p:cNvSpPr/>
          <p:nvPr/>
        </p:nvSpPr>
        <p:spPr>
          <a:xfrm>
            <a:off x="3941064" y="3532632"/>
            <a:ext cx="189585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Flavours of        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93" y="678327"/>
            <a:ext cx="922506" cy="59644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F16A5E-9AFE-C44F-8FEB-6536DE554133}"/>
              </a:ext>
            </a:extLst>
          </p:cNvPr>
          <p:cNvSpPr/>
          <p:nvPr/>
        </p:nvSpPr>
        <p:spPr>
          <a:xfrm>
            <a:off x="7118964" y="3957611"/>
            <a:ext cx="1098444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53E4A28-0048-6647-94C1-E71464363EE8}"/>
              </a:ext>
            </a:extLst>
          </p:cNvPr>
          <p:cNvSpPr/>
          <p:nvPr/>
        </p:nvSpPr>
        <p:spPr>
          <a:xfrm>
            <a:off x="6242196" y="4403926"/>
            <a:ext cx="439227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73CAC8-9BC0-3C44-9F90-9AE01F33FA69}"/>
              </a:ext>
            </a:extLst>
          </p:cNvPr>
          <p:cNvSpPr/>
          <p:nvPr/>
        </p:nvSpPr>
        <p:spPr>
          <a:xfrm>
            <a:off x="3861708" y="4847843"/>
            <a:ext cx="3581508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DACA1C-7AE9-DC41-A86D-52CE49635E20}"/>
              </a:ext>
            </a:extLst>
          </p:cNvPr>
          <p:cNvSpPr/>
          <p:nvPr/>
        </p:nvSpPr>
        <p:spPr>
          <a:xfrm>
            <a:off x="3825132" y="5670041"/>
            <a:ext cx="1624692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F736D35-00DA-9C44-ADD5-F339ACD71943}"/>
              </a:ext>
            </a:extLst>
          </p:cNvPr>
          <p:cNvSpPr/>
          <p:nvPr/>
        </p:nvSpPr>
        <p:spPr>
          <a:xfrm>
            <a:off x="5583720" y="5670041"/>
            <a:ext cx="1624692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52E152-01C3-C64B-BE68-EB9D98C403EC}"/>
              </a:ext>
            </a:extLst>
          </p:cNvPr>
          <p:cNvSpPr/>
          <p:nvPr/>
        </p:nvSpPr>
        <p:spPr>
          <a:xfrm>
            <a:off x="2873331" y="6062852"/>
            <a:ext cx="1183557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11D9F2-9116-5B48-B44B-961A85EDB406}"/>
              </a:ext>
            </a:extLst>
          </p:cNvPr>
          <p:cNvSpPr/>
          <p:nvPr/>
        </p:nvSpPr>
        <p:spPr>
          <a:xfrm>
            <a:off x="4413205" y="6062852"/>
            <a:ext cx="152125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983D3CA-FED1-4045-A0AE-8640A203D0D8}"/>
              </a:ext>
            </a:extLst>
          </p:cNvPr>
          <p:cNvSpPr/>
          <p:nvPr/>
        </p:nvSpPr>
        <p:spPr>
          <a:xfrm>
            <a:off x="6083743" y="6062852"/>
            <a:ext cx="4814381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3D1637-248D-924B-90AF-5559B59A2CA5}"/>
              </a:ext>
            </a:extLst>
          </p:cNvPr>
          <p:cNvSpPr/>
          <p:nvPr/>
        </p:nvSpPr>
        <p:spPr>
          <a:xfrm>
            <a:off x="7926945" y="2548999"/>
            <a:ext cx="1043319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0"/>
            <a:ext cx="9905999" cy="5312229"/>
          </a:xfrm>
        </p:spPr>
        <p:txBody>
          <a:bodyPr>
            <a:normAutofit/>
          </a:bodyPr>
          <a:lstStyle/>
          <a:p>
            <a:r>
              <a:rPr lang="en-GB" dirty="0"/>
              <a:t>Highly legible through Unicode character with additional capabilities</a:t>
            </a:r>
          </a:p>
          <a:p>
            <a:pPr lvl="1"/>
            <a:r>
              <a:rPr lang="en-GB" dirty="0"/>
              <a:t>x &gt;= y  vs.  x ≥ y  /  x != y  vs. x ≠ y</a:t>
            </a:r>
          </a:p>
          <a:p>
            <a:pPr lvl="1"/>
            <a:r>
              <a:rPr lang="en-GB" dirty="0"/>
              <a:t>Division: 3/2 = 1.5 ; 3÷2 = 1; 3//2 = 3//2 ; 2\3 = 1.5 ; 1/0 = </a:t>
            </a:r>
            <a:r>
              <a:rPr lang="en-GB" dirty="0" err="1"/>
              <a:t>Inf</a:t>
            </a:r>
            <a:endParaRPr lang="en-GB" dirty="0"/>
          </a:p>
          <a:p>
            <a:r>
              <a:rPr lang="en-GB" dirty="0"/>
              <a:t>Compact expressions</a:t>
            </a:r>
          </a:p>
          <a:p>
            <a:pPr lvl="1"/>
            <a:r>
              <a:rPr lang="en-GB" dirty="0"/>
              <a:t>Combine conditions: x &lt; 2 &amp;&amp; x &gt;= 1  vs. 1 ≤ x &lt; 2</a:t>
            </a:r>
          </a:p>
          <a:p>
            <a:pPr lvl="1"/>
            <a:r>
              <a:rPr lang="en-GB" dirty="0"/>
              <a:t>Initialise variables with the same value as one-liner: a = b = 0</a:t>
            </a:r>
          </a:p>
          <a:p>
            <a:pPr lvl="1"/>
            <a:r>
              <a:rPr lang="en-GB" dirty="0"/>
              <a:t>Broadcast features to arrays with . Syntax: x = 5; A = [2, 3, 5]; x .* A = [10, 15, 25]</a:t>
            </a:r>
          </a:p>
          <a:p>
            <a:pPr lvl="1"/>
            <a:r>
              <a:rPr lang="en-GB" dirty="0"/>
              <a:t>Implicit broadcasts: 5x = 25; 5(x .+ A) = [35, 40, 50]</a:t>
            </a:r>
          </a:p>
          <a:p>
            <a:pPr lvl="1"/>
            <a:r>
              <a:rPr lang="en-GB" dirty="0"/>
              <a:t>How to write 2y</a:t>
            </a:r>
            <a:r>
              <a:rPr lang="en-GB" baseline="30000" dirty="0"/>
              <a:t>2x</a:t>
            </a:r>
            <a:r>
              <a:rPr lang="en-GB" dirty="0"/>
              <a:t>, where y = 4 and x = 3?</a:t>
            </a:r>
          </a:p>
          <a:p>
            <a:pPr lvl="2"/>
            <a:r>
              <a:rPr lang="en-GB" dirty="0"/>
              <a:t>Python/Fortran: 2*y**(2*x) = 24  ( 2*y**2*x = 128 )</a:t>
            </a:r>
          </a:p>
          <a:p>
            <a:pPr lvl="2"/>
            <a:r>
              <a:rPr lang="en-GB" dirty="0"/>
              <a:t>Julia: 2y^2x = 24  or  2*y^(2*x) = 24 ; 2*y**(2*x) ➟</a:t>
            </a:r>
            <a:r>
              <a:rPr lang="en-GB" dirty="0">
                <a:solidFill>
                  <a:srgbClr val="FF0000"/>
                </a:solidFill>
              </a:rPr>
              <a:t>ERROR: syntax: use "^" instead of "**"</a:t>
            </a:r>
          </a:p>
        </p:txBody>
      </p:sp>
    </p:spTree>
    <p:extLst>
      <p:ext uri="{BB962C8B-B14F-4D97-AF65-F5344CB8AC3E}">
        <p14:creationId xmlns:p14="http://schemas.microsoft.com/office/powerpoint/2010/main" val="378648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E516-879E-804B-8B29-236C65EE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Pros and Cons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8CF3A0-9217-5743-A937-6CA17188E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23085"/>
              </p:ext>
            </p:extLst>
          </p:nvPr>
        </p:nvGraphicFramePr>
        <p:xfrm>
          <a:off x="1141413" y="1546225"/>
          <a:ext cx="4941335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335">
                  <a:extLst>
                    <a:ext uri="{9D8B030D-6E8A-4147-A177-3AD203B41FA5}">
                      <a16:colId xmlns:a16="http://schemas.microsoft.com/office/drawing/2014/main" val="271889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7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Very legible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Compact code (broadcasting, list comprehensions…)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Intuitive code ➟ easy to read/learn the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1-index-based </a:t>
                      </a:r>
                      <a:r>
                        <a:rPr lang="en-GB" i="1" dirty="0"/>
                        <a:t>(Con for you?)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1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End statements (for … end/while … end/ if … 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5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 of precompiled modules/functions ➟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4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Easy implementation of other coding languages as native Julia functions (imports available for C, Fortran, Python, R,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3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 of environments for Julia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for UTF-8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Workflow around git/GitHub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667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2ED275-E241-6A41-A20A-AF97C617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87833"/>
              </p:ext>
            </p:extLst>
          </p:nvPr>
        </p:nvGraphicFramePr>
        <p:xfrm>
          <a:off x="6082748" y="1546225"/>
          <a:ext cx="4964662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64662">
                  <a:extLst>
                    <a:ext uri="{9D8B030D-6E8A-4147-A177-3AD203B41FA5}">
                      <a16:colId xmlns:a16="http://schemas.microsoft.com/office/drawing/2014/main" val="916271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3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Very young language ➟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dirty="0"/>
                        <a:t>small user base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dirty="0"/>
                        <a:t>difficult to get support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dirty="0"/>
                        <a:t>Difficult to find existing package for your needs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dirty="0"/>
                        <a:t>Slow updates of community packages after Julia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Language used to change frequently, many deprecations  ➟ resolved with Julia 1.0?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1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Limited IDE/debugger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0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82AC-4788-1F4E-82B6-8F7D23A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E941-D017-414C-9936-FDFE4A63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Available for Linux/Unix, MacOS, and Windows on </a:t>
            </a:r>
            <a:r>
              <a:rPr lang="en-GB" dirty="0">
                <a:hlinkClick r:id="rId2"/>
              </a:rPr>
              <a:t>https://julialang.org/</a:t>
            </a:r>
            <a:endParaRPr lang="en-GB" dirty="0"/>
          </a:p>
          <a:p>
            <a:r>
              <a:rPr lang="en-GB" dirty="0"/>
              <a:t>Instant command line use with the REPL (read-</a:t>
            </a:r>
            <a:r>
              <a:rPr lang="en-GB" dirty="0" err="1"/>
              <a:t>eval</a:t>
            </a:r>
            <a:r>
              <a:rPr lang="en-GB" dirty="0"/>
              <a:t>-print loop) </a:t>
            </a:r>
          </a:p>
          <a:p>
            <a:r>
              <a:rPr lang="en-GB" dirty="0"/>
              <a:t>Libraries (packages) available for many (most?) scientific tasks</a:t>
            </a:r>
          </a:p>
          <a:p>
            <a:r>
              <a:rPr lang="en-GB" dirty="0"/>
              <a:t>Good for:</a:t>
            </a:r>
          </a:p>
          <a:p>
            <a:pPr lvl="1"/>
            <a:r>
              <a:rPr lang="en-GB" dirty="0"/>
              <a:t>Parallel computing</a:t>
            </a:r>
          </a:p>
          <a:p>
            <a:pPr lvl="1"/>
            <a:r>
              <a:rPr lang="en-GB" dirty="0"/>
              <a:t>High-performance calculations</a:t>
            </a:r>
          </a:p>
          <a:p>
            <a:pPr lvl="1"/>
            <a:r>
              <a:rPr lang="en-GB" dirty="0"/>
              <a:t>Machine learning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75BA3-16BF-9A49-9C31-3876445CC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14" y="656366"/>
            <a:ext cx="922506" cy="5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82AC-4788-1F4E-82B6-8F7D23A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E941-D017-414C-9936-FDFE4A63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Plotting available for the following backends (no native Julia plotting):</a:t>
            </a:r>
          </a:p>
          <a:p>
            <a:pPr lvl="1"/>
            <a:r>
              <a:rPr lang="en-GB" dirty="0" err="1"/>
              <a:t>PyPlot</a:t>
            </a:r>
            <a:endParaRPr lang="en-GB" dirty="0"/>
          </a:p>
          <a:p>
            <a:pPr lvl="1"/>
            <a:r>
              <a:rPr lang="en-GB" dirty="0" err="1"/>
              <a:t>Plotly</a:t>
            </a:r>
            <a:r>
              <a:rPr lang="en-GB" dirty="0"/>
              <a:t>(JS)</a:t>
            </a:r>
          </a:p>
          <a:p>
            <a:pPr lvl="1"/>
            <a:r>
              <a:rPr lang="en-GB" dirty="0"/>
              <a:t>GR</a:t>
            </a:r>
          </a:p>
          <a:p>
            <a:pPr lvl="1"/>
            <a:r>
              <a:rPr lang="en-GB" dirty="0" err="1"/>
              <a:t>InspectDR</a:t>
            </a:r>
            <a:endParaRPr lang="en-GB" dirty="0"/>
          </a:p>
          <a:p>
            <a:pPr lvl="1"/>
            <a:r>
              <a:rPr lang="en-GB" dirty="0" err="1"/>
              <a:t>PGFPlots</a:t>
            </a:r>
            <a:endParaRPr lang="en-GB" dirty="0"/>
          </a:p>
          <a:p>
            <a:pPr lvl="1"/>
            <a:r>
              <a:rPr lang="en-GB" dirty="0" err="1"/>
              <a:t>UnicodePlots</a:t>
            </a:r>
            <a:endParaRPr lang="en-GB" dirty="0"/>
          </a:p>
          <a:p>
            <a:pPr lvl="1"/>
            <a:r>
              <a:rPr lang="en-GB" dirty="0"/>
              <a:t>HDF5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75BA3-16BF-9A49-9C31-3876445C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14" y="660155"/>
            <a:ext cx="922506" cy="59644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50DF01-DCF4-3A41-83B8-2C3512D0C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59466"/>
              </p:ext>
            </p:extLst>
          </p:nvPr>
        </p:nvGraphicFramePr>
        <p:xfrm>
          <a:off x="3813048" y="2136986"/>
          <a:ext cx="554228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4016">
                  <a:extLst>
                    <a:ext uri="{9D8B030D-6E8A-4147-A177-3AD203B41FA5}">
                      <a16:colId xmlns:a16="http://schemas.microsoft.com/office/drawing/2014/main" val="882219565"/>
                    </a:ext>
                  </a:extLst>
                </a:gridCol>
                <a:gridCol w="3128264">
                  <a:extLst>
                    <a:ext uri="{9D8B030D-6E8A-4147-A177-3AD203B41FA5}">
                      <a16:colId xmlns:a16="http://schemas.microsoft.com/office/drawing/2014/main" val="240484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 you require…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…then use…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3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PyPlot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Plotly</a:t>
                      </a:r>
                      <a:r>
                        <a:rPr lang="en-GB" dirty="0"/>
                        <a:t>(JS), 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GR, </a:t>
                      </a:r>
                      <a:r>
                        <a:rPr lang="en-GB" dirty="0" err="1"/>
                        <a:t>InspectDR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0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Plotly</a:t>
                      </a:r>
                      <a:r>
                        <a:rPr lang="en-GB" dirty="0"/>
                        <a:t>(JS), </a:t>
                      </a:r>
                      <a:r>
                        <a:rPr lang="en-GB" dirty="0" err="1"/>
                        <a:t>PyPlot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InspectDR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8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Plotly</a:t>
                      </a:r>
                      <a:r>
                        <a:rPr lang="en-GB" dirty="0"/>
                        <a:t>(JS), </a:t>
                      </a:r>
                      <a:r>
                        <a:rPr lang="en-GB" dirty="0" err="1"/>
                        <a:t>PGFPlots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REPL Plotting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UnicodePlots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3D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PyPlot</a:t>
                      </a:r>
                      <a:r>
                        <a:rPr lang="en-GB" dirty="0"/>
                        <a:t>, GR, </a:t>
                      </a:r>
                      <a:r>
                        <a:rPr lang="en-GB" dirty="0" err="1"/>
                        <a:t>Plotly</a:t>
                      </a:r>
                      <a:r>
                        <a:rPr lang="en-GB" dirty="0"/>
                        <a:t>(JS)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GUI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GR, </a:t>
                      </a:r>
                      <a:r>
                        <a:rPr lang="en-GB" dirty="0" err="1"/>
                        <a:t>PyPlot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PlotlyJS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InspectDR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7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small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UnicodePlots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Plotly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8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Plot+data</a:t>
                      </a:r>
                      <a:r>
                        <a:rPr lang="en-GB" dirty="0"/>
                        <a:t> ➟ .hdf5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7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C91290-F904-2A49-9B45-7A1209F8248D}"/>
              </a:ext>
            </a:extLst>
          </p:cNvPr>
          <p:cNvSpPr/>
          <p:nvPr/>
        </p:nvSpPr>
        <p:spPr>
          <a:xfrm>
            <a:off x="8510016" y="3384472"/>
            <a:ext cx="20421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AD215D-581A-464C-8FB2-FE7713800446}"/>
              </a:ext>
            </a:extLst>
          </p:cNvPr>
          <p:cNvSpPr/>
          <p:nvPr/>
        </p:nvSpPr>
        <p:spPr>
          <a:xfrm>
            <a:off x="5705856" y="3384472"/>
            <a:ext cx="164592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82AC-4788-1F4E-82B6-8F7D23A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       REPL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1C08D9-41E9-A64C-907E-2D09EAD5FB16}"/>
              </a:ext>
            </a:extLst>
          </p:cNvPr>
          <p:cNvSpPr/>
          <p:nvPr/>
        </p:nvSpPr>
        <p:spPr>
          <a:xfrm>
            <a:off x="2572512" y="3820336"/>
            <a:ext cx="204216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6423A-1FD3-9D45-A1B3-50DAAA34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74" y="660909"/>
            <a:ext cx="922506" cy="596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E941-D017-414C-9936-FDFE4A63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59086"/>
          </a:xfrm>
        </p:spPr>
        <p:txBody>
          <a:bodyPr/>
          <a:lstStyle/>
          <a:p>
            <a:r>
              <a:rPr lang="en-GB" dirty="0"/>
              <a:t>Similar to Python’s </a:t>
            </a:r>
            <a:r>
              <a:rPr lang="en-GB" dirty="0" err="1"/>
              <a:t>ipython</a:t>
            </a:r>
            <a:endParaRPr lang="en-GB" dirty="0"/>
          </a:p>
          <a:p>
            <a:r>
              <a:rPr lang="en-GB" dirty="0"/>
              <a:t>Code is interpreted immediately and results printed to screen</a:t>
            </a:r>
          </a:p>
          <a:p>
            <a:r>
              <a:rPr lang="en-GB" dirty="0"/>
              <a:t>Even plotting is available with </a:t>
            </a:r>
            <a:r>
              <a:rPr lang="en-GB" dirty="0" err="1"/>
              <a:t>UnicodePlots</a:t>
            </a:r>
            <a:r>
              <a:rPr lang="en-GB" dirty="0"/>
              <a:t> (or displayed in separate window)</a:t>
            </a:r>
          </a:p>
          <a:p>
            <a:r>
              <a:rPr lang="en-GB" dirty="0"/>
              <a:t>Interfaces to shell environment with ; , help/documentation ? , and package manager ]</a:t>
            </a:r>
          </a:p>
          <a:p>
            <a:r>
              <a:rPr lang="en-GB" dirty="0"/>
              <a:t>REPL output in Markdown for nice display, e.g., in </a:t>
            </a:r>
            <a:r>
              <a:rPr lang="en-GB" dirty="0" err="1"/>
              <a:t>jupyter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2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EA58AD-63DB-0947-BDCC-DB538CA5B7D3}"/>
              </a:ext>
            </a:extLst>
          </p:cNvPr>
          <p:cNvSpPr/>
          <p:nvPr/>
        </p:nvSpPr>
        <p:spPr>
          <a:xfrm>
            <a:off x="3358896" y="3992880"/>
            <a:ext cx="426720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366B3C-2F80-6F4C-BD03-EEDB1B8814B4}"/>
              </a:ext>
            </a:extLst>
          </p:cNvPr>
          <p:cNvSpPr/>
          <p:nvPr/>
        </p:nvSpPr>
        <p:spPr>
          <a:xfrm>
            <a:off x="7142988" y="3992880"/>
            <a:ext cx="172212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7FCDAE-EC6A-534B-BF9B-A1EB0D02D55E}"/>
              </a:ext>
            </a:extLst>
          </p:cNvPr>
          <p:cNvSpPr/>
          <p:nvPr/>
        </p:nvSpPr>
        <p:spPr>
          <a:xfrm>
            <a:off x="7245096" y="2136648"/>
            <a:ext cx="618744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60A33-E855-C147-9D8D-053F57B5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5578-BA65-C14C-AB9A-B8F04FE3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around environments</a:t>
            </a:r>
          </a:p>
          <a:p>
            <a:pPr lvl="1"/>
            <a:r>
              <a:rPr lang="en-GB" dirty="0"/>
              <a:t>Main environment for every major Julia version (e.g., (v1.0) )</a:t>
            </a:r>
          </a:p>
          <a:p>
            <a:pPr lvl="1"/>
            <a:r>
              <a:rPr lang="en-GB" dirty="0"/>
              <a:t>Project environments</a:t>
            </a:r>
          </a:p>
          <a:p>
            <a:pPr lvl="1"/>
            <a:r>
              <a:rPr lang="en-GB" dirty="0"/>
              <a:t>Lets you install your own packages on servers independently</a:t>
            </a:r>
          </a:p>
          <a:p>
            <a:r>
              <a:rPr lang="en-GB" dirty="0"/>
              <a:t>Julia package manager is a package</a:t>
            </a:r>
          </a:p>
          <a:p>
            <a:pPr lvl="1"/>
            <a:r>
              <a:rPr lang="en-GB" dirty="0"/>
              <a:t>Run with using </a:t>
            </a:r>
            <a:r>
              <a:rPr lang="en-GB" dirty="0" err="1"/>
              <a:t>Pkg</a:t>
            </a:r>
            <a:r>
              <a:rPr lang="en-GB" dirty="0"/>
              <a:t> or got to package manager with ]</a:t>
            </a:r>
          </a:p>
          <a:p>
            <a:r>
              <a:rPr lang="en-GB" dirty="0"/>
              <a:t>Package dependencies defined in </a:t>
            </a:r>
            <a:r>
              <a:rPr lang="en-GB" dirty="0" err="1"/>
              <a:t>Project.toml</a:t>
            </a:r>
            <a:r>
              <a:rPr lang="en-GB" dirty="0"/>
              <a:t>/</a:t>
            </a:r>
            <a:r>
              <a:rPr lang="en-GB" dirty="0" err="1"/>
              <a:t>Manifest.toml</a:t>
            </a:r>
            <a:endParaRPr lang="en-GB" dirty="0"/>
          </a:p>
          <a:p>
            <a:pPr lvl="1"/>
            <a:r>
              <a:rPr lang="en-GB" dirty="0"/>
              <a:t>Pinned versions used for each package dependency</a:t>
            </a:r>
          </a:p>
          <a:p>
            <a:pPr lvl="1"/>
            <a:r>
              <a:rPr lang="en-GB" dirty="0"/>
              <a:t>Different versions can be used for different projects/faster installation of versions already used ➟ garbage collect old package versions not used in a long time</a:t>
            </a:r>
          </a:p>
        </p:txBody>
      </p:sp>
    </p:spTree>
    <p:extLst>
      <p:ext uri="{BB962C8B-B14F-4D97-AF65-F5344CB8AC3E}">
        <p14:creationId xmlns:p14="http://schemas.microsoft.com/office/powerpoint/2010/main" val="24430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55764B-6165-7344-B86E-5B063381056A}"/>
              </a:ext>
            </a:extLst>
          </p:cNvPr>
          <p:cNvSpPr/>
          <p:nvPr/>
        </p:nvSpPr>
        <p:spPr>
          <a:xfrm>
            <a:off x="1429512" y="3452191"/>
            <a:ext cx="563880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9FE145-C3E4-684E-86CF-0AA9EB973525}"/>
              </a:ext>
            </a:extLst>
          </p:cNvPr>
          <p:cNvSpPr/>
          <p:nvPr/>
        </p:nvSpPr>
        <p:spPr>
          <a:xfrm>
            <a:off x="1923288" y="1688592"/>
            <a:ext cx="1176528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your own          package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06" y="678327"/>
            <a:ext cx="922506" cy="5964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6F4000-6E90-AD44-AEFB-2E14F34AC028}"/>
              </a:ext>
            </a:extLst>
          </p:cNvPr>
          <p:cNvSpPr/>
          <p:nvPr/>
        </p:nvSpPr>
        <p:spPr>
          <a:xfrm>
            <a:off x="7259142" y="3452191"/>
            <a:ext cx="1797393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54AD4F-F6E9-1849-85C1-53E68971B4CC}"/>
              </a:ext>
            </a:extLst>
          </p:cNvPr>
          <p:cNvSpPr/>
          <p:nvPr/>
        </p:nvSpPr>
        <p:spPr>
          <a:xfrm>
            <a:off x="6574005" y="5042452"/>
            <a:ext cx="916123" cy="34747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26430"/>
          </a:xfrm>
        </p:spPr>
        <p:txBody>
          <a:bodyPr>
            <a:normAutofit/>
          </a:bodyPr>
          <a:lstStyle/>
          <a:p>
            <a:r>
              <a:rPr lang="en-GB" dirty="0"/>
              <a:t>Run generate in package manager</a:t>
            </a:r>
          </a:p>
          <a:p>
            <a:pPr lvl="1"/>
            <a:r>
              <a:rPr lang="en-GB" dirty="0"/>
              <a:t>creates </a:t>
            </a:r>
            <a:r>
              <a:rPr lang="en-GB" dirty="0" err="1"/>
              <a:t>Project.toml</a:t>
            </a:r>
            <a:r>
              <a:rPr lang="en-GB" dirty="0"/>
              <a:t> with version number set to 0.1.0; Project name; project UUID (unique identifier); and author name/email (from git)</a:t>
            </a:r>
          </a:p>
          <a:p>
            <a:pPr lvl="1"/>
            <a:r>
              <a:rPr lang="en-GB" dirty="0"/>
              <a:t>Generates </a:t>
            </a:r>
            <a:r>
              <a:rPr lang="en-GB" dirty="0" err="1"/>
              <a:t>src</a:t>
            </a:r>
            <a:r>
              <a:rPr lang="en-GB" dirty="0"/>
              <a:t> folder with example “hello world” function</a:t>
            </a:r>
          </a:p>
          <a:p>
            <a:r>
              <a:rPr lang="en-GB" dirty="0"/>
              <a:t>add packages in the package manager or with </a:t>
            </a:r>
            <a:r>
              <a:rPr lang="en-GB" dirty="0" err="1"/>
              <a:t>Pkg.add</a:t>
            </a:r>
            <a:r>
              <a:rPr lang="en-GB" dirty="0"/>
              <a:t>(“…”)</a:t>
            </a:r>
          </a:p>
          <a:p>
            <a:r>
              <a:rPr lang="en-GB" dirty="0"/>
              <a:t>Julia works around modules, functions, and structs (types)</a:t>
            </a:r>
          </a:p>
          <a:p>
            <a:r>
              <a:rPr lang="en-GB" dirty="0"/>
              <a:t>Add Documentation in Markdown syntax to modules, functions, and structs</a:t>
            </a:r>
          </a:p>
          <a:p>
            <a:pPr lvl="1"/>
            <a:r>
              <a:rPr lang="en-GB" dirty="0"/>
              <a:t>Show documentation in Julia through help with ?function</a:t>
            </a:r>
          </a:p>
          <a:p>
            <a:r>
              <a:rPr lang="en-GB" dirty="0"/>
              <a:t> instantiate : easily installs all dependencies on new systems</a:t>
            </a:r>
          </a:p>
        </p:txBody>
      </p:sp>
    </p:spTree>
    <p:extLst>
      <p:ext uri="{BB962C8B-B14F-4D97-AF65-F5344CB8AC3E}">
        <p14:creationId xmlns:p14="http://schemas.microsoft.com/office/powerpoint/2010/main" val="409222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091DC96-2441-984B-AFC2-96B2DEAD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63" y="4658313"/>
            <a:ext cx="7293152" cy="15182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541-046F-6548-8FAB-36CA764B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626430"/>
          </a:xfrm>
        </p:spPr>
        <p:txBody>
          <a:bodyPr>
            <a:normAutofit/>
          </a:bodyPr>
          <a:lstStyle/>
          <a:p>
            <a:r>
              <a:rPr lang="en-GB" dirty="0"/>
              <a:t>Add to </a:t>
            </a:r>
            <a:r>
              <a:rPr lang="en-GB" dirty="0" err="1"/>
              <a:t>Project.toml</a:t>
            </a:r>
            <a:r>
              <a:rPr lang="en-GB" dirty="0"/>
              <a:t> in package manager</a:t>
            </a:r>
          </a:p>
          <a:p>
            <a:r>
              <a:rPr lang="en-GB" dirty="0"/>
              <a:t>Import in source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94AD-50B4-0E41-A814-5CA42FC6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modules/packages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5BF68-1A44-8342-88B4-DA691A36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41" y="646903"/>
            <a:ext cx="922506" cy="596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C79F0-7C05-D644-B1D5-6A865987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63" y="2642319"/>
            <a:ext cx="7293152" cy="2039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F014D-F826-8240-B58E-C6B440AF3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642" y="2643461"/>
            <a:ext cx="7286971" cy="402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C1D9CD-18E5-A84F-A171-0A357441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306" y="238414"/>
            <a:ext cx="3104307" cy="24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4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9243</TotalTime>
  <Words>1669</Words>
  <Application>Microsoft Macintosh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 Nile</vt:lpstr>
      <vt:lpstr>Arial</vt:lpstr>
      <vt:lpstr>Courier New</vt:lpstr>
      <vt:lpstr>System Font</vt:lpstr>
      <vt:lpstr>Tw Cen MT</vt:lpstr>
      <vt:lpstr>Wingdings</vt:lpstr>
      <vt:lpstr>Circuit</vt:lpstr>
      <vt:lpstr>An Introduction to</vt:lpstr>
      <vt:lpstr>Key Features</vt:lpstr>
      <vt:lpstr>My Pros and Cons</vt:lpstr>
      <vt:lpstr>Getting started with </vt:lpstr>
      <vt:lpstr>Getting started with </vt:lpstr>
      <vt:lpstr>The         REPL</vt:lpstr>
      <vt:lpstr>The package manager</vt:lpstr>
      <vt:lpstr>Develop your own          package </vt:lpstr>
      <vt:lpstr>          modules/packages </vt:lpstr>
      <vt:lpstr>          functions</vt:lpstr>
      <vt:lpstr>          functions</vt:lpstr>
      <vt:lpstr>          functions</vt:lpstr>
      <vt:lpstr>Control flow in</vt:lpstr>
      <vt:lpstr>         Type system</vt:lpstr>
      <vt:lpstr>Strings &amp; Co.</vt:lpstr>
      <vt:lpstr>Arrays in</vt:lpstr>
      <vt:lpstr>Flavours of         syntax</vt:lpstr>
      <vt:lpstr>Include code from other languages</vt:lpstr>
      <vt:lpstr>Useful         packages</vt:lpstr>
      <vt:lpstr>Useful         packages</vt:lpstr>
      <vt:lpstr>IDEs</vt:lpstr>
      <vt:lpstr>Getting started – useful links</vt:lpstr>
      <vt:lpstr>Thank you for your attention!</vt:lpstr>
      <vt:lpstr>Flavours of         syntax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</dc:title>
  <dc:creator>Microsoft Office User</dc:creator>
  <cp:lastModifiedBy>Microsoft Office User</cp:lastModifiedBy>
  <cp:revision>76</cp:revision>
  <dcterms:created xsi:type="dcterms:W3CDTF">2018-11-16T22:08:18Z</dcterms:created>
  <dcterms:modified xsi:type="dcterms:W3CDTF">2018-12-04T14:59:22Z</dcterms:modified>
</cp:coreProperties>
</file>