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6" r:id="rId2"/>
    <p:sldId id="496" r:id="rId3"/>
    <p:sldId id="467" r:id="rId4"/>
    <p:sldId id="451" r:id="rId5"/>
    <p:sldId id="315" r:id="rId6"/>
    <p:sldId id="362" r:id="rId7"/>
    <p:sldId id="459" r:id="rId8"/>
    <p:sldId id="474" r:id="rId9"/>
    <p:sldId id="320" r:id="rId10"/>
    <p:sldId id="464" r:id="rId11"/>
    <p:sldId id="272" r:id="rId12"/>
    <p:sldId id="331" r:id="rId13"/>
    <p:sldId id="489" r:id="rId14"/>
    <p:sldId id="466" r:id="rId15"/>
    <p:sldId id="335" r:id="rId16"/>
    <p:sldId id="278" r:id="rId17"/>
    <p:sldId id="341" r:id="rId18"/>
    <p:sldId id="342" r:id="rId19"/>
    <p:sldId id="349" r:id="rId20"/>
    <p:sldId id="343" r:id="rId21"/>
    <p:sldId id="345" r:id="rId22"/>
    <p:sldId id="488" r:id="rId23"/>
    <p:sldId id="472" r:id="rId24"/>
    <p:sldId id="356" r:id="rId25"/>
    <p:sldId id="460" r:id="rId26"/>
    <p:sldId id="500" r:id="rId27"/>
    <p:sldId id="462" r:id="rId28"/>
    <p:sldId id="502" r:id="rId29"/>
    <p:sldId id="426" r:id="rId30"/>
    <p:sldId id="495" r:id="rId31"/>
    <p:sldId id="493" r:id="rId32"/>
    <p:sldId id="491" r:id="rId33"/>
    <p:sldId id="492" r:id="rId34"/>
    <p:sldId id="494" r:id="rId35"/>
    <p:sldId id="501" r:id="rId36"/>
    <p:sldId id="372" r:id="rId37"/>
    <p:sldId id="355" r:id="rId38"/>
    <p:sldId id="381" r:id="rId39"/>
    <p:sldId id="497" r:id="rId40"/>
    <p:sldId id="498" r:id="rId41"/>
    <p:sldId id="482" r:id="rId42"/>
    <p:sldId id="412" r:id="rId43"/>
    <p:sldId id="499" r:id="rId44"/>
    <p:sldId id="414" r:id="rId45"/>
    <p:sldId id="481" r:id="rId46"/>
    <p:sldId id="353" r:id="rId47"/>
    <p:sldId id="468" r:id="rId48"/>
    <p:sldId id="480" r:id="rId49"/>
    <p:sldId id="373" r:id="rId50"/>
    <p:sldId id="374" r:id="rId51"/>
    <p:sldId id="469" r:id="rId52"/>
    <p:sldId id="375" r:id="rId53"/>
    <p:sldId id="376" r:id="rId54"/>
    <p:sldId id="377" r:id="rId55"/>
    <p:sldId id="382" r:id="rId56"/>
    <p:sldId id="394" r:id="rId57"/>
    <p:sldId id="395" r:id="rId58"/>
    <p:sldId id="390" r:id="rId59"/>
    <p:sldId id="391" r:id="rId60"/>
    <p:sldId id="387" r:id="rId61"/>
    <p:sldId id="389" r:id="rId62"/>
    <p:sldId id="398" r:id="rId63"/>
    <p:sldId id="405" r:id="rId64"/>
    <p:sldId id="406" r:id="rId65"/>
    <p:sldId id="379" r:id="rId66"/>
    <p:sldId id="401" r:id="rId67"/>
    <p:sldId id="402" r:id="rId68"/>
    <p:sldId id="380" r:id="rId69"/>
    <p:sldId id="400" r:id="rId70"/>
    <p:sldId id="430" r:id="rId71"/>
    <p:sldId id="431" r:id="rId72"/>
    <p:sldId id="432" r:id="rId73"/>
    <p:sldId id="438" r:id="rId74"/>
    <p:sldId id="435" r:id="rId75"/>
    <p:sldId id="436" r:id="rId76"/>
    <p:sldId id="437" r:id="rId77"/>
    <p:sldId id="483" r:id="rId78"/>
    <p:sldId id="484" r:id="rId79"/>
    <p:sldId id="485" r:id="rId80"/>
    <p:sldId id="486"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79CA095-B997-43BE-9787-070B1DFEED48}">
          <p14:sldIdLst>
            <p14:sldId id="256"/>
            <p14:sldId id="496"/>
            <p14:sldId id="467"/>
            <p14:sldId id="451"/>
            <p14:sldId id="315"/>
          </p14:sldIdLst>
        </p14:section>
        <p14:section name="Background" id="{C733F1C2-9349-488F-B159-84E4C8C7280B}">
          <p14:sldIdLst>
            <p14:sldId id="362"/>
            <p14:sldId id="459"/>
            <p14:sldId id="474"/>
            <p14:sldId id="320"/>
          </p14:sldIdLst>
        </p14:section>
        <p14:section name="Research Problem, hypotesis and Objectives" id="{86E02E47-CBB2-440A-BAEE-2BB7CF4FA0C0}">
          <p14:sldIdLst>
            <p14:sldId id="464"/>
            <p14:sldId id="272"/>
            <p14:sldId id="331"/>
            <p14:sldId id="489"/>
            <p14:sldId id="466"/>
          </p14:sldIdLst>
        </p14:section>
        <p14:section name="WEFE Building Blocks" id="{88824F74-6112-4B73-B832-1F06F6BE145A}">
          <p14:sldIdLst>
            <p14:sldId id="335"/>
            <p14:sldId id="278"/>
            <p14:sldId id="341"/>
            <p14:sldId id="342"/>
            <p14:sldId id="349"/>
            <p14:sldId id="343"/>
            <p14:sldId id="345"/>
            <p14:sldId id="488"/>
            <p14:sldId id="472"/>
            <p14:sldId id="356"/>
            <p14:sldId id="460"/>
            <p14:sldId id="500"/>
            <p14:sldId id="462"/>
            <p14:sldId id="502"/>
            <p14:sldId id="426"/>
            <p14:sldId id="495"/>
            <p14:sldId id="493"/>
            <p14:sldId id="491"/>
            <p14:sldId id="492"/>
            <p14:sldId id="494"/>
            <p14:sldId id="501"/>
            <p14:sldId id="372"/>
            <p14:sldId id="355"/>
            <p14:sldId id="381"/>
            <p14:sldId id="497"/>
            <p14:sldId id="498"/>
            <p14:sldId id="482"/>
            <p14:sldId id="412"/>
            <p14:sldId id="499"/>
            <p14:sldId id="414"/>
          </p14:sldIdLst>
        </p14:section>
        <p14:section name="Case Study" id="{14CCC0A4-F35B-46BE-9516-9AC236D029D8}">
          <p14:sldIdLst>
            <p14:sldId id="481"/>
            <p14:sldId id="353"/>
            <p14:sldId id="468"/>
            <p14:sldId id="480"/>
            <p14:sldId id="373"/>
            <p14:sldId id="374"/>
            <p14:sldId id="469"/>
            <p14:sldId id="375"/>
            <p14:sldId id="376"/>
            <p14:sldId id="377"/>
            <p14:sldId id="382"/>
            <p14:sldId id="394"/>
            <p14:sldId id="395"/>
            <p14:sldId id="390"/>
            <p14:sldId id="391"/>
            <p14:sldId id="387"/>
            <p14:sldId id="389"/>
            <p14:sldId id="398"/>
            <p14:sldId id="405"/>
            <p14:sldId id="406"/>
            <p14:sldId id="379"/>
            <p14:sldId id="401"/>
            <p14:sldId id="402"/>
            <p14:sldId id="380"/>
            <p14:sldId id="400"/>
          </p14:sldIdLst>
        </p14:section>
        <p14:section name="Library" id="{D1E6B11D-6FD1-41A9-BAE2-153CAC4059D7}">
          <p14:sldIdLst/>
        </p14:section>
        <p14:section name="Conclusion and Future Work" id="{C2CF7615-15A1-40A6-90FA-FB5D3E1E1619}">
          <p14:sldIdLst>
            <p14:sldId id="430"/>
            <p14:sldId id="431"/>
            <p14:sldId id="432"/>
            <p14:sldId id="438"/>
            <p14:sldId id="435"/>
            <p14:sldId id="436"/>
            <p14:sldId id="437"/>
            <p14:sldId id="483"/>
            <p14:sldId id="484"/>
            <p14:sldId id="485"/>
            <p14:sldId id="4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9" autoAdjust="0"/>
    <p:restoredTop sz="71906" autoAdjust="0"/>
  </p:normalViewPr>
  <p:slideViewPr>
    <p:cSldViewPr snapToGrid="0">
      <p:cViewPr varScale="1">
        <p:scale>
          <a:sx n="86" d="100"/>
          <a:sy n="86" d="100"/>
        </p:scale>
        <p:origin x="216" y="51"/>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95187-1A4A-4750-845B-8DB8D49879AA}" type="datetimeFigureOut">
              <a:rPr lang="en-US" smtClean="0"/>
              <a:t>10/20/2022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336ACC-1764-46BB-8308-40BE9FFE20FF}" type="slidenum">
              <a:rPr lang="en-US" smtClean="0"/>
              <a:t>‹Nº›</a:t>
            </a:fld>
            <a:endParaRPr lang="en-US"/>
          </a:p>
        </p:txBody>
      </p:sp>
    </p:spTree>
    <p:extLst>
      <p:ext uri="{BB962C8B-B14F-4D97-AF65-F5344CB8AC3E}">
        <p14:creationId xmlns:p14="http://schemas.microsoft.com/office/powerpoint/2010/main" val="562426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1</a:t>
            </a:fld>
            <a:endParaRPr lang="en-US"/>
          </a:p>
        </p:txBody>
      </p:sp>
    </p:spTree>
    <p:extLst>
      <p:ext uri="{BB962C8B-B14F-4D97-AF65-F5344CB8AC3E}">
        <p14:creationId xmlns:p14="http://schemas.microsoft.com/office/powerpoint/2010/main" val="32726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42</a:t>
            </a:fld>
            <a:endParaRPr lang="en-US"/>
          </a:p>
        </p:txBody>
      </p:sp>
    </p:spTree>
    <p:extLst>
      <p:ext uri="{BB962C8B-B14F-4D97-AF65-F5344CB8AC3E}">
        <p14:creationId xmlns:p14="http://schemas.microsoft.com/office/powerpoint/2010/main" val="3855377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44</a:t>
            </a:fld>
            <a:endParaRPr lang="en-US"/>
          </a:p>
        </p:txBody>
      </p:sp>
    </p:spTree>
    <p:extLst>
      <p:ext uri="{BB962C8B-B14F-4D97-AF65-F5344CB8AC3E}">
        <p14:creationId xmlns:p14="http://schemas.microsoft.com/office/powerpoint/2010/main" val="753307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51</a:t>
            </a:fld>
            <a:endParaRPr lang="en-US"/>
          </a:p>
        </p:txBody>
      </p:sp>
    </p:spTree>
    <p:extLst>
      <p:ext uri="{BB962C8B-B14F-4D97-AF65-F5344CB8AC3E}">
        <p14:creationId xmlns:p14="http://schemas.microsoft.com/office/powerpoint/2010/main" val="2606085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observe a clear tendency for word2vec-gender-hard-debiased and </a:t>
            </a:r>
            <a:r>
              <a:rPr lang="en-US" dirty="0" err="1"/>
              <a:t>conceptnet</a:t>
            </a:r>
            <a:r>
              <a:rPr lang="en-US" dirty="0"/>
              <a:t> to be at the top of the ranking</a:t>
            </a:r>
          </a:p>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55</a:t>
            </a:fld>
            <a:endParaRPr lang="en-US"/>
          </a:p>
        </p:txBody>
      </p:sp>
    </p:spTree>
    <p:extLst>
      <p:ext uri="{BB962C8B-B14F-4D97-AF65-F5344CB8AC3E}">
        <p14:creationId xmlns:p14="http://schemas.microsoft.com/office/powerpoint/2010/main" val="2122296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We can observe a clear tendency for word2vec-gender-hard-debiased and </a:t>
            </a:r>
            <a:r>
              <a:rPr lang="en-US" dirty="0" err="1"/>
              <a:t>conceptnet</a:t>
            </a:r>
            <a:r>
              <a:rPr lang="en-US" dirty="0"/>
              <a:t> to be at the top of the ranking</a:t>
            </a:r>
          </a:p>
        </p:txBody>
      </p:sp>
      <p:sp>
        <p:nvSpPr>
          <p:cNvPr id="4" name="Marcador de número de diapositiva 3"/>
          <p:cNvSpPr>
            <a:spLocks noGrp="1"/>
          </p:cNvSpPr>
          <p:nvPr>
            <p:ph type="sldNum" sz="quarter" idx="5"/>
          </p:nvPr>
        </p:nvSpPr>
        <p:spPr/>
        <p:txBody>
          <a:bodyPr/>
          <a:lstStyle/>
          <a:p>
            <a:fld id="{6D336ACC-1764-46BB-8308-40BE9FFE20FF}" type="slidenum">
              <a:rPr lang="en-US" smtClean="0"/>
              <a:t>56</a:t>
            </a:fld>
            <a:endParaRPr lang="en-US"/>
          </a:p>
        </p:txBody>
      </p:sp>
    </p:spTree>
    <p:extLst>
      <p:ext uri="{BB962C8B-B14F-4D97-AF65-F5344CB8AC3E}">
        <p14:creationId xmlns:p14="http://schemas.microsoft.com/office/powerpoint/2010/main" val="2124211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 We can also observe that the debiased version of word2vec outperforms the non-debiased version across all metrics. </a:t>
            </a:r>
          </a:p>
        </p:txBody>
      </p:sp>
      <p:sp>
        <p:nvSpPr>
          <p:cNvPr id="4" name="Marcador de número de diapositiva 3"/>
          <p:cNvSpPr>
            <a:spLocks noGrp="1"/>
          </p:cNvSpPr>
          <p:nvPr>
            <p:ph type="sldNum" sz="quarter" idx="5"/>
          </p:nvPr>
        </p:nvSpPr>
        <p:spPr/>
        <p:txBody>
          <a:bodyPr/>
          <a:lstStyle/>
          <a:p>
            <a:fld id="{6D336ACC-1764-46BB-8308-40BE9FFE20FF}" type="slidenum">
              <a:rPr lang="en-US" smtClean="0"/>
              <a:t>57</a:t>
            </a:fld>
            <a:endParaRPr lang="en-US"/>
          </a:p>
        </p:txBody>
      </p:sp>
    </p:spTree>
    <p:extLst>
      <p:ext uri="{BB962C8B-B14F-4D97-AF65-F5344CB8AC3E}">
        <p14:creationId xmlns:p14="http://schemas.microsoft.com/office/powerpoint/2010/main" val="2476162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Conceptnet</a:t>
            </a:r>
            <a:r>
              <a:rPr lang="en-US" dirty="0"/>
              <a:t> consistently outperforms other models in ethnicity and religion</a:t>
            </a:r>
          </a:p>
        </p:txBody>
      </p:sp>
      <p:sp>
        <p:nvSpPr>
          <p:cNvPr id="4" name="Marcador de número de diapositiva 3"/>
          <p:cNvSpPr>
            <a:spLocks noGrp="1"/>
          </p:cNvSpPr>
          <p:nvPr>
            <p:ph type="sldNum" sz="quarter" idx="5"/>
          </p:nvPr>
        </p:nvSpPr>
        <p:spPr/>
        <p:txBody>
          <a:bodyPr/>
          <a:lstStyle/>
          <a:p>
            <a:fld id="{6D336ACC-1764-46BB-8308-40BE9FFE20FF}" type="slidenum">
              <a:rPr lang="en-US" smtClean="0"/>
              <a:t>58</a:t>
            </a:fld>
            <a:endParaRPr lang="en-US"/>
          </a:p>
        </p:txBody>
      </p:sp>
    </p:spTree>
    <p:extLst>
      <p:ext uri="{BB962C8B-B14F-4D97-AF65-F5344CB8AC3E}">
        <p14:creationId xmlns:p14="http://schemas.microsoft.com/office/powerpoint/2010/main" val="1587524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differences in terms of absolute scores of </a:t>
            </a:r>
            <a:r>
              <a:rPr lang="en-US" dirty="0" err="1"/>
              <a:t>conceptnet</a:t>
            </a:r>
            <a:r>
              <a:rPr lang="en-US" dirty="0"/>
              <a:t> with the closest fast are very small.</a:t>
            </a:r>
          </a:p>
        </p:txBody>
      </p:sp>
      <p:sp>
        <p:nvSpPr>
          <p:cNvPr id="4" name="Marcador de número de diapositiva 3"/>
          <p:cNvSpPr>
            <a:spLocks noGrp="1"/>
          </p:cNvSpPr>
          <p:nvPr>
            <p:ph type="sldNum" sz="quarter" idx="5"/>
          </p:nvPr>
        </p:nvSpPr>
        <p:spPr/>
        <p:txBody>
          <a:bodyPr/>
          <a:lstStyle/>
          <a:p>
            <a:fld id="{6D336ACC-1764-46BB-8308-40BE9FFE20FF}" type="slidenum">
              <a:rPr lang="en-US" smtClean="0"/>
              <a:t>59</a:t>
            </a:fld>
            <a:endParaRPr lang="en-US"/>
          </a:p>
        </p:txBody>
      </p:sp>
    </p:spTree>
    <p:extLst>
      <p:ext uri="{BB962C8B-B14F-4D97-AF65-F5344CB8AC3E}">
        <p14:creationId xmlns:p14="http://schemas.microsoft.com/office/powerpoint/2010/main" val="679836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Conceptnet</a:t>
            </a:r>
            <a:r>
              <a:rPr lang="en-US" dirty="0"/>
              <a:t> and </a:t>
            </a:r>
            <a:r>
              <a:rPr lang="en-US" dirty="0" err="1"/>
              <a:t>fastext</a:t>
            </a:r>
            <a:r>
              <a:rPr lang="en-US" dirty="0"/>
              <a:t> take the first two places in all metrics.</a:t>
            </a:r>
          </a:p>
        </p:txBody>
      </p:sp>
      <p:sp>
        <p:nvSpPr>
          <p:cNvPr id="4" name="Marcador de número de diapositiva 3"/>
          <p:cNvSpPr>
            <a:spLocks noGrp="1"/>
          </p:cNvSpPr>
          <p:nvPr>
            <p:ph type="sldNum" sz="quarter" idx="5"/>
          </p:nvPr>
        </p:nvSpPr>
        <p:spPr/>
        <p:txBody>
          <a:bodyPr/>
          <a:lstStyle/>
          <a:p>
            <a:fld id="{6D336ACC-1764-46BB-8308-40BE9FFE20FF}" type="slidenum">
              <a:rPr lang="en-US" smtClean="0"/>
              <a:t>60</a:t>
            </a:fld>
            <a:endParaRPr lang="en-US"/>
          </a:p>
        </p:txBody>
      </p:sp>
    </p:spTree>
    <p:extLst>
      <p:ext uri="{BB962C8B-B14F-4D97-AF65-F5344CB8AC3E}">
        <p14:creationId xmlns:p14="http://schemas.microsoft.com/office/powerpoint/2010/main" val="1439573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Debiased outperforms in every test except in WEB, where it gets really bad results</a:t>
            </a:r>
          </a:p>
        </p:txBody>
      </p:sp>
      <p:sp>
        <p:nvSpPr>
          <p:cNvPr id="4" name="Marcador de número de diapositiva 3"/>
          <p:cNvSpPr>
            <a:spLocks noGrp="1"/>
          </p:cNvSpPr>
          <p:nvPr>
            <p:ph type="sldNum" sz="quarter" idx="5"/>
          </p:nvPr>
        </p:nvSpPr>
        <p:spPr/>
        <p:txBody>
          <a:bodyPr/>
          <a:lstStyle/>
          <a:p>
            <a:fld id="{6D336ACC-1764-46BB-8308-40BE9FFE20FF}" type="slidenum">
              <a:rPr lang="en-US" smtClean="0"/>
              <a:t>61</a:t>
            </a:fld>
            <a:endParaRPr lang="en-US"/>
          </a:p>
        </p:txBody>
      </p:sp>
    </p:spTree>
    <p:extLst>
      <p:ext uri="{BB962C8B-B14F-4D97-AF65-F5344CB8AC3E}">
        <p14:creationId xmlns:p14="http://schemas.microsoft.com/office/powerpoint/2010/main" val="387083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4</a:t>
            </a:fld>
            <a:endParaRPr lang="en-US"/>
          </a:p>
        </p:txBody>
      </p:sp>
    </p:spTree>
    <p:extLst>
      <p:ext uri="{BB962C8B-B14F-4D97-AF65-F5344CB8AC3E}">
        <p14:creationId xmlns:p14="http://schemas.microsoft.com/office/powerpoint/2010/main" val="2582136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WEFE rankings and WEB results using cumulative graph bars</a:t>
            </a: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62</a:t>
            </a:fld>
            <a:endParaRPr lang="en-US"/>
          </a:p>
        </p:txBody>
      </p:sp>
    </p:spTree>
    <p:extLst>
      <p:ext uri="{BB962C8B-B14F-4D97-AF65-F5344CB8AC3E}">
        <p14:creationId xmlns:p14="http://schemas.microsoft.com/office/powerpoint/2010/main" val="255994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a:solidFill>
                  <a:schemeClr val="tx1"/>
                </a:solidFill>
                <a:latin typeface="+mn-lt"/>
                <a:ea typeface="+mn-ea"/>
                <a:cs typeface="+mn-cs"/>
              </a:rPr>
              <a:t>Conceptnet</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fasttext</a:t>
            </a:r>
            <a:r>
              <a:rPr lang="en-US" sz="1200" b="0" i="0" u="none" strike="noStrike" kern="1200" baseline="0" dirty="0">
                <a:solidFill>
                  <a:schemeClr val="tx1"/>
                </a:solidFill>
                <a:latin typeface="+mn-lt"/>
                <a:ea typeface="+mn-ea"/>
                <a:cs typeface="+mn-cs"/>
              </a:rPr>
              <a:t> maintain their leading positions,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However, </a:t>
            </a:r>
            <a:r>
              <a:rPr lang="en-US" sz="1200" b="1" i="0" u="none" strike="noStrike" kern="1200" baseline="0" dirty="0">
                <a:solidFill>
                  <a:schemeClr val="tx1"/>
                </a:solidFill>
                <a:latin typeface="+mn-lt"/>
                <a:ea typeface="+mn-ea"/>
                <a:cs typeface="+mn-cs"/>
              </a:rPr>
              <a:t>there is no clear correlation between WEB and WEFE rankings</a:t>
            </a:r>
            <a:r>
              <a:rPr lang="en-US" sz="1200" b="0" i="0" u="none" strike="noStrike" kern="1200" baseline="0" dirty="0">
                <a:solidFill>
                  <a:schemeClr val="tx1"/>
                </a:solidFill>
                <a:latin typeface="+mn-lt"/>
                <a:ea typeface="+mn-ea"/>
                <a:cs typeface="+mn-cs"/>
              </a:rPr>
              <a:t>.</a:t>
            </a:r>
          </a:p>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63</a:t>
            </a:fld>
            <a:endParaRPr lang="en-US"/>
          </a:p>
        </p:txBody>
      </p:sp>
    </p:spTree>
    <p:extLst>
      <p:ext uri="{BB962C8B-B14F-4D97-AF65-F5344CB8AC3E}">
        <p14:creationId xmlns:p14="http://schemas.microsoft.com/office/powerpoint/2010/main" val="2144054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case of </a:t>
            </a:r>
            <a:r>
              <a:rPr lang="en-US" sz="1200" b="1" i="0" u="none" strike="noStrike" kern="1200" baseline="0" dirty="0">
                <a:solidFill>
                  <a:schemeClr val="tx1"/>
                </a:solidFill>
                <a:latin typeface="+mn-lt"/>
                <a:ea typeface="+mn-ea"/>
                <a:cs typeface="+mn-cs"/>
              </a:rPr>
              <a:t>word2vec and its gender debiased </a:t>
            </a:r>
            <a:r>
              <a:rPr lang="en-US" sz="1200" b="0" i="0" u="none" strike="noStrike" kern="1200" baseline="0" dirty="0">
                <a:solidFill>
                  <a:schemeClr val="tx1"/>
                </a:solidFill>
                <a:latin typeface="+mn-lt"/>
                <a:ea typeface="+mn-ea"/>
                <a:cs typeface="+mn-cs"/>
              </a:rPr>
              <a:t>variation, their positions in WEB and WEFE </a:t>
            </a:r>
            <a:r>
              <a:rPr lang="en-US" sz="1200" b="1" i="0" u="none" strike="noStrike" kern="1200" baseline="0" dirty="0">
                <a:solidFill>
                  <a:schemeClr val="tx1"/>
                </a:solidFill>
                <a:latin typeface="+mn-lt"/>
                <a:ea typeface="+mn-ea"/>
                <a:cs typeface="+mn-cs"/>
              </a:rPr>
              <a:t>rankings are </a:t>
            </a:r>
            <a:r>
              <a:rPr lang="en-US" sz="1200" b="0" i="0" u="none" strike="noStrike" kern="1200" baseline="0" dirty="0">
                <a:solidFill>
                  <a:schemeClr val="tx1"/>
                </a:solidFill>
                <a:latin typeface="+mn-lt"/>
                <a:ea typeface="+mn-ea"/>
                <a:cs typeface="+mn-cs"/>
              </a:rPr>
              <a:t>swapped by WEB and WEFE rankings.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suggests that the gender </a:t>
            </a:r>
            <a:r>
              <a:rPr lang="en-US" sz="1200" b="1" i="0" u="none" strike="noStrike" kern="1200" baseline="0" dirty="0">
                <a:solidFill>
                  <a:schemeClr val="tx1"/>
                </a:solidFill>
                <a:latin typeface="+mn-lt"/>
                <a:ea typeface="+mn-ea"/>
                <a:cs typeface="+mn-cs"/>
              </a:rPr>
              <a:t>debiasing method can affect the performance of the embedding </a:t>
            </a:r>
            <a:r>
              <a:rPr lang="en-US" sz="1200" b="0" i="0" u="none" strike="noStrike" kern="1200" baseline="0" dirty="0">
                <a:solidFill>
                  <a:schemeClr val="tx1"/>
                </a:solidFill>
                <a:latin typeface="+mn-lt"/>
                <a:ea typeface="+mn-ea"/>
                <a:cs typeface="+mn-cs"/>
              </a:rPr>
              <a:t>model in word similarity and analogy tests.</a:t>
            </a:r>
            <a:endParaRPr lang="en-US" dirty="0"/>
          </a:p>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64</a:t>
            </a:fld>
            <a:endParaRPr lang="en-US"/>
          </a:p>
        </p:txBody>
      </p:sp>
    </p:spTree>
    <p:extLst>
      <p:ext uri="{BB962C8B-B14F-4D97-AF65-F5344CB8AC3E}">
        <p14:creationId xmlns:p14="http://schemas.microsoft.com/office/powerpoint/2010/main" val="729533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a:solidFill>
                  <a:schemeClr val="tx1"/>
                </a:solidFill>
                <a:effectLst/>
                <a:latin typeface="+mn-lt"/>
                <a:ea typeface="+mn-ea"/>
                <a:cs typeface="+mn-cs"/>
              </a:rPr>
              <a:t>These matrices allow us to state whether or not the </a:t>
            </a:r>
            <a:r>
              <a:rPr lang="en-US" sz="1200" b="1" kern="1200" dirty="0">
                <a:solidFill>
                  <a:schemeClr val="tx1"/>
                </a:solidFill>
                <a:effectLst/>
                <a:latin typeface="+mn-lt"/>
                <a:ea typeface="+mn-ea"/>
                <a:cs typeface="+mn-cs"/>
              </a:rPr>
              <a:t>rankings are aligned </a:t>
            </a:r>
            <a:r>
              <a:rPr lang="en-US" sz="1200" kern="1200" dirty="0">
                <a:solidFill>
                  <a:schemeClr val="tx1"/>
                </a:solidFill>
                <a:effectLst/>
                <a:latin typeface="+mn-lt"/>
                <a:ea typeface="+mn-ea"/>
                <a:cs typeface="+mn-cs"/>
              </a:rPr>
              <a:t>with each other according to the criteria evaluated. </a:t>
            </a:r>
          </a:p>
          <a:p>
            <a:r>
              <a:rPr lang="en-US" sz="1200" b="1" kern="1200" dirty="0">
                <a:solidFill>
                  <a:schemeClr val="tx1"/>
                </a:solidFill>
                <a:effectLst/>
                <a:latin typeface="+mn-lt"/>
                <a:ea typeface="+mn-ea"/>
                <a:cs typeface="+mn-cs"/>
              </a:rPr>
              <a:t>Such agreement would enable us to establish whether the rankings obtained are reliable.</a:t>
            </a:r>
          </a:p>
          <a:p>
            <a:endParaRPr lang="en-US" sz="1200" b="1"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6D336ACC-1764-46BB-8308-40BE9FFE20FF}" type="slidenum">
              <a:rPr lang="en-US" smtClean="0"/>
              <a:t>65</a:t>
            </a:fld>
            <a:endParaRPr lang="en-US"/>
          </a:p>
        </p:txBody>
      </p:sp>
    </p:spTree>
    <p:extLst>
      <p:ext uri="{BB962C8B-B14F-4D97-AF65-F5344CB8AC3E}">
        <p14:creationId xmlns:p14="http://schemas.microsoft.com/office/powerpoint/2010/main" val="4172748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1" kern="1200" dirty="0">
                <a:solidFill>
                  <a:schemeClr val="tx1"/>
                </a:solidFill>
                <a:effectLst/>
                <a:latin typeface="+mn-lt"/>
                <a:ea typeface="+mn-ea"/>
                <a:cs typeface="+mn-cs"/>
              </a:rPr>
              <a:t>High correlations can be observed between all metrics for gender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implies a consistency between metrics with respect to gender bias.</a:t>
            </a:r>
          </a:p>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6D336ACC-1764-46BB-8308-40BE9FFE20FF}" type="slidenum">
              <a:rPr lang="en-US" smtClean="0"/>
              <a:t>66</a:t>
            </a:fld>
            <a:endParaRPr lang="en-US"/>
          </a:p>
        </p:txBody>
      </p:sp>
    </p:spTree>
    <p:extLst>
      <p:ext uri="{BB962C8B-B14F-4D97-AF65-F5344CB8AC3E}">
        <p14:creationId xmlns:p14="http://schemas.microsoft.com/office/powerpoint/2010/main" val="1102937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kern="1200" dirty="0">
                <a:solidFill>
                  <a:schemeClr val="tx1"/>
                </a:solidFill>
                <a:effectLst/>
                <a:latin typeface="+mn-lt"/>
                <a:ea typeface="+mn-ea"/>
                <a:cs typeface="+mn-cs"/>
              </a:rPr>
              <a:t>Moreover, for </a:t>
            </a:r>
            <a:r>
              <a:rPr lang="en-US" sz="1200" b="1" kern="1200" dirty="0">
                <a:solidFill>
                  <a:schemeClr val="tx1"/>
                </a:solidFill>
                <a:effectLst/>
                <a:latin typeface="+mn-lt"/>
                <a:ea typeface="+mn-ea"/>
                <a:cs typeface="+mn-cs"/>
              </a:rPr>
              <a:t>ethnicity and religion </a:t>
            </a: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correlations between each ranking are significantly lower </a:t>
            </a:r>
            <a:r>
              <a:rPr lang="en-US" sz="1200" kern="1200" dirty="0">
                <a:solidFill>
                  <a:schemeClr val="tx1"/>
                </a:solidFill>
                <a:effectLst/>
                <a:latin typeface="+mn-lt"/>
                <a:ea typeface="+mn-ea"/>
                <a:cs typeface="+mn-cs"/>
              </a:rPr>
              <a:t>than for gender matrix.</a:t>
            </a:r>
          </a:p>
        </p:txBody>
      </p:sp>
      <p:sp>
        <p:nvSpPr>
          <p:cNvPr id="4" name="Marcador de número de diapositiva 3"/>
          <p:cNvSpPr>
            <a:spLocks noGrp="1"/>
          </p:cNvSpPr>
          <p:nvPr>
            <p:ph type="sldNum" sz="quarter" idx="5"/>
          </p:nvPr>
        </p:nvSpPr>
        <p:spPr/>
        <p:txBody>
          <a:bodyPr/>
          <a:lstStyle/>
          <a:p>
            <a:fld id="{6D336ACC-1764-46BB-8308-40BE9FFE20FF}" type="slidenum">
              <a:rPr lang="en-US" smtClean="0"/>
              <a:t>67</a:t>
            </a:fld>
            <a:endParaRPr lang="en-US"/>
          </a:p>
        </p:txBody>
      </p:sp>
    </p:spTree>
    <p:extLst>
      <p:ext uri="{BB962C8B-B14F-4D97-AF65-F5344CB8AC3E}">
        <p14:creationId xmlns:p14="http://schemas.microsoft.com/office/powerpoint/2010/main" val="1375462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four fairness metrics for overall results exhibit clear </a:t>
            </a:r>
            <a:r>
              <a:rPr lang="en-US" sz="1200" b="1" kern="1200" dirty="0">
                <a:solidFill>
                  <a:schemeClr val="tx1"/>
                </a:solidFill>
                <a:effectLst/>
                <a:latin typeface="+mn-lt"/>
                <a:ea typeface="+mn-ea"/>
                <a:cs typeface="+mn-cs"/>
              </a:rPr>
              <a:t>positive ranking correlations </a:t>
            </a:r>
            <a:r>
              <a:rPr lang="en-US" sz="1200" kern="1200" dirty="0">
                <a:solidFill>
                  <a:schemeClr val="tx1"/>
                </a:solidFill>
                <a:effectLst/>
                <a:latin typeface="+mn-lt"/>
                <a:ea typeface="+mn-ea"/>
                <a:cs typeface="+mn-cs"/>
              </a:rPr>
              <a:t>in the overall matrix.</a:t>
            </a:r>
            <a:endParaRPr lang="en-US" b="1" dirty="0"/>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5"/>
          </p:nvPr>
        </p:nvSpPr>
        <p:spPr/>
        <p:txBody>
          <a:bodyPr/>
          <a:lstStyle/>
          <a:p>
            <a:fld id="{6D336ACC-1764-46BB-8308-40BE9FFE20FF}" type="slidenum">
              <a:rPr lang="en-US" smtClean="0"/>
              <a:t>68</a:t>
            </a:fld>
            <a:endParaRPr lang="en-US"/>
          </a:p>
        </p:txBody>
      </p:sp>
    </p:spTree>
    <p:extLst>
      <p:ext uri="{BB962C8B-B14F-4D97-AF65-F5344CB8AC3E}">
        <p14:creationId xmlns:p14="http://schemas.microsoft.com/office/powerpoint/2010/main" val="1586850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However, there is </a:t>
            </a:r>
            <a:r>
              <a:rPr lang="en-US" sz="1200" b="1" i="0" u="none" strike="noStrike" kern="1200" baseline="0" dirty="0">
                <a:solidFill>
                  <a:schemeClr val="tx1"/>
                </a:solidFill>
                <a:latin typeface="+mn-lt"/>
                <a:ea typeface="+mn-ea"/>
                <a:cs typeface="+mn-cs"/>
              </a:rPr>
              <a:t>no clear correlation between WEB and WEFE rankings</a:t>
            </a:r>
            <a:endParaRPr lang="en-US" b="1"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69</a:t>
            </a:fld>
            <a:endParaRPr lang="en-US"/>
          </a:p>
        </p:txBody>
      </p:sp>
    </p:spTree>
    <p:extLst>
      <p:ext uri="{BB962C8B-B14F-4D97-AF65-F5344CB8AC3E}">
        <p14:creationId xmlns:p14="http://schemas.microsoft.com/office/powerpoint/2010/main" val="269116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70</a:t>
            </a:fld>
            <a:endParaRPr lang="en-US"/>
          </a:p>
        </p:txBody>
      </p:sp>
    </p:spTree>
    <p:extLst>
      <p:ext uri="{BB962C8B-B14F-4D97-AF65-F5344CB8AC3E}">
        <p14:creationId xmlns:p14="http://schemas.microsoft.com/office/powerpoint/2010/main" val="2370406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5</a:t>
            </a:fld>
            <a:endParaRPr lang="en-US"/>
          </a:p>
        </p:txBody>
      </p:sp>
    </p:spTree>
    <p:extLst>
      <p:ext uri="{BB962C8B-B14F-4D97-AF65-F5344CB8AC3E}">
        <p14:creationId xmlns:p14="http://schemas.microsoft.com/office/powerpoint/2010/main" val="854039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73</a:t>
            </a:fld>
            <a:endParaRPr lang="en-US"/>
          </a:p>
        </p:txBody>
      </p:sp>
    </p:spTree>
    <p:extLst>
      <p:ext uri="{BB962C8B-B14F-4D97-AF65-F5344CB8AC3E}">
        <p14:creationId xmlns:p14="http://schemas.microsoft.com/office/powerpoint/2010/main" val="2934485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74</a:t>
            </a:fld>
            <a:endParaRPr lang="en-US"/>
          </a:p>
        </p:txBody>
      </p:sp>
    </p:spTree>
    <p:extLst>
      <p:ext uri="{BB962C8B-B14F-4D97-AF65-F5344CB8AC3E}">
        <p14:creationId xmlns:p14="http://schemas.microsoft.com/office/powerpoint/2010/main" val="2821926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75</a:t>
            </a:fld>
            <a:endParaRPr lang="en-US"/>
          </a:p>
        </p:txBody>
      </p:sp>
    </p:spTree>
    <p:extLst>
      <p:ext uri="{BB962C8B-B14F-4D97-AF65-F5344CB8AC3E}">
        <p14:creationId xmlns:p14="http://schemas.microsoft.com/office/powerpoint/2010/main" val="352488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7</a:t>
            </a:fld>
            <a:endParaRPr lang="en-US"/>
          </a:p>
        </p:txBody>
      </p:sp>
    </p:spTree>
    <p:extLst>
      <p:ext uri="{BB962C8B-B14F-4D97-AF65-F5344CB8AC3E}">
        <p14:creationId xmlns:p14="http://schemas.microsoft.com/office/powerpoint/2010/main" val="3427293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8</a:t>
            </a:fld>
            <a:endParaRPr lang="en-US"/>
          </a:p>
        </p:txBody>
      </p:sp>
    </p:spTree>
    <p:extLst>
      <p:ext uri="{BB962C8B-B14F-4D97-AF65-F5344CB8AC3E}">
        <p14:creationId xmlns:p14="http://schemas.microsoft.com/office/powerpoint/2010/main" val="3186559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9</a:t>
            </a:fld>
            <a:endParaRPr lang="en-US"/>
          </a:p>
        </p:txBody>
      </p:sp>
    </p:spTree>
    <p:extLst>
      <p:ext uri="{BB962C8B-B14F-4D97-AF65-F5344CB8AC3E}">
        <p14:creationId xmlns:p14="http://schemas.microsoft.com/office/powerpoint/2010/main" val="319293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14</a:t>
            </a:fld>
            <a:endParaRPr lang="en-US"/>
          </a:p>
        </p:txBody>
      </p:sp>
    </p:spTree>
    <p:extLst>
      <p:ext uri="{BB962C8B-B14F-4D97-AF65-F5344CB8AC3E}">
        <p14:creationId xmlns:p14="http://schemas.microsoft.com/office/powerpoint/2010/main" val="1992016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29</a:t>
            </a:fld>
            <a:endParaRPr lang="en-US"/>
          </a:p>
        </p:txBody>
      </p:sp>
    </p:spTree>
    <p:extLst>
      <p:ext uri="{BB962C8B-B14F-4D97-AF65-F5344CB8AC3E}">
        <p14:creationId xmlns:p14="http://schemas.microsoft.com/office/powerpoint/2010/main" val="74579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6D336ACC-1764-46BB-8308-40BE9FFE20FF}" type="slidenum">
              <a:rPr lang="en-US" smtClean="0"/>
              <a:t>36</a:t>
            </a:fld>
            <a:endParaRPr lang="en-US"/>
          </a:p>
        </p:txBody>
      </p:sp>
    </p:spTree>
    <p:extLst>
      <p:ext uri="{BB962C8B-B14F-4D97-AF65-F5344CB8AC3E}">
        <p14:creationId xmlns:p14="http://schemas.microsoft.com/office/powerpoint/2010/main" val="244803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66A9BD86-6B1C-4C58-A3E6-A5567ABBBC30}" type="datetimeFigureOut">
              <a:rPr lang="es-MX" smtClean="0"/>
              <a:t>20/10/2022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C9AA046-5ED8-4D77-8AEF-419D0DA084C0}" type="slidenum">
              <a:rPr lang="es-MX" smtClean="0"/>
              <a:t>‹Nº›</a:t>
            </a:fld>
            <a:endParaRPr lang="es-MX"/>
          </a:p>
        </p:txBody>
      </p:sp>
    </p:spTree>
    <p:extLst>
      <p:ext uri="{BB962C8B-B14F-4D97-AF65-F5344CB8AC3E}">
        <p14:creationId xmlns:p14="http://schemas.microsoft.com/office/powerpoint/2010/main" val="25409135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A9BD86-6B1C-4C58-A3E6-A5567ABBBC30}" type="datetimeFigureOut">
              <a:rPr lang="es-MX" smtClean="0"/>
              <a:t>20/10/2022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C9AA046-5ED8-4D77-8AEF-419D0DA084C0}" type="slidenum">
              <a:rPr lang="es-MX" smtClean="0"/>
              <a:t>‹Nº›</a:t>
            </a:fld>
            <a:endParaRPr lang="es-MX"/>
          </a:p>
        </p:txBody>
      </p:sp>
    </p:spTree>
    <p:extLst>
      <p:ext uri="{BB962C8B-B14F-4D97-AF65-F5344CB8AC3E}">
        <p14:creationId xmlns:p14="http://schemas.microsoft.com/office/powerpoint/2010/main" val="370810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A9BD86-6B1C-4C58-A3E6-A5567ABBBC30}" type="datetimeFigureOut">
              <a:rPr lang="es-MX" smtClean="0"/>
              <a:t>20/10/2022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C9AA046-5ED8-4D77-8AEF-419D0DA084C0}" type="slidenum">
              <a:rPr lang="es-MX" smtClean="0"/>
              <a:t>‹Nº›</a:t>
            </a:fld>
            <a:endParaRPr lang="es-MX"/>
          </a:p>
        </p:txBody>
      </p:sp>
    </p:spTree>
    <p:extLst>
      <p:ext uri="{BB962C8B-B14F-4D97-AF65-F5344CB8AC3E}">
        <p14:creationId xmlns:p14="http://schemas.microsoft.com/office/powerpoint/2010/main" val="281491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6A9BD86-6B1C-4C58-A3E6-A5567ABBBC30}" type="datetimeFigureOut">
              <a:rPr lang="es-MX" smtClean="0"/>
              <a:t>20/10/2022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C9AA046-5ED8-4D77-8AEF-419D0DA084C0}" type="slidenum">
              <a:rPr lang="es-MX" smtClean="0"/>
              <a:t>‹Nº›</a:t>
            </a:fld>
            <a:endParaRPr lang="es-MX"/>
          </a:p>
        </p:txBody>
      </p:sp>
    </p:spTree>
    <p:extLst>
      <p:ext uri="{BB962C8B-B14F-4D97-AF65-F5344CB8AC3E}">
        <p14:creationId xmlns:p14="http://schemas.microsoft.com/office/powerpoint/2010/main" val="154156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66A9BD86-6B1C-4C58-A3E6-A5567ABBBC30}" type="datetimeFigureOut">
              <a:rPr lang="es-MX" smtClean="0"/>
              <a:t>20/10/2022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C9AA046-5ED8-4D77-8AEF-419D0DA084C0}" type="slidenum">
              <a:rPr lang="es-MX" smtClean="0"/>
              <a:t>‹Nº›</a:t>
            </a:fld>
            <a:endParaRPr lang="es-MX"/>
          </a:p>
        </p:txBody>
      </p:sp>
    </p:spTree>
    <p:extLst>
      <p:ext uri="{BB962C8B-B14F-4D97-AF65-F5344CB8AC3E}">
        <p14:creationId xmlns:p14="http://schemas.microsoft.com/office/powerpoint/2010/main" val="30536424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66A9BD86-6B1C-4C58-A3E6-A5567ABBBC30}" type="datetimeFigureOut">
              <a:rPr lang="es-MX" smtClean="0"/>
              <a:t>20/10/2022</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BC9AA046-5ED8-4D77-8AEF-419D0DA084C0}" type="slidenum">
              <a:rPr lang="es-MX" smtClean="0"/>
              <a:t>‹Nº›</a:t>
            </a:fld>
            <a:endParaRPr lang="es-MX"/>
          </a:p>
        </p:txBody>
      </p:sp>
    </p:spTree>
    <p:extLst>
      <p:ext uri="{BB962C8B-B14F-4D97-AF65-F5344CB8AC3E}">
        <p14:creationId xmlns:p14="http://schemas.microsoft.com/office/powerpoint/2010/main" val="1497794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66A9BD86-6B1C-4C58-A3E6-A5567ABBBC30}" type="datetimeFigureOut">
              <a:rPr lang="es-MX" smtClean="0"/>
              <a:t>20/10/2022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C9AA046-5ED8-4D77-8AEF-419D0DA084C0}" type="slidenum">
              <a:rPr lang="es-MX" smtClean="0"/>
              <a:t>‹Nº›</a:t>
            </a:fld>
            <a:endParaRPr lang="es-MX"/>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13208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A9BD86-6B1C-4C58-A3E6-A5567ABBBC30}" type="datetimeFigureOut">
              <a:rPr lang="es-MX" smtClean="0"/>
              <a:t>20/10/2022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C9AA046-5ED8-4D77-8AEF-419D0DA084C0}" type="slidenum">
              <a:rPr lang="es-MX" smtClean="0"/>
              <a:t>‹Nº›</a:t>
            </a:fld>
            <a:endParaRPr lang="es-MX"/>
          </a:p>
        </p:txBody>
      </p:sp>
    </p:spTree>
    <p:extLst>
      <p:ext uri="{BB962C8B-B14F-4D97-AF65-F5344CB8AC3E}">
        <p14:creationId xmlns:p14="http://schemas.microsoft.com/office/powerpoint/2010/main" val="3981086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9BD86-6B1C-4C58-A3E6-A5567ABBBC30}" type="datetimeFigureOut">
              <a:rPr lang="es-MX" smtClean="0"/>
              <a:t>20/10/2022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C9AA046-5ED8-4D77-8AEF-419D0DA084C0}" type="slidenum">
              <a:rPr lang="es-MX" smtClean="0"/>
              <a:t>‹Nº›</a:t>
            </a:fld>
            <a:endParaRPr lang="es-MX"/>
          </a:p>
        </p:txBody>
      </p:sp>
    </p:spTree>
    <p:extLst>
      <p:ext uri="{BB962C8B-B14F-4D97-AF65-F5344CB8AC3E}">
        <p14:creationId xmlns:p14="http://schemas.microsoft.com/office/powerpoint/2010/main" val="117746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66A9BD86-6B1C-4C58-A3E6-A5567ABBBC30}" type="datetimeFigureOut">
              <a:rPr lang="es-MX" smtClean="0"/>
              <a:t>20/10/2022</a:t>
            </a:fld>
            <a:endParaRPr lang="es-MX"/>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MX"/>
          </a:p>
        </p:txBody>
      </p:sp>
      <p:sp>
        <p:nvSpPr>
          <p:cNvPr id="11" name="Slide Number Placeholder 10"/>
          <p:cNvSpPr>
            <a:spLocks noGrp="1"/>
          </p:cNvSpPr>
          <p:nvPr>
            <p:ph type="sldNum" sz="quarter" idx="12"/>
          </p:nvPr>
        </p:nvSpPr>
        <p:spPr/>
        <p:txBody>
          <a:bodyPr/>
          <a:lstStyle/>
          <a:p>
            <a:fld id="{BC9AA046-5ED8-4D77-8AEF-419D0DA084C0}" type="slidenum">
              <a:rPr lang="es-MX" smtClean="0"/>
              <a:t>‹Nº›</a:t>
            </a:fld>
            <a:endParaRPr lang="es-MX"/>
          </a:p>
        </p:txBody>
      </p:sp>
    </p:spTree>
    <p:extLst>
      <p:ext uri="{BB962C8B-B14F-4D97-AF65-F5344CB8AC3E}">
        <p14:creationId xmlns:p14="http://schemas.microsoft.com/office/powerpoint/2010/main" val="191593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6A9BD86-6B1C-4C58-A3E6-A5567ABBBC30}" type="datetimeFigureOut">
              <a:rPr lang="es-MX" smtClean="0"/>
              <a:t>20/10/2022</a:t>
            </a:fld>
            <a:endParaRPr lang="es-MX"/>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MX"/>
          </a:p>
        </p:txBody>
      </p:sp>
      <p:sp>
        <p:nvSpPr>
          <p:cNvPr id="10" name="Slide Number Placeholder 9"/>
          <p:cNvSpPr>
            <a:spLocks noGrp="1"/>
          </p:cNvSpPr>
          <p:nvPr>
            <p:ph type="sldNum" sz="quarter" idx="12"/>
          </p:nvPr>
        </p:nvSpPr>
        <p:spPr/>
        <p:txBody>
          <a:bodyPr/>
          <a:lstStyle/>
          <a:p>
            <a:fld id="{BC9AA046-5ED8-4D77-8AEF-419D0DA084C0}" type="slidenum">
              <a:rPr lang="es-MX" smtClean="0"/>
              <a:t>‹Nº›</a:t>
            </a:fld>
            <a:endParaRPr lang="es-MX"/>
          </a:p>
        </p:txBody>
      </p:sp>
    </p:spTree>
    <p:extLst>
      <p:ext uri="{BB962C8B-B14F-4D97-AF65-F5344CB8AC3E}">
        <p14:creationId xmlns:p14="http://schemas.microsoft.com/office/powerpoint/2010/main" val="1740131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6A9BD86-6B1C-4C58-A3E6-A5567ABBBC30}" type="datetimeFigureOut">
              <a:rPr lang="es-MX" smtClean="0"/>
              <a:t>20/10/2022</a:t>
            </a:fld>
            <a:endParaRPr lang="es-MX"/>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MX"/>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C9AA046-5ED8-4D77-8AEF-419D0DA084C0}" type="slidenum">
              <a:rPr lang="es-MX" smtClean="0"/>
              <a:t>‹Nº›</a:t>
            </a:fld>
            <a:endParaRPr lang="es-MX"/>
          </a:p>
        </p:txBody>
      </p:sp>
    </p:spTree>
    <p:extLst>
      <p:ext uri="{BB962C8B-B14F-4D97-AF65-F5344CB8AC3E}">
        <p14:creationId xmlns:p14="http://schemas.microsoft.com/office/powerpoint/2010/main" val="3123447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efe.readthedocs.i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dccuchile/wef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3" Type="http://schemas.openxmlformats.org/officeDocument/2006/relationships/hyperlink" Target="http://www.cs.bath.ac.uk/~jjb/ftp/CaliskanSemantics-Arxiv.pd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www.aclweb.org/anthology/P19-1162.pdf" TargetMode="External"/><Relationship Id="rId4" Type="http://schemas.openxmlformats.org/officeDocument/2006/relationships/hyperlink" Target="https://www.pnas.org/content/pnas/115/16/E3635.full.pdf"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arxiv.org/pdf/1904.04047"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arxiv.org/pdf/1908.09635.pdf" TargetMode="External"/><Relationship Id="rId4" Type="http://schemas.openxmlformats.org/officeDocument/2006/relationships/hyperlink" Target="https://arxiv.org/pdf/1606.06121.pdf" TargetMode="External"/></Relationships>
</file>

<file path=ppt/slides/_rels/slide72.xml.rels><?xml version="1.0" encoding="UTF-8" standalone="yes"?>
<Relationships xmlns="http://schemas.openxmlformats.org/package/2006/relationships"><Relationship Id="rId2" Type="http://schemas.openxmlformats.org/officeDocument/2006/relationships/hyperlink" Target="https://arxiv.org/pdf/1903.03862.pdf"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21.png"/><Relationship Id="rId4" Type="http://schemas.openxmlformats.org/officeDocument/2006/relationships/image" Target="../media/image19.png"/></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35D736-D4F1-4B77-8E3A-91CFDC2E5C89}"/>
              </a:ext>
            </a:extLst>
          </p:cNvPr>
          <p:cNvSpPr>
            <a:spLocks noGrp="1"/>
          </p:cNvSpPr>
          <p:nvPr>
            <p:ph type="ctrTitle"/>
          </p:nvPr>
        </p:nvSpPr>
        <p:spPr/>
        <p:txBody>
          <a:bodyPr>
            <a:normAutofit/>
          </a:bodyPr>
          <a:lstStyle/>
          <a:p>
            <a:r>
              <a:rPr lang="es-CL" dirty="0" err="1"/>
              <a:t>The</a:t>
            </a:r>
            <a:r>
              <a:rPr lang="es-CL" dirty="0"/>
              <a:t> Word Embedding </a:t>
            </a:r>
            <a:r>
              <a:rPr lang="es-CL" dirty="0" err="1"/>
              <a:t>Fairness</a:t>
            </a:r>
            <a:r>
              <a:rPr lang="es-CL" dirty="0"/>
              <a:t> </a:t>
            </a:r>
            <a:r>
              <a:rPr lang="es-CL" dirty="0" err="1"/>
              <a:t>Evaluation</a:t>
            </a:r>
            <a:r>
              <a:rPr lang="es-CL" dirty="0"/>
              <a:t> Framework</a:t>
            </a:r>
            <a:endParaRPr lang="es-MX" dirty="0"/>
          </a:p>
        </p:txBody>
      </p:sp>
    </p:spTree>
    <p:extLst>
      <p:ext uri="{BB962C8B-B14F-4D97-AF65-F5344CB8AC3E}">
        <p14:creationId xmlns:p14="http://schemas.microsoft.com/office/powerpoint/2010/main" val="3888867368"/>
      </p:ext>
    </p:extLst>
  </p:cSld>
  <p:clrMapOvr>
    <a:masterClrMapping/>
  </p:clrMapOvr>
  <mc:AlternateContent xmlns:mc="http://schemas.openxmlformats.org/markup-compatibility/2006" xmlns:p14="http://schemas.microsoft.com/office/powerpoint/2010/main">
    <mc:Choice Requires="p14">
      <p:transition spd="slow" p14:dur="2000" advTm="342"/>
    </mc:Choice>
    <mc:Fallback xmlns="">
      <p:transition spd="slow" advTm="3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87B1D-527E-48FD-822F-1D4CA45D93D6}"/>
              </a:ext>
            </a:extLst>
          </p:cNvPr>
          <p:cNvSpPr>
            <a:spLocks noGrp="1"/>
          </p:cNvSpPr>
          <p:nvPr>
            <p:ph type="title"/>
          </p:nvPr>
        </p:nvSpPr>
        <p:spPr/>
        <p:txBody>
          <a:bodyPr>
            <a:normAutofit/>
          </a:bodyPr>
          <a:lstStyle/>
          <a:p>
            <a:r>
              <a:rPr lang="en-US" dirty="0"/>
              <a:t>Motivation</a:t>
            </a:r>
          </a:p>
        </p:txBody>
      </p:sp>
    </p:spTree>
    <p:extLst>
      <p:ext uri="{BB962C8B-B14F-4D97-AF65-F5344CB8AC3E}">
        <p14:creationId xmlns:p14="http://schemas.microsoft.com/office/powerpoint/2010/main" val="3422298554"/>
      </p:ext>
    </p:extLst>
  </p:cSld>
  <p:clrMapOvr>
    <a:masterClrMapping/>
  </p:clrMapOvr>
  <mc:AlternateContent xmlns:mc="http://schemas.openxmlformats.org/markup-compatibility/2006" xmlns:p14="http://schemas.microsoft.com/office/powerpoint/2010/main">
    <mc:Choice Requires="p14">
      <p:transition spd="slow" p14:dur="2000" advTm="134"/>
    </mc:Choice>
    <mc:Fallback xmlns="">
      <p:transition spd="slow" advTm="13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061165-CD7D-452F-8441-AC7F07A0EBD1}"/>
              </a:ext>
            </a:extLst>
          </p:cNvPr>
          <p:cNvSpPr>
            <a:spLocks noGrp="1"/>
          </p:cNvSpPr>
          <p:nvPr>
            <p:ph type="title"/>
          </p:nvPr>
        </p:nvSpPr>
        <p:spPr/>
        <p:txBody>
          <a:bodyPr/>
          <a:lstStyle/>
          <a:p>
            <a:r>
              <a:rPr lang="es-CL" dirty="0" err="1"/>
              <a:t>Research</a:t>
            </a:r>
            <a:r>
              <a:rPr lang="es-CL" dirty="0"/>
              <a:t> </a:t>
            </a:r>
            <a:r>
              <a:rPr lang="es-CL" dirty="0" err="1"/>
              <a:t>Problems</a:t>
            </a:r>
            <a:endParaRPr lang="es-MX"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11F34F3-BBE6-4AAE-91A8-28C419434512}"/>
                  </a:ext>
                </a:extLst>
              </p:cNvPr>
              <p:cNvSpPr>
                <a:spLocks noGrp="1"/>
              </p:cNvSpPr>
              <p:nvPr>
                <p:ph idx="1"/>
              </p:nvPr>
            </p:nvSpPr>
            <p:spPr/>
            <p:txBody>
              <a:bodyPr>
                <a:normAutofit/>
              </a:bodyPr>
              <a:lstStyle/>
              <a:p>
                <a:pPr marL="0" indent="0" algn="ctr">
                  <a:spcBef>
                    <a:spcPts val="200"/>
                  </a:spcBef>
                  <a:buNone/>
                </a:pPr>
                <a:r>
                  <a:rPr lang="en-US" dirty="0"/>
                  <a:t>Although all metrics have a similar objective the</a:t>
                </a:r>
              </a:p>
              <a:p>
                <a:pPr marL="0" indent="0" algn="ctr">
                  <a:spcBef>
                    <a:spcPts val="200"/>
                  </a:spcBef>
                  <a:buNone/>
                </a:pPr>
                <a:r>
                  <a:rPr lang="en-US" b="1" dirty="0"/>
                  <a:t>relationship between them is by no means clear</a:t>
                </a:r>
                <a:r>
                  <a:rPr lang="en-US" dirty="0"/>
                  <a:t>.</a:t>
                </a:r>
              </a:p>
              <a:p>
                <a:pPr marL="0" indent="0" algn="ctr">
                  <a:buNone/>
                </a:pPr>
                <a:endParaRPr lang="en-US" dirty="0"/>
              </a:p>
              <a:p>
                <a:pPr marL="0" indent="0">
                  <a:buNone/>
                </a:pPr>
                <a:r>
                  <a:rPr lang="en-US" dirty="0"/>
                  <a:t>Two issues that prevent a clean comparison is that:</a:t>
                </a:r>
              </a:p>
              <a:p>
                <a:pPr marL="571500" lvl="1" indent="-342900">
                  <a:buFont typeface="+mj-lt"/>
                  <a:buAutoNum type="arabicPeriod"/>
                </a:pPr>
                <a:r>
                  <a:rPr lang="en-US" sz="1800" b="1" dirty="0"/>
                  <a:t>They operate with different inputs</a:t>
                </a:r>
                <a:r>
                  <a:rPr lang="en-US" sz="1800" dirty="0"/>
                  <a:t>: pairs of words, sets of words, multiple sets of words, and so on.</a:t>
                </a:r>
              </a:p>
              <a:p>
                <a:pPr marL="571500" lvl="1" indent="-342900">
                  <a:buFont typeface="+mj-lt"/>
                  <a:buAutoNum type="arabicPeriod"/>
                </a:pPr>
                <a:r>
                  <a:rPr lang="en-US" sz="1800" b="1" dirty="0"/>
                  <a:t>Their outputs are incompatible with each other</a:t>
                </a:r>
                <a:r>
                  <a:rPr lang="en-US" sz="1800" dirty="0"/>
                  <a:t>: reals, positive numbers, </a:t>
                </a:r>
                <a14:m>
                  <m:oMath xmlns:m="http://schemas.openxmlformats.org/officeDocument/2006/math">
                    <m:r>
                      <a:rPr lang="en-US" sz="1800" i="1" dirty="0" smtClean="0">
                        <a:latin typeface="Cambria Math" panose="02040503050406030204" pitchFamily="18" charset="0"/>
                      </a:rPr>
                      <m:t>[</m:t>
                    </m:r>
                    <m:r>
                      <a:rPr lang="en-US" sz="1800" i="1" dirty="0">
                        <a:latin typeface="Cambria Math" panose="02040503050406030204" pitchFamily="18" charset="0"/>
                      </a:rPr>
                      <m:t>0,1</m:t>
                    </m:r>
                    <m:r>
                      <a:rPr lang="en-US" sz="1800" i="1" dirty="0" smtClean="0">
                        <a:latin typeface="Cambria Math" panose="02040503050406030204" pitchFamily="18" charset="0"/>
                      </a:rPr>
                      <m:t>] </m:t>
                    </m:r>
                  </m:oMath>
                </a14:m>
                <a:r>
                  <a:rPr lang="en-US" sz="1800" dirty="0"/>
                  <a:t>range, etc.</a:t>
                </a:r>
                <a:endParaRPr lang="es-MX" sz="1800" dirty="0"/>
              </a:p>
            </p:txBody>
          </p:sp>
        </mc:Choice>
        <mc:Fallback xmlns="">
          <p:sp>
            <p:nvSpPr>
              <p:cNvPr id="3" name="Marcador de contenido 2">
                <a:extLst>
                  <a:ext uri="{FF2B5EF4-FFF2-40B4-BE49-F238E27FC236}">
                    <a16:creationId xmlns:a16="http://schemas.microsoft.com/office/drawing/2014/main" id="{911F34F3-BBE6-4AAE-91A8-28C419434512}"/>
                  </a:ext>
                </a:extLst>
              </p:cNvPr>
              <p:cNvSpPr>
                <a:spLocks noGrp="1" noRot="1" noChangeAspect="1" noMove="1" noResize="1" noEditPoints="1" noAdjustHandles="1" noChangeArrowheads="1" noChangeShapeType="1" noTextEdit="1"/>
              </p:cNvSpPr>
              <p:nvPr>
                <p:ph idx="1"/>
              </p:nvPr>
            </p:nvSpPr>
            <p:spPr>
              <a:blipFill>
                <a:blip r:embed="rId3"/>
                <a:stretch>
                  <a:fillRect l="-631" t="-1179"/>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73358843"/>
      </p:ext>
    </p:extLst>
  </p:cSld>
  <p:clrMapOvr>
    <a:masterClrMapping/>
  </p:clrMapOvr>
  <mc:AlternateContent xmlns:mc="http://schemas.openxmlformats.org/markup-compatibility/2006" xmlns:p14="http://schemas.microsoft.com/office/powerpoint/2010/main">
    <mc:Choice Requires="p14">
      <p:transition spd="slow" p14:dur="2000" advTm="645"/>
    </mc:Choice>
    <mc:Fallback xmlns="">
      <p:transition spd="slow" advTm="6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B3DBCC0-A692-45AE-A9FF-984ED5A3B246}"/>
              </a:ext>
            </a:extLst>
          </p:cNvPr>
          <p:cNvSpPr>
            <a:spLocks noGrp="1"/>
          </p:cNvSpPr>
          <p:nvPr>
            <p:ph idx="1"/>
          </p:nvPr>
        </p:nvSpPr>
        <p:spPr/>
        <p:txBody>
          <a:bodyPr>
            <a:normAutofit/>
          </a:bodyPr>
          <a:lstStyle/>
          <a:p>
            <a:r>
              <a:rPr lang="en-US" dirty="0"/>
              <a:t>Research has tended to focus on studying biases of a few popular embedding models.</a:t>
            </a:r>
          </a:p>
          <a:p>
            <a:endParaRPr lang="en-US" dirty="0"/>
          </a:p>
          <a:p>
            <a:pPr marL="0" indent="0" algn="ctr">
              <a:spcBef>
                <a:spcPts val="600"/>
              </a:spcBef>
              <a:buNone/>
            </a:pPr>
            <a:r>
              <a:rPr lang="en-US" dirty="0"/>
              <a:t>As far as we know, there is </a:t>
            </a:r>
          </a:p>
          <a:p>
            <a:pPr marL="0" indent="0" algn="ctr">
              <a:spcBef>
                <a:spcPts val="600"/>
              </a:spcBef>
              <a:buNone/>
            </a:pPr>
            <a:r>
              <a:rPr lang="en-US" b="1" dirty="0"/>
              <a:t>no method to rank word embeddings     </a:t>
            </a:r>
          </a:p>
          <a:p>
            <a:pPr marL="0" indent="0" algn="ctr">
              <a:spcBef>
                <a:spcPts val="600"/>
              </a:spcBef>
              <a:buNone/>
            </a:pPr>
            <a:r>
              <a:rPr lang="en-US" b="1" dirty="0"/>
              <a:t> </a:t>
            </a:r>
            <a:r>
              <a:rPr lang="en-US" dirty="0"/>
              <a:t>models according to their bias detected.</a:t>
            </a:r>
          </a:p>
        </p:txBody>
      </p:sp>
      <p:sp>
        <p:nvSpPr>
          <p:cNvPr id="4" name="Título 1">
            <a:extLst>
              <a:ext uri="{FF2B5EF4-FFF2-40B4-BE49-F238E27FC236}">
                <a16:creationId xmlns:a16="http://schemas.microsoft.com/office/drawing/2014/main" id="{826789A4-B7EE-4BDF-9A1D-DDB29590548A}"/>
              </a:ext>
            </a:extLst>
          </p:cNvPr>
          <p:cNvSpPr>
            <a:spLocks noGrp="1"/>
          </p:cNvSpPr>
          <p:nvPr>
            <p:ph type="title"/>
          </p:nvPr>
        </p:nvSpPr>
        <p:spPr>
          <a:xfrm>
            <a:off x="2230438" y="965200"/>
            <a:ext cx="7731125" cy="1187450"/>
          </a:xfrm>
        </p:spPr>
        <p:txBody>
          <a:bodyPr/>
          <a:lstStyle/>
          <a:p>
            <a:r>
              <a:rPr lang="es-CL" dirty="0" err="1"/>
              <a:t>Research</a:t>
            </a:r>
            <a:r>
              <a:rPr lang="es-CL" dirty="0"/>
              <a:t> </a:t>
            </a:r>
            <a:r>
              <a:rPr lang="es-CL" dirty="0" err="1"/>
              <a:t>Problems</a:t>
            </a:r>
            <a:endParaRPr lang="es-MX" dirty="0"/>
          </a:p>
        </p:txBody>
      </p:sp>
    </p:spTree>
    <p:custDataLst>
      <p:tags r:id="rId1"/>
    </p:custDataLst>
    <p:extLst>
      <p:ext uri="{BB962C8B-B14F-4D97-AF65-F5344CB8AC3E}">
        <p14:creationId xmlns:p14="http://schemas.microsoft.com/office/powerpoint/2010/main" val="2960475817"/>
      </p:ext>
    </p:extLst>
  </p:cSld>
  <p:clrMapOvr>
    <a:masterClrMapping/>
  </p:clrMapOvr>
  <mc:AlternateContent xmlns:mc="http://schemas.openxmlformats.org/markup-compatibility/2006" xmlns:p14="http://schemas.microsoft.com/office/powerpoint/2010/main">
    <mc:Choice Requires="p14">
      <p:transition spd="slow" p14:dur="2000" advTm="309"/>
    </mc:Choice>
    <mc:Fallback xmlns="">
      <p:transition spd="slow" advTm="3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B3DBCC0-A692-45AE-A9FF-984ED5A3B246}"/>
              </a:ext>
            </a:extLst>
          </p:cNvPr>
          <p:cNvSpPr>
            <a:spLocks noGrp="1"/>
          </p:cNvSpPr>
          <p:nvPr>
            <p:ph idx="1"/>
          </p:nvPr>
        </p:nvSpPr>
        <p:spPr/>
        <p:txBody>
          <a:bodyPr>
            <a:normAutofit/>
          </a:bodyPr>
          <a:lstStyle/>
          <a:p>
            <a:r>
              <a:rPr lang="en-US" dirty="0"/>
              <a:t>Like metrics, mitigation methods are also poorly standardized: </a:t>
            </a:r>
          </a:p>
          <a:p>
            <a:pPr lvl="1"/>
            <a:r>
              <a:rPr lang="en-US" b="1" dirty="0"/>
              <a:t>Different inputs.</a:t>
            </a:r>
          </a:p>
          <a:p>
            <a:pPr lvl="1"/>
            <a:r>
              <a:rPr lang="en-US" dirty="0"/>
              <a:t>Poorly standardized internal processes and concept separation.</a:t>
            </a:r>
            <a:endParaRPr lang="en-US" b="1" dirty="0"/>
          </a:p>
          <a:p>
            <a:pPr lvl="1"/>
            <a:r>
              <a:rPr lang="en-US" dirty="0"/>
              <a:t>Some accept multiclass criteria as input.</a:t>
            </a:r>
          </a:p>
          <a:p>
            <a:endParaRPr lang="en-US" dirty="0"/>
          </a:p>
          <a:p>
            <a:r>
              <a:rPr lang="en-US" dirty="0"/>
              <a:t>Furthermore, everyone tests with their own set of data, making them difficult to compare objectively.</a:t>
            </a:r>
          </a:p>
        </p:txBody>
      </p:sp>
      <p:sp>
        <p:nvSpPr>
          <p:cNvPr id="4" name="Título 1">
            <a:extLst>
              <a:ext uri="{FF2B5EF4-FFF2-40B4-BE49-F238E27FC236}">
                <a16:creationId xmlns:a16="http://schemas.microsoft.com/office/drawing/2014/main" id="{826789A4-B7EE-4BDF-9A1D-DDB29590548A}"/>
              </a:ext>
            </a:extLst>
          </p:cNvPr>
          <p:cNvSpPr>
            <a:spLocks noGrp="1"/>
          </p:cNvSpPr>
          <p:nvPr>
            <p:ph type="title"/>
          </p:nvPr>
        </p:nvSpPr>
        <p:spPr>
          <a:xfrm>
            <a:off x="2230438" y="965200"/>
            <a:ext cx="7731125" cy="1187450"/>
          </a:xfrm>
        </p:spPr>
        <p:txBody>
          <a:bodyPr/>
          <a:lstStyle/>
          <a:p>
            <a:r>
              <a:rPr lang="es-CL" dirty="0" err="1"/>
              <a:t>Research</a:t>
            </a:r>
            <a:r>
              <a:rPr lang="es-CL" dirty="0"/>
              <a:t> </a:t>
            </a:r>
            <a:r>
              <a:rPr lang="es-CL" dirty="0" err="1"/>
              <a:t>Problems</a:t>
            </a:r>
            <a:endParaRPr lang="es-MX" dirty="0"/>
          </a:p>
        </p:txBody>
      </p:sp>
    </p:spTree>
    <p:custDataLst>
      <p:tags r:id="rId1"/>
    </p:custDataLst>
    <p:extLst>
      <p:ext uri="{BB962C8B-B14F-4D97-AF65-F5344CB8AC3E}">
        <p14:creationId xmlns:p14="http://schemas.microsoft.com/office/powerpoint/2010/main" val="1085087345"/>
      </p:ext>
    </p:extLst>
  </p:cSld>
  <p:clrMapOvr>
    <a:masterClrMapping/>
  </p:clrMapOvr>
  <mc:AlternateContent xmlns:mc="http://schemas.openxmlformats.org/markup-compatibility/2006" xmlns:p14="http://schemas.microsoft.com/office/powerpoint/2010/main">
    <mc:Choice Requires="p14">
      <p:transition spd="slow" p14:dur="2000" advTm="309"/>
    </mc:Choice>
    <mc:Fallback xmlns="">
      <p:transition spd="slow" advTm="30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D88AAA-BEC6-4F26-B6E1-74FD63687C6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s-CL" dirty="0" err="1">
                <a:solidFill>
                  <a:srgbClr val="FFFFFF"/>
                </a:solidFill>
              </a:rPr>
              <a:t>Objectives</a:t>
            </a:r>
            <a:endParaRPr lang="en-US" dirty="0">
              <a:solidFill>
                <a:srgbClr val="FFFFFF"/>
              </a:solidFill>
            </a:endParaRPr>
          </a:p>
        </p:txBody>
      </p:sp>
      <p:sp>
        <p:nvSpPr>
          <p:cNvPr id="3" name="Marcador de contenido 2">
            <a:extLst>
              <a:ext uri="{FF2B5EF4-FFF2-40B4-BE49-F238E27FC236}">
                <a16:creationId xmlns:a16="http://schemas.microsoft.com/office/drawing/2014/main" id="{E486590E-9711-4D45-B100-1B11999FD0AD}"/>
              </a:ext>
            </a:extLst>
          </p:cNvPr>
          <p:cNvSpPr>
            <a:spLocks noGrp="1"/>
          </p:cNvSpPr>
          <p:nvPr>
            <p:ph idx="1"/>
          </p:nvPr>
        </p:nvSpPr>
        <p:spPr>
          <a:xfrm>
            <a:off x="5591694" y="1402080"/>
            <a:ext cx="6155805" cy="4053840"/>
          </a:xfrm>
        </p:spPr>
        <p:txBody>
          <a:bodyPr anchor="ctr">
            <a:normAutofit/>
          </a:bodyPr>
          <a:lstStyle/>
          <a:p>
            <a:pPr marL="0" indent="0">
              <a:spcBef>
                <a:spcPts val="600"/>
              </a:spcBef>
              <a:buNone/>
            </a:pPr>
            <a:r>
              <a:rPr lang="en-US" sz="2400" dirty="0"/>
              <a:t>To</a:t>
            </a:r>
            <a:r>
              <a:rPr lang="en-US" sz="2400" b="1" dirty="0"/>
              <a:t> Develop a framework </a:t>
            </a:r>
            <a:r>
              <a:rPr lang="en-US" sz="2400" dirty="0"/>
              <a:t>to standardize the </a:t>
            </a:r>
          </a:p>
          <a:p>
            <a:pPr marL="0" indent="0">
              <a:spcBef>
                <a:spcPts val="600"/>
              </a:spcBef>
              <a:buNone/>
            </a:pPr>
            <a:r>
              <a:rPr lang="en-US" sz="2400" dirty="0"/>
              <a:t>Measurement and mitigation of bias in </a:t>
            </a:r>
          </a:p>
          <a:p>
            <a:pPr marL="0" indent="0">
              <a:spcBef>
                <a:spcPts val="600"/>
              </a:spcBef>
              <a:buNone/>
            </a:pPr>
            <a:r>
              <a:rPr lang="en-US" sz="2400" dirty="0"/>
              <a:t>Word Embedding models.</a:t>
            </a:r>
          </a:p>
        </p:txBody>
      </p:sp>
    </p:spTree>
    <p:extLst>
      <p:ext uri="{BB962C8B-B14F-4D97-AF65-F5344CB8AC3E}">
        <p14:creationId xmlns:p14="http://schemas.microsoft.com/office/powerpoint/2010/main" val="1696669735"/>
      </p:ext>
    </p:extLst>
  </p:cSld>
  <p:clrMapOvr>
    <a:masterClrMapping/>
  </p:clrMapOvr>
  <mc:AlternateContent xmlns:mc="http://schemas.openxmlformats.org/markup-compatibility/2006" xmlns:p14="http://schemas.microsoft.com/office/powerpoint/2010/main">
    <mc:Choice Requires="p14">
      <p:transition spd="slow" p14:dur="2000" advTm="143"/>
    </mc:Choice>
    <mc:Fallback xmlns="">
      <p:transition spd="slow" advTm="14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4AA47-C686-41B2-83EA-60D7BD389A78}"/>
              </a:ext>
            </a:extLst>
          </p:cNvPr>
          <p:cNvSpPr>
            <a:spLocks noGrp="1"/>
          </p:cNvSpPr>
          <p:nvPr>
            <p:ph type="title"/>
          </p:nvPr>
        </p:nvSpPr>
        <p:spPr/>
        <p:txBody>
          <a:bodyPr>
            <a:normAutofit fontScale="90000"/>
          </a:bodyPr>
          <a:lstStyle/>
          <a:p>
            <a:r>
              <a:rPr lang="es-CL" dirty="0" err="1"/>
              <a:t>Wefe</a:t>
            </a:r>
            <a:r>
              <a:rPr lang="es-CL" dirty="0"/>
              <a:t>: </a:t>
            </a:r>
            <a:r>
              <a:rPr lang="es-CL" dirty="0" err="1"/>
              <a:t>The</a:t>
            </a:r>
            <a:r>
              <a:rPr lang="es-CL" dirty="0"/>
              <a:t> Word Embedding </a:t>
            </a:r>
            <a:r>
              <a:rPr lang="es-CL" dirty="0" err="1"/>
              <a:t>Fairness</a:t>
            </a:r>
            <a:r>
              <a:rPr lang="es-CL" dirty="0"/>
              <a:t> </a:t>
            </a:r>
            <a:r>
              <a:rPr lang="es-CL" dirty="0" err="1"/>
              <a:t>Evaluation</a:t>
            </a:r>
            <a:r>
              <a:rPr lang="es-CL" dirty="0"/>
              <a:t> Framework</a:t>
            </a:r>
            <a:endParaRPr lang="en-US" dirty="0"/>
          </a:p>
        </p:txBody>
      </p:sp>
    </p:spTree>
    <p:extLst>
      <p:ext uri="{BB962C8B-B14F-4D97-AF65-F5344CB8AC3E}">
        <p14:creationId xmlns:p14="http://schemas.microsoft.com/office/powerpoint/2010/main" val="622002500"/>
      </p:ext>
    </p:extLst>
  </p:cSld>
  <p:clrMapOvr>
    <a:masterClrMapping/>
  </p:clrMapOvr>
  <mc:AlternateContent xmlns:mc="http://schemas.openxmlformats.org/markup-compatibility/2006" xmlns:p14="http://schemas.microsoft.com/office/powerpoint/2010/main">
    <mc:Choice Requires="p14">
      <p:transition spd="slow" p14:dur="2000" advTm="148"/>
    </mc:Choice>
    <mc:Fallback xmlns="">
      <p:transition spd="slow" advTm="14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89AADD-D78E-4093-AE07-C8B1FB968832}"/>
              </a:ext>
            </a:extLst>
          </p:cNvPr>
          <p:cNvSpPr>
            <a:spLocks noGrp="1"/>
          </p:cNvSpPr>
          <p:nvPr>
            <p:ph type="title"/>
          </p:nvPr>
        </p:nvSpPr>
        <p:spPr/>
        <p:txBody>
          <a:bodyPr/>
          <a:lstStyle/>
          <a:p>
            <a:r>
              <a:rPr lang="es-CL" dirty="0" err="1"/>
              <a:t>Wefe</a:t>
            </a:r>
            <a:r>
              <a:rPr lang="es-CL" dirty="0"/>
              <a:t>: </a:t>
            </a:r>
            <a:r>
              <a:rPr lang="es-CL" dirty="0" err="1"/>
              <a:t>The</a:t>
            </a:r>
            <a:r>
              <a:rPr lang="es-CL" dirty="0"/>
              <a:t> Word Embedding </a:t>
            </a:r>
            <a:r>
              <a:rPr lang="es-CL" dirty="0" err="1"/>
              <a:t>Fairness</a:t>
            </a:r>
            <a:r>
              <a:rPr lang="es-CL" dirty="0"/>
              <a:t> </a:t>
            </a:r>
            <a:r>
              <a:rPr lang="es-CL" dirty="0" err="1"/>
              <a:t>Evaluation</a:t>
            </a:r>
            <a:r>
              <a:rPr lang="es-CL" dirty="0"/>
              <a:t> Framework</a:t>
            </a:r>
            <a:endParaRPr lang="es-MX" dirty="0"/>
          </a:p>
        </p:txBody>
      </p:sp>
      <p:sp>
        <p:nvSpPr>
          <p:cNvPr id="3" name="Marcador de contenido 2">
            <a:extLst>
              <a:ext uri="{FF2B5EF4-FFF2-40B4-BE49-F238E27FC236}">
                <a16:creationId xmlns:a16="http://schemas.microsoft.com/office/drawing/2014/main" id="{39D0E452-99E1-4061-A0CB-5A2486AFCFFB}"/>
              </a:ext>
            </a:extLst>
          </p:cNvPr>
          <p:cNvSpPr>
            <a:spLocks noGrp="1"/>
          </p:cNvSpPr>
          <p:nvPr>
            <p:ph idx="1"/>
          </p:nvPr>
        </p:nvSpPr>
        <p:spPr>
          <a:xfrm>
            <a:off x="2231136" y="2638044"/>
            <a:ext cx="7729728" cy="3676259"/>
          </a:xfrm>
        </p:spPr>
        <p:txBody>
          <a:bodyPr>
            <a:normAutofit/>
          </a:bodyPr>
          <a:lstStyle/>
          <a:p>
            <a:pPr marL="0" indent="0" algn="ctr">
              <a:buNone/>
            </a:pPr>
            <a:r>
              <a:rPr lang="en-US" b="1" i="1" dirty="0"/>
              <a:t>WEFE </a:t>
            </a:r>
            <a:r>
              <a:rPr lang="en-US" b="1" dirty="0"/>
              <a:t>is framework for measuring and mitigating bias in word embedding models</a:t>
            </a:r>
            <a:r>
              <a:rPr lang="en-US" dirty="0"/>
              <a:t>.</a:t>
            </a:r>
          </a:p>
          <a:p>
            <a:pPr marL="0" indent="0" algn="ctr">
              <a:buNone/>
            </a:pPr>
            <a:r>
              <a:rPr lang="en-US" dirty="0"/>
              <a:t>It:</a:t>
            </a:r>
          </a:p>
          <a:p>
            <a:pPr marL="0" indent="0" algn="ctr">
              <a:buNone/>
            </a:pPr>
            <a:endParaRPr lang="en-US" dirty="0"/>
          </a:p>
          <a:p>
            <a:r>
              <a:rPr lang="en-US" b="1" dirty="0"/>
              <a:t>Formalizes </a:t>
            </a:r>
            <a:r>
              <a:rPr lang="en-US" dirty="0"/>
              <a:t>existing </a:t>
            </a:r>
            <a:r>
              <a:rPr lang="en-US" b="1" i="1" dirty="0"/>
              <a:t>Fairness Metrics </a:t>
            </a:r>
            <a:r>
              <a:rPr lang="en-US" dirty="0"/>
              <a:t>into a unified framework.</a:t>
            </a:r>
          </a:p>
          <a:p>
            <a:r>
              <a:rPr lang="en-US" b="1" dirty="0"/>
              <a:t>Encapsulates</a:t>
            </a:r>
            <a:r>
              <a:rPr lang="en-US" dirty="0"/>
              <a:t> </a:t>
            </a:r>
            <a:r>
              <a:rPr lang="en-US" b="1" dirty="0"/>
              <a:t>the test words </a:t>
            </a:r>
            <a:r>
              <a:rPr lang="en-US" dirty="0"/>
              <a:t>into standard objects called </a:t>
            </a:r>
            <a:r>
              <a:rPr lang="en-US" b="1" i="1" dirty="0"/>
              <a:t>queries</a:t>
            </a:r>
            <a:r>
              <a:rPr lang="en-US" dirty="0"/>
              <a:t>.</a:t>
            </a:r>
          </a:p>
          <a:p>
            <a:r>
              <a:rPr lang="en-US" b="1" dirty="0"/>
              <a:t>Quantify</a:t>
            </a:r>
            <a:r>
              <a:rPr lang="en-US" dirty="0"/>
              <a:t> </a:t>
            </a:r>
            <a:r>
              <a:rPr lang="en-US" b="1" dirty="0"/>
              <a:t>the bias </a:t>
            </a:r>
            <a:r>
              <a:rPr lang="en-US" dirty="0"/>
              <a:t>of word embeddings using these queries.</a:t>
            </a:r>
          </a:p>
          <a:p>
            <a:r>
              <a:rPr lang="en-US" dirty="0"/>
              <a:t>Formalizes the bias </a:t>
            </a:r>
            <a:r>
              <a:rPr lang="en-US" b="1" dirty="0"/>
              <a:t>mitigation</a:t>
            </a:r>
            <a:r>
              <a:rPr lang="en-US" dirty="0"/>
              <a:t> </a:t>
            </a:r>
            <a:r>
              <a:rPr lang="en-US" b="1" dirty="0"/>
              <a:t>methods</a:t>
            </a:r>
            <a:r>
              <a:rPr lang="en-US" dirty="0"/>
              <a:t> in two stages: </a:t>
            </a:r>
            <a:r>
              <a:rPr lang="en-US" b="1" dirty="0"/>
              <a:t>fit and transform</a:t>
            </a:r>
            <a:r>
              <a:rPr lang="en-US" dirty="0"/>
              <a:t>.</a:t>
            </a:r>
          </a:p>
          <a:p>
            <a:pPr marL="0" indent="0">
              <a:buNone/>
            </a:pPr>
            <a:endParaRPr lang="en-US" dirty="0"/>
          </a:p>
        </p:txBody>
      </p:sp>
    </p:spTree>
    <p:custDataLst>
      <p:tags r:id="rId1"/>
    </p:custDataLst>
    <p:extLst>
      <p:ext uri="{BB962C8B-B14F-4D97-AF65-F5344CB8AC3E}">
        <p14:creationId xmlns:p14="http://schemas.microsoft.com/office/powerpoint/2010/main" val="3243937679"/>
      </p:ext>
    </p:extLst>
  </p:cSld>
  <p:clrMapOvr>
    <a:masterClrMapping/>
  </p:clrMapOvr>
  <mc:AlternateContent xmlns:mc="http://schemas.openxmlformats.org/markup-compatibility/2006" xmlns:p14="http://schemas.microsoft.com/office/powerpoint/2010/main">
    <mc:Choice Requires="p14">
      <p:transition spd="slow" p14:dur="2000" advTm="727"/>
    </mc:Choice>
    <mc:Fallback xmlns="">
      <p:transition spd="slow" advTm="7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7E131E-4DF6-4602-8F46-A220AD06FEFD}"/>
              </a:ext>
            </a:extLst>
          </p:cNvPr>
          <p:cNvSpPr>
            <a:spLocks noGrp="1"/>
          </p:cNvSpPr>
          <p:nvPr>
            <p:ph type="title"/>
          </p:nvPr>
        </p:nvSpPr>
        <p:spPr/>
        <p:txBody>
          <a:bodyPr/>
          <a:lstStyle/>
          <a:p>
            <a:r>
              <a:rPr lang="es-CL" dirty="0"/>
              <a:t>Target sets</a:t>
            </a:r>
            <a:endParaRPr lang="en-US" dirty="0"/>
          </a:p>
        </p:txBody>
      </p:sp>
      <p:sp>
        <p:nvSpPr>
          <p:cNvPr id="3" name="Marcador de contenido 2">
            <a:extLst>
              <a:ext uri="{FF2B5EF4-FFF2-40B4-BE49-F238E27FC236}">
                <a16:creationId xmlns:a16="http://schemas.microsoft.com/office/drawing/2014/main" id="{D72290D6-7954-43F1-B344-CCDFDCA5C60F}"/>
              </a:ext>
            </a:extLst>
          </p:cNvPr>
          <p:cNvSpPr>
            <a:spLocks noGrp="1"/>
          </p:cNvSpPr>
          <p:nvPr>
            <p:ph idx="1"/>
          </p:nvPr>
        </p:nvSpPr>
        <p:spPr/>
        <p:txBody>
          <a:bodyPr>
            <a:normAutofit/>
          </a:bodyPr>
          <a:lstStyle/>
          <a:p>
            <a:r>
              <a:rPr lang="en-US" dirty="0"/>
              <a:t>A </a:t>
            </a:r>
            <a:r>
              <a:rPr lang="en-US" b="1" i="1" dirty="0"/>
              <a:t>target word set </a:t>
            </a:r>
            <a:r>
              <a:rPr lang="en-US" i="1" dirty="0"/>
              <a:t>is a</a:t>
            </a:r>
            <a:r>
              <a:rPr lang="en-US" b="1" i="1" dirty="0"/>
              <a:t> </a:t>
            </a:r>
            <a:r>
              <a:rPr lang="en-US" dirty="0"/>
              <a:t>set of words intended to denote a </a:t>
            </a:r>
            <a:r>
              <a:rPr lang="en-US" b="1" dirty="0"/>
              <a:t>particular social group</a:t>
            </a:r>
            <a:r>
              <a:rPr lang="en-US" dirty="0"/>
              <a:t>, which is defined by a </a:t>
            </a:r>
            <a:r>
              <a:rPr lang="en-US" b="1" dirty="0"/>
              <a:t>certain criterion</a:t>
            </a:r>
            <a:r>
              <a:rPr lang="en-US" dirty="0"/>
              <a:t> (</a:t>
            </a:r>
            <a:r>
              <a:rPr lang="en-US" i="1" dirty="0"/>
              <a:t>gender, social class, age, and ethnicity, among others…)</a:t>
            </a:r>
            <a:r>
              <a:rPr lang="en-US" dirty="0"/>
              <a:t>. </a:t>
            </a:r>
          </a:p>
        </p:txBody>
      </p:sp>
      <p:graphicFrame>
        <p:nvGraphicFramePr>
          <p:cNvPr id="4" name="Tabla 4">
            <a:extLst>
              <a:ext uri="{FF2B5EF4-FFF2-40B4-BE49-F238E27FC236}">
                <a16:creationId xmlns:a16="http://schemas.microsoft.com/office/drawing/2014/main" id="{136D4552-B557-4E68-901E-3064124D42A6}"/>
              </a:ext>
            </a:extLst>
          </p:cNvPr>
          <p:cNvGraphicFramePr>
            <a:graphicFrameLocks noGrp="1"/>
          </p:cNvGraphicFramePr>
          <p:nvPr>
            <p:extLst>
              <p:ext uri="{D42A27DB-BD31-4B8C-83A1-F6EECF244321}">
                <p14:modId xmlns:p14="http://schemas.microsoft.com/office/powerpoint/2010/main" val="379195086"/>
              </p:ext>
            </p:extLst>
          </p:nvPr>
        </p:nvGraphicFramePr>
        <p:xfrm>
          <a:off x="2231136" y="4601122"/>
          <a:ext cx="8128000" cy="1483360"/>
        </p:xfrm>
        <a:graphic>
          <a:graphicData uri="http://schemas.openxmlformats.org/drawingml/2006/table">
            <a:tbl>
              <a:tblPr firstRow="1" bandRow="1">
                <a:tableStyleId>{74C1A8A3-306A-4EB7-A6B1-4F7E0EB9C5D6}</a:tableStyleId>
              </a:tblPr>
              <a:tblGrid>
                <a:gridCol w="4064000">
                  <a:extLst>
                    <a:ext uri="{9D8B030D-6E8A-4147-A177-3AD203B41FA5}">
                      <a16:colId xmlns:a16="http://schemas.microsoft.com/office/drawing/2014/main" val="320665923"/>
                    </a:ext>
                  </a:extLst>
                </a:gridCol>
                <a:gridCol w="4064000">
                  <a:extLst>
                    <a:ext uri="{9D8B030D-6E8A-4147-A177-3AD203B41FA5}">
                      <a16:colId xmlns:a16="http://schemas.microsoft.com/office/drawing/2014/main" val="1415158067"/>
                    </a:ext>
                  </a:extLst>
                </a:gridCol>
              </a:tblGrid>
              <a:tr h="370840">
                <a:tc>
                  <a:txBody>
                    <a:bodyPr/>
                    <a:lstStyle/>
                    <a:p>
                      <a:r>
                        <a:rPr lang="en-US" dirty="0"/>
                        <a:t>Women</a:t>
                      </a:r>
                    </a:p>
                  </a:txBody>
                  <a:tcPr/>
                </a:tc>
                <a:tc>
                  <a:txBody>
                    <a:bodyPr/>
                    <a:lstStyle/>
                    <a:p>
                      <a:r>
                        <a:rPr lang="en-US" dirty="0"/>
                        <a:t>Men</a:t>
                      </a:r>
                    </a:p>
                  </a:txBody>
                  <a:tcPr/>
                </a:tc>
                <a:extLst>
                  <a:ext uri="{0D108BD9-81ED-4DB2-BD59-A6C34878D82A}">
                    <a16:rowId xmlns:a16="http://schemas.microsoft.com/office/drawing/2014/main" val="1530698205"/>
                  </a:ext>
                </a:extLst>
              </a:tr>
              <a:tr h="370840">
                <a:tc>
                  <a:txBody>
                    <a:bodyPr/>
                    <a:lstStyle/>
                    <a:p>
                      <a:r>
                        <a:rPr lang="en-US" dirty="0"/>
                        <a:t>“She”</a:t>
                      </a:r>
                    </a:p>
                  </a:txBody>
                  <a:tcPr/>
                </a:tc>
                <a:tc>
                  <a:txBody>
                    <a:bodyPr/>
                    <a:lstStyle/>
                    <a:p>
                      <a:r>
                        <a:rPr lang="en-US" dirty="0"/>
                        <a:t>“He”</a:t>
                      </a:r>
                    </a:p>
                  </a:txBody>
                  <a:tcPr/>
                </a:tc>
                <a:extLst>
                  <a:ext uri="{0D108BD9-81ED-4DB2-BD59-A6C34878D82A}">
                    <a16:rowId xmlns:a16="http://schemas.microsoft.com/office/drawing/2014/main" val="3734926137"/>
                  </a:ext>
                </a:extLst>
              </a:tr>
              <a:tr h="370840">
                <a:tc>
                  <a:txBody>
                    <a:bodyPr/>
                    <a:lstStyle/>
                    <a:p>
                      <a:r>
                        <a:rPr lang="en-US" dirty="0"/>
                        <a:t>“Woman”</a:t>
                      </a:r>
                    </a:p>
                  </a:txBody>
                  <a:tcPr/>
                </a:tc>
                <a:tc>
                  <a:txBody>
                    <a:bodyPr/>
                    <a:lstStyle/>
                    <a:p>
                      <a:r>
                        <a:rPr lang="en-US" dirty="0"/>
                        <a:t>“Man”</a:t>
                      </a:r>
                    </a:p>
                  </a:txBody>
                  <a:tcPr/>
                </a:tc>
                <a:extLst>
                  <a:ext uri="{0D108BD9-81ED-4DB2-BD59-A6C34878D82A}">
                    <a16:rowId xmlns:a16="http://schemas.microsoft.com/office/drawing/2014/main" val="491399706"/>
                  </a:ext>
                </a:extLst>
              </a:tr>
              <a:tr h="370840">
                <a:tc>
                  <a:txBody>
                    <a:bodyPr/>
                    <a:lstStyle/>
                    <a:p>
                      <a:r>
                        <a:rPr lang="en-US" dirty="0"/>
                        <a:t>“Girl”</a:t>
                      </a:r>
                    </a:p>
                  </a:txBody>
                  <a:tcPr/>
                </a:tc>
                <a:tc>
                  <a:txBody>
                    <a:bodyPr/>
                    <a:lstStyle/>
                    <a:p>
                      <a:r>
                        <a:rPr lang="en-US" dirty="0"/>
                        <a:t>“Boy”</a:t>
                      </a:r>
                    </a:p>
                  </a:txBody>
                  <a:tcPr/>
                </a:tc>
                <a:extLst>
                  <a:ext uri="{0D108BD9-81ED-4DB2-BD59-A6C34878D82A}">
                    <a16:rowId xmlns:a16="http://schemas.microsoft.com/office/drawing/2014/main" val="1536827463"/>
                  </a:ext>
                </a:extLst>
              </a:tr>
            </a:tbl>
          </a:graphicData>
        </a:graphic>
      </p:graphicFrame>
    </p:spTree>
    <p:custDataLst>
      <p:tags r:id="rId1"/>
    </p:custDataLst>
    <p:extLst>
      <p:ext uri="{BB962C8B-B14F-4D97-AF65-F5344CB8AC3E}">
        <p14:creationId xmlns:p14="http://schemas.microsoft.com/office/powerpoint/2010/main" val="3016342442"/>
      </p:ext>
    </p:extLst>
  </p:cSld>
  <p:clrMapOvr>
    <a:masterClrMapping/>
  </p:clrMapOvr>
  <mc:AlternateContent xmlns:mc="http://schemas.openxmlformats.org/markup-compatibility/2006" xmlns:p14="http://schemas.microsoft.com/office/powerpoint/2010/main">
    <mc:Choice Requires="p14">
      <p:transition spd="slow" p14:dur="2000" advTm="147"/>
    </mc:Choice>
    <mc:Fallback xmlns="">
      <p:transition spd="slow" advTm="1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7E131E-4DF6-4602-8F46-A220AD06FEFD}"/>
              </a:ext>
            </a:extLst>
          </p:cNvPr>
          <p:cNvSpPr>
            <a:spLocks noGrp="1"/>
          </p:cNvSpPr>
          <p:nvPr>
            <p:ph type="title"/>
          </p:nvPr>
        </p:nvSpPr>
        <p:spPr/>
        <p:txBody>
          <a:bodyPr/>
          <a:lstStyle/>
          <a:p>
            <a:r>
              <a:rPr lang="en-US" dirty="0"/>
              <a:t>attribute sets</a:t>
            </a:r>
          </a:p>
        </p:txBody>
      </p:sp>
      <p:sp>
        <p:nvSpPr>
          <p:cNvPr id="3" name="Marcador de contenido 2">
            <a:extLst>
              <a:ext uri="{FF2B5EF4-FFF2-40B4-BE49-F238E27FC236}">
                <a16:creationId xmlns:a16="http://schemas.microsoft.com/office/drawing/2014/main" id="{D72290D6-7954-43F1-B344-CCDFDCA5C60F}"/>
              </a:ext>
            </a:extLst>
          </p:cNvPr>
          <p:cNvSpPr>
            <a:spLocks noGrp="1"/>
          </p:cNvSpPr>
          <p:nvPr>
            <p:ph idx="1"/>
          </p:nvPr>
        </p:nvSpPr>
        <p:spPr/>
        <p:txBody>
          <a:bodyPr>
            <a:normAutofit/>
          </a:bodyPr>
          <a:lstStyle/>
          <a:p>
            <a:r>
              <a:rPr lang="en-US" dirty="0"/>
              <a:t>An </a:t>
            </a:r>
            <a:r>
              <a:rPr lang="en-US" i="1" dirty="0"/>
              <a:t>attribute word set </a:t>
            </a:r>
            <a:r>
              <a:rPr lang="en-US" dirty="0"/>
              <a:t>is a set of words representing some </a:t>
            </a:r>
            <a:r>
              <a:rPr lang="en-US" b="1" dirty="0"/>
              <a:t>attitude, characteristic, trait, occupational field</a:t>
            </a:r>
            <a:r>
              <a:rPr lang="en-US" dirty="0"/>
              <a:t>, etc. that can be associated with </a:t>
            </a:r>
            <a:r>
              <a:rPr lang="en-US" i="1" dirty="0"/>
              <a:t>individuals</a:t>
            </a:r>
            <a:r>
              <a:rPr lang="en-US" dirty="0"/>
              <a:t> from any social group. </a:t>
            </a:r>
          </a:p>
        </p:txBody>
      </p:sp>
      <p:graphicFrame>
        <p:nvGraphicFramePr>
          <p:cNvPr id="4" name="Tabla 4">
            <a:extLst>
              <a:ext uri="{FF2B5EF4-FFF2-40B4-BE49-F238E27FC236}">
                <a16:creationId xmlns:a16="http://schemas.microsoft.com/office/drawing/2014/main" id="{136D4552-B557-4E68-901E-3064124D42A6}"/>
              </a:ext>
            </a:extLst>
          </p:cNvPr>
          <p:cNvGraphicFramePr>
            <a:graphicFrameLocks noGrp="1"/>
          </p:cNvGraphicFramePr>
          <p:nvPr>
            <p:extLst>
              <p:ext uri="{D42A27DB-BD31-4B8C-83A1-F6EECF244321}">
                <p14:modId xmlns:p14="http://schemas.microsoft.com/office/powerpoint/2010/main" val="2133637545"/>
              </p:ext>
            </p:extLst>
          </p:nvPr>
        </p:nvGraphicFramePr>
        <p:xfrm>
          <a:off x="2032000" y="4409948"/>
          <a:ext cx="8128000" cy="1483360"/>
        </p:xfrm>
        <a:graphic>
          <a:graphicData uri="http://schemas.openxmlformats.org/drawingml/2006/table">
            <a:tbl>
              <a:tblPr firstRow="1" bandRow="1">
                <a:tableStyleId>{EB9631B5-78F2-41C9-869B-9F39066F8104}</a:tableStyleId>
              </a:tblPr>
              <a:tblGrid>
                <a:gridCol w="4064000">
                  <a:extLst>
                    <a:ext uri="{9D8B030D-6E8A-4147-A177-3AD203B41FA5}">
                      <a16:colId xmlns:a16="http://schemas.microsoft.com/office/drawing/2014/main" val="320665923"/>
                    </a:ext>
                  </a:extLst>
                </a:gridCol>
                <a:gridCol w="4064000">
                  <a:extLst>
                    <a:ext uri="{9D8B030D-6E8A-4147-A177-3AD203B41FA5}">
                      <a16:colId xmlns:a16="http://schemas.microsoft.com/office/drawing/2014/main" val="1415158067"/>
                    </a:ext>
                  </a:extLst>
                </a:gridCol>
              </a:tblGrid>
              <a:tr h="370840">
                <a:tc>
                  <a:txBody>
                    <a:bodyPr/>
                    <a:lstStyle/>
                    <a:p>
                      <a:r>
                        <a:rPr lang="en-US" dirty="0"/>
                        <a:t>Science</a:t>
                      </a:r>
                    </a:p>
                  </a:txBody>
                  <a:tcPr/>
                </a:tc>
                <a:tc>
                  <a:txBody>
                    <a:bodyPr/>
                    <a:lstStyle/>
                    <a:p>
                      <a:r>
                        <a:rPr lang="en-US" dirty="0"/>
                        <a:t>Arts</a:t>
                      </a:r>
                    </a:p>
                  </a:txBody>
                  <a:tcPr/>
                </a:tc>
                <a:extLst>
                  <a:ext uri="{0D108BD9-81ED-4DB2-BD59-A6C34878D82A}">
                    <a16:rowId xmlns:a16="http://schemas.microsoft.com/office/drawing/2014/main" val="1530698205"/>
                  </a:ext>
                </a:extLst>
              </a:tr>
              <a:tr h="370840">
                <a:tc>
                  <a:txBody>
                    <a:bodyPr/>
                    <a:lstStyle/>
                    <a:p>
                      <a:r>
                        <a:rPr lang="en-US" dirty="0"/>
                        <a:t>“Technology”</a:t>
                      </a:r>
                    </a:p>
                  </a:txBody>
                  <a:tcPr/>
                </a:tc>
                <a:tc>
                  <a:txBody>
                    <a:bodyPr/>
                    <a:lstStyle/>
                    <a:p>
                      <a:r>
                        <a:rPr lang="en-US" dirty="0"/>
                        <a:t>“Poetry”</a:t>
                      </a:r>
                    </a:p>
                  </a:txBody>
                  <a:tcPr/>
                </a:tc>
                <a:extLst>
                  <a:ext uri="{0D108BD9-81ED-4DB2-BD59-A6C34878D82A}">
                    <a16:rowId xmlns:a16="http://schemas.microsoft.com/office/drawing/2014/main" val="3734926137"/>
                  </a:ext>
                </a:extLst>
              </a:tr>
              <a:tr h="370840">
                <a:tc>
                  <a:txBody>
                    <a:bodyPr/>
                    <a:lstStyle/>
                    <a:p>
                      <a:r>
                        <a:rPr lang="en-US" dirty="0"/>
                        <a:t>“Physics”</a:t>
                      </a:r>
                    </a:p>
                  </a:txBody>
                  <a:tcPr/>
                </a:tc>
                <a:tc>
                  <a:txBody>
                    <a:bodyPr/>
                    <a:lstStyle/>
                    <a:p>
                      <a:r>
                        <a:rPr lang="en-US" dirty="0"/>
                        <a:t>“Dance”</a:t>
                      </a:r>
                    </a:p>
                  </a:txBody>
                  <a:tcPr/>
                </a:tc>
                <a:extLst>
                  <a:ext uri="{0D108BD9-81ED-4DB2-BD59-A6C34878D82A}">
                    <a16:rowId xmlns:a16="http://schemas.microsoft.com/office/drawing/2014/main" val="491399706"/>
                  </a:ext>
                </a:extLst>
              </a:tr>
              <a:tr h="370840">
                <a:tc>
                  <a:txBody>
                    <a:bodyPr/>
                    <a:lstStyle/>
                    <a:p>
                      <a:r>
                        <a:rPr lang="en-US" dirty="0"/>
                        <a:t>“Chemistry”</a:t>
                      </a:r>
                    </a:p>
                  </a:txBody>
                  <a:tcPr/>
                </a:tc>
                <a:tc>
                  <a:txBody>
                    <a:bodyPr/>
                    <a:lstStyle/>
                    <a:p>
                      <a:r>
                        <a:rPr lang="en-US" dirty="0"/>
                        <a:t>“Literature”</a:t>
                      </a:r>
                    </a:p>
                  </a:txBody>
                  <a:tcPr/>
                </a:tc>
                <a:extLst>
                  <a:ext uri="{0D108BD9-81ED-4DB2-BD59-A6C34878D82A}">
                    <a16:rowId xmlns:a16="http://schemas.microsoft.com/office/drawing/2014/main" val="1536827463"/>
                  </a:ext>
                </a:extLst>
              </a:tr>
            </a:tbl>
          </a:graphicData>
        </a:graphic>
      </p:graphicFrame>
    </p:spTree>
    <p:custDataLst>
      <p:tags r:id="rId1"/>
    </p:custDataLst>
    <p:extLst>
      <p:ext uri="{BB962C8B-B14F-4D97-AF65-F5344CB8AC3E}">
        <p14:creationId xmlns:p14="http://schemas.microsoft.com/office/powerpoint/2010/main" val="3255743259"/>
      </p:ext>
    </p:extLst>
  </p:cSld>
  <p:clrMapOvr>
    <a:masterClrMapping/>
  </p:clrMapOvr>
  <mc:AlternateContent xmlns:mc="http://schemas.openxmlformats.org/markup-compatibility/2006" xmlns:p14="http://schemas.microsoft.com/office/powerpoint/2010/main">
    <mc:Choice Requires="p14">
      <p:transition spd="slow" p14:dur="2000" advTm="459"/>
    </mc:Choice>
    <mc:Fallback xmlns="">
      <p:transition spd="slow" advTm="4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FF160-A022-463A-8A3B-0CB342E72638}"/>
              </a:ext>
            </a:extLst>
          </p:cNvPr>
          <p:cNvSpPr>
            <a:spLocks noGrp="1"/>
          </p:cNvSpPr>
          <p:nvPr>
            <p:ph type="title"/>
          </p:nvPr>
        </p:nvSpPr>
        <p:spPr/>
        <p:txBody>
          <a:bodyPr/>
          <a:lstStyle/>
          <a:p>
            <a:r>
              <a:rPr lang="es-CL" dirty="0" err="1"/>
              <a:t>Query</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2BBBB71-C34C-4F60-A7F6-B50861AD56B1}"/>
                  </a:ext>
                </a:extLst>
              </p:cNvPr>
              <p:cNvSpPr>
                <a:spLocks noGrp="1"/>
              </p:cNvSpPr>
              <p:nvPr>
                <p:ph idx="1"/>
              </p:nvPr>
            </p:nvSpPr>
            <p:spPr>
              <a:xfrm>
                <a:off x="2231136" y="2638044"/>
                <a:ext cx="7729728" cy="3632127"/>
              </a:xfrm>
            </p:spPr>
            <p:txBody>
              <a:bodyPr>
                <a:normAutofit/>
              </a:bodyPr>
              <a:lstStyle/>
              <a:p>
                <a:pPr marL="0" indent="0" algn="ctr">
                  <a:buNone/>
                </a:pPr>
                <a:r>
                  <a:rPr lang="en-US" sz="2000" dirty="0"/>
                  <a:t>Queries are the main component used by </a:t>
                </a:r>
                <a:r>
                  <a:rPr lang="en-US" sz="2000" i="1" dirty="0"/>
                  <a:t>Fairness Metrics </a:t>
                </a:r>
                <a:r>
                  <a:rPr lang="en-US" sz="2000" dirty="0"/>
                  <a:t>to measure bias. </a:t>
                </a:r>
              </a:p>
              <a:p>
                <a:pPr marL="0" indent="0">
                  <a:buNone/>
                </a:pPr>
                <a:endParaRPr lang="en-US" dirty="0"/>
              </a:p>
              <a:p>
                <a:pPr marL="228600" lvl="1" indent="0">
                  <a:buNone/>
                </a:pPr>
                <a:r>
                  <a:rPr lang="en-US" sz="1800" dirty="0"/>
                  <a:t>A </a:t>
                </a:r>
                <a:r>
                  <a:rPr lang="en-US" sz="1800" i="1" dirty="0"/>
                  <a:t>query</a:t>
                </a:r>
                <a:r>
                  <a:rPr lang="en-US" sz="1800" dirty="0"/>
                  <a:t> is a pair:</a:t>
                </a:r>
              </a:p>
              <a:p>
                <a:pPr marL="0" indent="0" algn="ctr">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𝑄</m:t>
                      </m:r>
                      <m:r>
                        <a:rPr lang="es-CL" b="0" i="1" smtClean="0">
                          <a:latin typeface="Cambria Math" panose="02040503050406030204" pitchFamily="18" charset="0"/>
                        </a:rPr>
                        <m:t>=</m:t>
                      </m:r>
                      <m:d>
                        <m:dPr>
                          <m:ctrlPr>
                            <a:rPr lang="es-CL" b="0" i="1" smtClean="0">
                              <a:latin typeface="Cambria Math" panose="02040503050406030204" pitchFamily="18" charset="0"/>
                              <a:ea typeface="Cambria Math" panose="02040503050406030204" pitchFamily="18" charset="0"/>
                            </a:rPr>
                          </m:ctrlPr>
                        </m:dPr>
                        <m:e>
                          <m:r>
                            <a:rPr lang="es-CL" b="0" i="1" smtClean="0">
                              <a:latin typeface="Cambria Math" panose="02040503050406030204" pitchFamily="18" charset="0"/>
                              <a:ea typeface="Cambria Math" panose="02040503050406030204" pitchFamily="18" charset="0"/>
                            </a:rPr>
                            <m:t>𝒯</m:t>
                          </m:r>
                          <m:r>
                            <a:rPr lang="es-CL" b="0" i="1" smtClean="0">
                              <a:latin typeface="Cambria Math" panose="02040503050406030204" pitchFamily="18" charset="0"/>
                              <a:ea typeface="Cambria Math" panose="02040503050406030204" pitchFamily="18" charset="0"/>
                            </a:rPr>
                            <m:t>,</m:t>
                          </m:r>
                          <m:r>
                            <a:rPr lang="es-CL" b="0" i="1" smtClean="0">
                              <a:latin typeface="Cambria Math" panose="02040503050406030204" pitchFamily="18" charset="0"/>
                              <a:ea typeface="Cambria Math" panose="02040503050406030204" pitchFamily="18" charset="0"/>
                            </a:rPr>
                            <m:t>𝒜</m:t>
                          </m:r>
                        </m:e>
                      </m:d>
                      <m:r>
                        <a:rPr lang="es-CL" b="0" i="1" smtClean="0">
                          <a:latin typeface="Cambria Math" panose="02040503050406030204" pitchFamily="18" charset="0"/>
                        </a:rPr>
                        <m:t> </m:t>
                      </m:r>
                    </m:oMath>
                  </m:oMathPara>
                </a14:m>
                <a:endParaRPr lang="es-CL" b="0" dirty="0"/>
              </a:p>
              <a:p>
                <a:pPr marL="0" indent="0" algn="ctr">
                  <a:buNone/>
                </a:pPr>
                <a:endParaRPr lang="es-CL" b="0" dirty="0"/>
              </a:p>
              <a:p>
                <a:pPr marL="228600" lvl="1" indent="0">
                  <a:buNone/>
                </a:pPr>
                <a:r>
                  <a:rPr lang="en-US" sz="1800" dirty="0"/>
                  <a:t>in which </a:t>
                </a:r>
                <a14:m>
                  <m:oMath xmlns:m="http://schemas.openxmlformats.org/officeDocument/2006/math">
                    <m:r>
                      <a:rPr lang="es-CL" sz="1800" i="1">
                        <a:latin typeface="Cambria Math" panose="02040503050406030204" pitchFamily="18" charset="0"/>
                        <a:ea typeface="Cambria Math" panose="02040503050406030204" pitchFamily="18" charset="0"/>
                      </a:rPr>
                      <m:t>𝒯</m:t>
                    </m:r>
                  </m:oMath>
                </a14:m>
                <a:r>
                  <a:rPr lang="en-US" sz="1800" dirty="0"/>
                  <a:t> is a set of </a:t>
                </a:r>
                <a:r>
                  <a:rPr lang="en-US" sz="1800" i="1" dirty="0"/>
                  <a:t>target word sets </a:t>
                </a:r>
                <a14:m>
                  <m:oMath xmlns:m="http://schemas.openxmlformats.org/officeDocument/2006/math">
                    <m:r>
                      <a:rPr lang="es-CL" b="0" i="0" smtClean="0">
                        <a:latin typeface="Cambria Math" panose="02040503050406030204" pitchFamily="18" charset="0"/>
                        <a:ea typeface="Cambria Math" panose="02040503050406030204" pitchFamily="18" charset="0"/>
                      </a:rPr>
                      <m:t> </m:t>
                    </m:r>
                    <m:r>
                      <a:rPr lang="es-CL" i="1">
                        <a:latin typeface="Cambria Math" panose="02040503050406030204" pitchFamily="18" charset="0"/>
                        <a:ea typeface="Cambria Math" panose="02040503050406030204" pitchFamily="18" charset="0"/>
                      </a:rPr>
                      <m:t>𝒯</m:t>
                    </m:r>
                    <m:r>
                      <a:rPr lang="es-CL" b="0" i="1" smtClean="0">
                        <a:latin typeface="Cambria Math" panose="02040503050406030204" pitchFamily="18" charset="0"/>
                        <a:ea typeface="Cambria Math" panose="02040503050406030204" pitchFamily="18" charset="0"/>
                      </a:rPr>
                      <m:t>=</m:t>
                    </m:r>
                    <m:sSub>
                      <m:sSubPr>
                        <m:ctrlPr>
                          <a:rPr lang="es-CL" b="0" i="1" smtClean="0">
                            <a:latin typeface="Cambria Math" panose="02040503050406030204" pitchFamily="18" charset="0"/>
                            <a:ea typeface="Cambria Math" panose="02040503050406030204" pitchFamily="18" charset="0"/>
                          </a:rPr>
                        </m:ctrlPr>
                      </m:sSubPr>
                      <m:e>
                        <m:r>
                          <a:rPr lang="es-CL" b="0" i="1" smtClean="0">
                            <a:latin typeface="Cambria Math" panose="02040503050406030204" pitchFamily="18" charset="0"/>
                            <a:ea typeface="Cambria Math" panose="02040503050406030204" pitchFamily="18" charset="0"/>
                          </a:rPr>
                          <m:t>{</m:t>
                        </m:r>
                        <m:r>
                          <a:rPr lang="es-CL" b="0" i="1" smtClean="0">
                            <a:latin typeface="Cambria Math" panose="02040503050406030204" pitchFamily="18" charset="0"/>
                            <a:ea typeface="Cambria Math" panose="02040503050406030204" pitchFamily="18" charset="0"/>
                          </a:rPr>
                          <m:t>𝑇</m:t>
                        </m:r>
                      </m:e>
                      <m:sub>
                        <m:r>
                          <a:rPr lang="es-CL" b="0" i="1" smtClean="0">
                            <a:latin typeface="Cambria Math" panose="02040503050406030204" pitchFamily="18" charset="0"/>
                            <a:ea typeface="Cambria Math" panose="02040503050406030204" pitchFamily="18" charset="0"/>
                          </a:rPr>
                          <m:t>1</m:t>
                        </m:r>
                      </m:sub>
                    </m:sSub>
                    <m:r>
                      <a:rPr lang="es-CL" b="0" i="1" smtClean="0">
                        <a:latin typeface="Cambria Math" panose="02040503050406030204" pitchFamily="18" charset="0"/>
                        <a:ea typeface="Cambria Math" panose="02040503050406030204" pitchFamily="18" charset="0"/>
                      </a:rPr>
                      <m:t>, </m:t>
                    </m:r>
                    <m:sSub>
                      <m:sSubPr>
                        <m:ctrlPr>
                          <a:rPr lang="es-CL" b="0" i="1" smtClean="0">
                            <a:latin typeface="Cambria Math" panose="02040503050406030204" pitchFamily="18" charset="0"/>
                            <a:ea typeface="Cambria Math" panose="02040503050406030204" pitchFamily="18" charset="0"/>
                          </a:rPr>
                        </m:ctrlPr>
                      </m:sSubPr>
                      <m:e>
                        <m:r>
                          <a:rPr lang="es-CL" b="0" i="1" smtClean="0">
                            <a:latin typeface="Cambria Math" panose="02040503050406030204" pitchFamily="18" charset="0"/>
                            <a:ea typeface="Cambria Math" panose="02040503050406030204" pitchFamily="18" charset="0"/>
                          </a:rPr>
                          <m:t>𝑇</m:t>
                        </m:r>
                      </m:e>
                      <m:sub>
                        <m:r>
                          <a:rPr lang="es-CL" b="0" i="1" smtClean="0">
                            <a:latin typeface="Cambria Math" panose="02040503050406030204" pitchFamily="18" charset="0"/>
                            <a:ea typeface="Cambria Math" panose="02040503050406030204" pitchFamily="18" charset="0"/>
                          </a:rPr>
                          <m:t>2</m:t>
                        </m:r>
                      </m:sub>
                    </m:sSub>
                    <m:r>
                      <a:rPr lang="es-CL" b="0" i="1" smtClean="0">
                        <a:latin typeface="Cambria Math" panose="02040503050406030204" pitchFamily="18" charset="0"/>
                        <a:ea typeface="Cambria Math" panose="02040503050406030204" pitchFamily="18" charset="0"/>
                      </a:rPr>
                      <m:t>, …, </m:t>
                    </m:r>
                    <m:sSub>
                      <m:sSubPr>
                        <m:ctrlPr>
                          <a:rPr lang="es-CL" b="0" i="1" smtClean="0">
                            <a:latin typeface="Cambria Math" panose="02040503050406030204" pitchFamily="18" charset="0"/>
                            <a:ea typeface="Cambria Math" panose="02040503050406030204" pitchFamily="18" charset="0"/>
                          </a:rPr>
                        </m:ctrlPr>
                      </m:sSubPr>
                      <m:e>
                        <m:r>
                          <a:rPr lang="es-CL" b="0" i="1" smtClean="0">
                            <a:latin typeface="Cambria Math" panose="02040503050406030204" pitchFamily="18" charset="0"/>
                            <a:ea typeface="Cambria Math" panose="02040503050406030204" pitchFamily="18" charset="0"/>
                          </a:rPr>
                          <m:t>𝑇</m:t>
                        </m:r>
                      </m:e>
                      <m:sub>
                        <m:r>
                          <a:rPr lang="es-CL" b="0" i="1" smtClean="0">
                            <a:latin typeface="Cambria Math" panose="02040503050406030204" pitchFamily="18" charset="0"/>
                            <a:ea typeface="Cambria Math" panose="02040503050406030204" pitchFamily="18" charset="0"/>
                          </a:rPr>
                          <m:t>𝑛</m:t>
                        </m:r>
                      </m:sub>
                    </m:sSub>
                    <m:r>
                      <a:rPr lang="es-CL" b="0" i="1" smtClean="0">
                        <a:latin typeface="Cambria Math" panose="02040503050406030204" pitchFamily="18" charset="0"/>
                        <a:ea typeface="Cambria Math" panose="02040503050406030204" pitchFamily="18" charset="0"/>
                      </a:rPr>
                      <m:t>}</m:t>
                    </m:r>
                  </m:oMath>
                </a14:m>
                <a:endParaRPr lang="en-US" sz="1800" i="1" dirty="0"/>
              </a:p>
              <a:p>
                <a:pPr marL="228600" lvl="1" indent="0">
                  <a:buNone/>
                </a:pPr>
                <a:r>
                  <a:rPr lang="en-US" sz="1800" dirty="0"/>
                  <a:t>and </a:t>
                </a:r>
                <a14:m>
                  <m:oMath xmlns:m="http://schemas.openxmlformats.org/officeDocument/2006/math">
                    <m:r>
                      <a:rPr lang="es-CL" sz="1800" i="1">
                        <a:latin typeface="Cambria Math" panose="02040503050406030204" pitchFamily="18" charset="0"/>
                        <a:ea typeface="Cambria Math" panose="02040503050406030204" pitchFamily="18" charset="0"/>
                      </a:rPr>
                      <m:t>𝒜</m:t>
                    </m:r>
                  </m:oMath>
                </a14:m>
                <a:r>
                  <a:rPr lang="en-US" sz="1800" dirty="0"/>
                  <a:t> is a set of </a:t>
                </a:r>
                <a:r>
                  <a:rPr lang="en-US" sz="1800" i="1" dirty="0"/>
                  <a:t>attribute word sets</a:t>
                </a:r>
                <a:r>
                  <a:rPr lang="en-US" sz="1800" dirty="0"/>
                  <a:t> </a:t>
                </a:r>
                <a14:m>
                  <m:oMath xmlns:m="http://schemas.openxmlformats.org/officeDocument/2006/math">
                    <m:r>
                      <a:rPr lang="es-CL" i="1">
                        <a:latin typeface="Cambria Math" panose="02040503050406030204" pitchFamily="18" charset="0"/>
                        <a:ea typeface="Cambria Math" panose="02040503050406030204" pitchFamily="18" charset="0"/>
                      </a:rPr>
                      <m:t>𝒜</m:t>
                    </m:r>
                    <m:r>
                      <a:rPr lang="es-CL" i="1">
                        <a:latin typeface="Cambria Math" panose="02040503050406030204" pitchFamily="18" charset="0"/>
                        <a:ea typeface="Cambria Math" panose="02040503050406030204" pitchFamily="18" charset="0"/>
                      </a:rPr>
                      <m:t> =</m:t>
                    </m:r>
                    <m:sSub>
                      <m:sSubPr>
                        <m:ctrlPr>
                          <a:rPr lang="es-CL" b="0" i="1" smtClean="0">
                            <a:latin typeface="Cambria Math" panose="02040503050406030204" pitchFamily="18" charset="0"/>
                            <a:ea typeface="Cambria Math" panose="02040503050406030204" pitchFamily="18" charset="0"/>
                          </a:rPr>
                        </m:ctrlPr>
                      </m:sSubPr>
                      <m:e>
                        <m:r>
                          <a:rPr lang="es-CL" b="0" i="1" smtClean="0">
                            <a:latin typeface="Cambria Math" panose="02040503050406030204" pitchFamily="18" charset="0"/>
                            <a:ea typeface="Cambria Math" panose="02040503050406030204" pitchFamily="18" charset="0"/>
                          </a:rPr>
                          <m:t>{</m:t>
                        </m:r>
                        <m:r>
                          <a:rPr lang="es-CL" b="0" i="1" smtClean="0">
                            <a:latin typeface="Cambria Math" panose="02040503050406030204" pitchFamily="18" charset="0"/>
                            <a:ea typeface="Cambria Math" panose="02040503050406030204" pitchFamily="18" charset="0"/>
                          </a:rPr>
                          <m:t>𝐴</m:t>
                        </m:r>
                      </m:e>
                      <m:sub>
                        <m:r>
                          <a:rPr lang="es-CL" b="0" i="1" smtClean="0">
                            <a:latin typeface="Cambria Math" panose="02040503050406030204" pitchFamily="18" charset="0"/>
                            <a:ea typeface="Cambria Math" panose="02040503050406030204" pitchFamily="18" charset="0"/>
                          </a:rPr>
                          <m:t>1</m:t>
                        </m:r>
                      </m:sub>
                    </m:sSub>
                    <m:r>
                      <a:rPr lang="es-CL" b="0" i="1" smtClean="0">
                        <a:latin typeface="Cambria Math" panose="02040503050406030204" pitchFamily="18" charset="0"/>
                        <a:ea typeface="Cambria Math" panose="02040503050406030204" pitchFamily="18" charset="0"/>
                      </a:rPr>
                      <m:t>,</m:t>
                    </m:r>
                    <m:sSub>
                      <m:sSubPr>
                        <m:ctrlPr>
                          <a:rPr lang="es-CL" b="0" i="1" smtClean="0">
                            <a:latin typeface="Cambria Math" panose="02040503050406030204" pitchFamily="18" charset="0"/>
                            <a:ea typeface="Cambria Math" panose="02040503050406030204" pitchFamily="18" charset="0"/>
                          </a:rPr>
                        </m:ctrlPr>
                      </m:sSubPr>
                      <m:e>
                        <m:r>
                          <a:rPr lang="es-CL" b="0" i="1" smtClean="0">
                            <a:latin typeface="Cambria Math" panose="02040503050406030204" pitchFamily="18" charset="0"/>
                            <a:ea typeface="Cambria Math" panose="02040503050406030204" pitchFamily="18" charset="0"/>
                          </a:rPr>
                          <m:t>𝐴</m:t>
                        </m:r>
                      </m:e>
                      <m:sub>
                        <m:r>
                          <a:rPr lang="es-CL" b="0" i="1" smtClean="0">
                            <a:latin typeface="Cambria Math" panose="02040503050406030204" pitchFamily="18" charset="0"/>
                            <a:ea typeface="Cambria Math" panose="02040503050406030204" pitchFamily="18" charset="0"/>
                          </a:rPr>
                          <m:t>2</m:t>
                        </m:r>
                      </m:sub>
                    </m:sSub>
                    <m:r>
                      <a:rPr lang="es-CL" b="0" i="1" smtClean="0">
                        <a:latin typeface="Cambria Math" panose="02040503050406030204" pitchFamily="18" charset="0"/>
                        <a:ea typeface="Cambria Math" panose="02040503050406030204" pitchFamily="18" charset="0"/>
                      </a:rPr>
                      <m:t>,…, </m:t>
                    </m:r>
                    <m:sSub>
                      <m:sSubPr>
                        <m:ctrlPr>
                          <a:rPr lang="es-CL" b="0" i="1" smtClean="0">
                            <a:latin typeface="Cambria Math" panose="02040503050406030204" pitchFamily="18" charset="0"/>
                            <a:ea typeface="Cambria Math" panose="02040503050406030204" pitchFamily="18" charset="0"/>
                          </a:rPr>
                        </m:ctrlPr>
                      </m:sSubPr>
                      <m:e>
                        <m:r>
                          <a:rPr lang="es-CL" b="0" i="1" smtClean="0">
                            <a:latin typeface="Cambria Math" panose="02040503050406030204" pitchFamily="18" charset="0"/>
                            <a:ea typeface="Cambria Math" panose="02040503050406030204" pitchFamily="18" charset="0"/>
                          </a:rPr>
                          <m:t>𝐴</m:t>
                        </m:r>
                      </m:e>
                      <m:sub>
                        <m:r>
                          <a:rPr lang="es-CL" b="0" i="1" smtClean="0">
                            <a:latin typeface="Cambria Math" panose="02040503050406030204" pitchFamily="18" charset="0"/>
                            <a:ea typeface="Cambria Math" panose="02040503050406030204" pitchFamily="18" charset="0"/>
                          </a:rPr>
                          <m:t>𝑚</m:t>
                        </m:r>
                      </m:sub>
                    </m:sSub>
                    <m:r>
                      <a:rPr lang="es-CL" b="0" i="1" smtClean="0">
                        <a:latin typeface="Cambria Math" panose="02040503050406030204" pitchFamily="18" charset="0"/>
                        <a:ea typeface="Cambria Math" panose="02040503050406030204" pitchFamily="18" charset="0"/>
                      </a:rPr>
                      <m:t>}</m:t>
                    </m:r>
                  </m:oMath>
                </a14:m>
                <a:endParaRPr lang="en-US" sz="1800" dirty="0"/>
              </a:p>
            </p:txBody>
          </p:sp>
        </mc:Choice>
        <mc:Fallback xmlns="">
          <p:sp>
            <p:nvSpPr>
              <p:cNvPr id="3" name="Marcador de contenido 2">
                <a:extLst>
                  <a:ext uri="{FF2B5EF4-FFF2-40B4-BE49-F238E27FC236}">
                    <a16:creationId xmlns:a16="http://schemas.microsoft.com/office/drawing/2014/main" id="{12BBBB71-C34C-4F60-A7F6-B50861AD56B1}"/>
                  </a:ext>
                </a:extLst>
              </p:cNvPr>
              <p:cNvSpPr>
                <a:spLocks noGrp="1" noRot="1" noChangeAspect="1" noMove="1" noResize="1" noEditPoints="1" noAdjustHandles="1" noChangeArrowheads="1" noChangeShapeType="1" noTextEdit="1"/>
              </p:cNvSpPr>
              <p:nvPr>
                <p:ph idx="1"/>
              </p:nvPr>
            </p:nvSpPr>
            <p:spPr>
              <a:xfrm>
                <a:off x="2231136" y="2638044"/>
                <a:ext cx="7729728" cy="3632127"/>
              </a:xfrm>
              <a:blipFill>
                <a:blip r:embed="rId2"/>
                <a:stretch>
                  <a:fillRect t="-1007"/>
                </a:stretch>
              </a:blipFill>
            </p:spPr>
            <p:txBody>
              <a:bodyPr/>
              <a:lstStyle/>
              <a:p>
                <a:r>
                  <a:rPr lang="en-US">
                    <a:noFill/>
                  </a:rPr>
                  <a:t> </a:t>
                </a:r>
              </a:p>
            </p:txBody>
          </p:sp>
        </mc:Fallback>
      </mc:AlternateContent>
    </p:spTree>
    <p:extLst>
      <p:ext uri="{BB962C8B-B14F-4D97-AF65-F5344CB8AC3E}">
        <p14:creationId xmlns:p14="http://schemas.microsoft.com/office/powerpoint/2010/main" val="2087732248"/>
      </p:ext>
    </p:extLst>
  </p:cSld>
  <p:clrMapOvr>
    <a:masterClrMapping/>
  </p:clrMapOvr>
  <mc:AlternateContent xmlns:mc="http://schemas.openxmlformats.org/markup-compatibility/2006" xmlns:p14="http://schemas.microsoft.com/office/powerpoint/2010/main">
    <mc:Choice Requires="p14">
      <p:transition spd="slow" p14:dur="2000" advTm="352"/>
    </mc:Choice>
    <mc:Fallback xmlns="">
      <p:transition spd="slow" advTm="3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F0BAB-A7EC-66FE-CF5F-0AF053D9AD45}"/>
              </a:ext>
            </a:extLst>
          </p:cNvPr>
          <p:cNvSpPr>
            <a:spLocks noGrp="1"/>
          </p:cNvSpPr>
          <p:nvPr>
            <p:ph type="title"/>
          </p:nvPr>
        </p:nvSpPr>
        <p:spPr/>
        <p:txBody>
          <a:bodyPr/>
          <a:lstStyle/>
          <a:p>
            <a:r>
              <a:rPr lang="es-CL" dirty="0" err="1"/>
              <a:t>Team</a:t>
            </a:r>
            <a:endParaRPr lang="es-CL" dirty="0"/>
          </a:p>
        </p:txBody>
      </p:sp>
      <p:graphicFrame>
        <p:nvGraphicFramePr>
          <p:cNvPr id="7" name="Tabla 7">
            <a:extLst>
              <a:ext uri="{FF2B5EF4-FFF2-40B4-BE49-F238E27FC236}">
                <a16:creationId xmlns:a16="http://schemas.microsoft.com/office/drawing/2014/main" id="{D0D298A3-A5AC-6AB2-3BAC-86AF48C8362D}"/>
              </a:ext>
            </a:extLst>
          </p:cNvPr>
          <p:cNvGraphicFramePr>
            <a:graphicFrameLocks noGrp="1"/>
          </p:cNvGraphicFramePr>
          <p:nvPr>
            <p:extLst>
              <p:ext uri="{D42A27DB-BD31-4B8C-83A1-F6EECF244321}">
                <p14:modId xmlns:p14="http://schemas.microsoft.com/office/powerpoint/2010/main" val="3514809621"/>
              </p:ext>
            </p:extLst>
          </p:nvPr>
        </p:nvGraphicFramePr>
        <p:xfrm>
          <a:off x="2032000" y="2720849"/>
          <a:ext cx="8128000" cy="3749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4007695"/>
                    </a:ext>
                  </a:extLst>
                </a:gridCol>
                <a:gridCol w="2032000">
                  <a:extLst>
                    <a:ext uri="{9D8B030D-6E8A-4147-A177-3AD203B41FA5}">
                      <a16:colId xmlns:a16="http://schemas.microsoft.com/office/drawing/2014/main" val="2426806819"/>
                    </a:ext>
                  </a:extLst>
                </a:gridCol>
                <a:gridCol w="2032000">
                  <a:extLst>
                    <a:ext uri="{9D8B030D-6E8A-4147-A177-3AD203B41FA5}">
                      <a16:colId xmlns:a16="http://schemas.microsoft.com/office/drawing/2014/main" val="3459827450"/>
                    </a:ext>
                  </a:extLst>
                </a:gridCol>
                <a:gridCol w="2032000">
                  <a:extLst>
                    <a:ext uri="{9D8B030D-6E8A-4147-A177-3AD203B41FA5}">
                      <a16:colId xmlns:a16="http://schemas.microsoft.com/office/drawing/2014/main" val="42410775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Pablo Badilla</a:t>
                      </a:r>
                    </a:p>
                    <a:p>
                      <a:endParaRPr lang="es-C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Felipe Bravo </a:t>
                      </a:r>
                      <a:r>
                        <a:rPr lang="es-CL" dirty="0" err="1"/>
                        <a:t>Marquez</a:t>
                      </a:r>
                      <a:endParaRPr lang="es-CL" dirty="0"/>
                    </a:p>
                    <a:p>
                      <a:endParaRPr lang="es-C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Jorge Pérez</a:t>
                      </a:r>
                    </a:p>
                    <a:p>
                      <a:endParaRPr lang="es-C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María José Zambrano</a:t>
                      </a:r>
                    </a:p>
                    <a:p>
                      <a:endParaRPr lang="es-CL" dirty="0"/>
                    </a:p>
                  </a:txBody>
                  <a:tcPr/>
                </a:tc>
                <a:extLst>
                  <a:ext uri="{0D108BD9-81ED-4DB2-BD59-A6C34878D82A}">
                    <a16:rowId xmlns:a16="http://schemas.microsoft.com/office/drawing/2014/main" val="5606766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err="1"/>
                        <a:t>MsC</a:t>
                      </a:r>
                      <a:r>
                        <a:rPr lang="es-CL" dirty="0"/>
                        <a:t> </a:t>
                      </a:r>
                      <a:r>
                        <a:rPr lang="es-CL" sz="1800" kern="1200" dirty="0">
                          <a:solidFill>
                            <a:schemeClr val="dk1"/>
                          </a:solidFill>
                          <a:effectLst/>
                          <a:latin typeface="+mn-lt"/>
                          <a:ea typeface="+mn-ea"/>
                          <a:cs typeface="+mn-cs"/>
                        </a:rPr>
                        <a:t>in </a:t>
                      </a:r>
                      <a:r>
                        <a:rPr lang="es-CL" sz="1800" kern="1200" dirty="0" err="1">
                          <a:solidFill>
                            <a:schemeClr val="dk1"/>
                          </a:solidFill>
                          <a:effectLst/>
                          <a:latin typeface="+mn-lt"/>
                          <a:ea typeface="+mn-ea"/>
                          <a:cs typeface="+mn-cs"/>
                        </a:rPr>
                        <a:t>Computer</a:t>
                      </a:r>
                      <a:r>
                        <a:rPr lang="es-CL" sz="1800" kern="1200" dirty="0">
                          <a:solidFill>
                            <a:schemeClr val="dk1"/>
                          </a:solidFill>
                          <a:effectLst/>
                          <a:latin typeface="+mn-lt"/>
                          <a:ea typeface="+mn-ea"/>
                          <a:cs typeface="+mn-cs"/>
                        </a:rPr>
                        <a:t> </a:t>
                      </a:r>
                      <a:r>
                        <a:rPr lang="es-CL" sz="1800" kern="1200" dirty="0" err="1">
                          <a:solidFill>
                            <a:schemeClr val="dk1"/>
                          </a:solidFill>
                          <a:effectLst/>
                          <a:latin typeface="+mn-lt"/>
                          <a:ea typeface="+mn-ea"/>
                          <a:cs typeface="+mn-cs"/>
                        </a:rPr>
                        <a:t>Science</a:t>
                      </a:r>
                      <a:r>
                        <a:rPr lang="es-CL" dirty="0"/>
                        <a:t> </a:t>
                      </a:r>
                      <a:r>
                        <a:rPr lang="es-CL" dirty="0" err="1"/>
                        <a:t>from</a:t>
                      </a:r>
                      <a:r>
                        <a:rPr lang="es-CL" dirty="0"/>
                        <a:t> </a:t>
                      </a:r>
                      <a:r>
                        <a:rPr lang="en-US" dirty="0"/>
                        <a:t>Department of Computer Science at the University of Chile</a:t>
                      </a:r>
                      <a:endParaRPr lang="es-CL" dirty="0"/>
                    </a:p>
                    <a:p>
                      <a:endParaRPr lang="es-CL" dirty="0"/>
                    </a:p>
                    <a:p>
                      <a:r>
                        <a:rPr lang="es-CL" dirty="0" err="1"/>
                        <a:t>Developer</a:t>
                      </a:r>
                      <a:r>
                        <a:rPr lang="es-CL" dirty="0"/>
                        <a:t> at CENIA</a:t>
                      </a:r>
                    </a:p>
                    <a:p>
                      <a:endParaRPr lang="es-CL" dirty="0"/>
                    </a:p>
                  </a:txBody>
                  <a:tcPr/>
                </a:tc>
                <a:tc>
                  <a:txBody>
                    <a:bodyPr/>
                    <a:lstStyle/>
                    <a:p>
                      <a:r>
                        <a:rPr lang="en-US" dirty="0"/>
                        <a:t>Assistant Professor in the Department of Computer Science at the University of Chile</a:t>
                      </a:r>
                    </a:p>
                    <a:p>
                      <a:endParaRPr lang="en-US" dirty="0"/>
                    </a:p>
                    <a:p>
                      <a:endParaRPr lang="en-US" dirty="0"/>
                    </a:p>
                    <a:p>
                      <a:r>
                        <a:rPr lang="es-CL" i="1" dirty="0" err="1"/>
                        <a:t>Associate</a:t>
                      </a:r>
                      <a:r>
                        <a:rPr lang="es-CL" i="1" dirty="0"/>
                        <a:t> </a:t>
                      </a:r>
                      <a:r>
                        <a:rPr lang="es-CL" i="1" dirty="0" err="1"/>
                        <a:t>Researcher</a:t>
                      </a:r>
                      <a:r>
                        <a:rPr lang="es-CL" dirty="0"/>
                        <a:t> CENIA</a:t>
                      </a:r>
                    </a:p>
                  </a:txBody>
                  <a:tcPr/>
                </a:tc>
                <a:tc>
                  <a:txBody>
                    <a:bodyPr/>
                    <a:lstStyle/>
                    <a:p>
                      <a:r>
                        <a:rPr lang="es-CL" dirty="0" err="1"/>
                        <a:t>CoFounder</a:t>
                      </a:r>
                      <a:r>
                        <a:rPr lang="es-CL" dirty="0"/>
                        <a:t> at Cero.AI</a:t>
                      </a:r>
                    </a:p>
                  </a:txBody>
                  <a:tcPr/>
                </a:tc>
                <a:tc>
                  <a:txBody>
                    <a:bodyPr/>
                    <a:lstStyle/>
                    <a:p>
                      <a:r>
                        <a:rPr lang="es-CL" dirty="0" err="1"/>
                        <a:t>Computer</a:t>
                      </a:r>
                      <a:r>
                        <a:rPr lang="es-CL" dirty="0"/>
                        <a:t> </a:t>
                      </a:r>
                      <a:r>
                        <a:rPr lang="es-CL" dirty="0" err="1"/>
                        <a:t>Engineer</a:t>
                      </a:r>
                      <a:r>
                        <a:rPr lang="es-CL" dirty="0"/>
                        <a:t> </a:t>
                      </a:r>
                      <a:r>
                        <a:rPr lang="es-CL" dirty="0" err="1"/>
                        <a:t>from</a:t>
                      </a:r>
                      <a:r>
                        <a:rPr lang="es-CL" dirty="0"/>
                        <a:t> </a:t>
                      </a:r>
                      <a:r>
                        <a:rPr lang="en-US" dirty="0"/>
                        <a:t>Department of Computer Science at the University of Chile</a:t>
                      </a:r>
                      <a:endParaRPr lang="es-CL" dirty="0"/>
                    </a:p>
                  </a:txBody>
                  <a:tcPr/>
                </a:tc>
                <a:extLst>
                  <a:ext uri="{0D108BD9-81ED-4DB2-BD59-A6C34878D82A}">
                    <a16:rowId xmlns:a16="http://schemas.microsoft.com/office/drawing/2014/main" val="2143835699"/>
                  </a:ext>
                </a:extLst>
              </a:tr>
            </a:tbl>
          </a:graphicData>
        </a:graphic>
      </p:graphicFrame>
    </p:spTree>
    <p:extLst>
      <p:ext uri="{BB962C8B-B14F-4D97-AF65-F5344CB8AC3E}">
        <p14:creationId xmlns:p14="http://schemas.microsoft.com/office/powerpoint/2010/main" val="2949410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DE40D-2BB3-45CF-8CA8-9D4ABB421FC2}"/>
              </a:ext>
            </a:extLst>
          </p:cNvPr>
          <p:cNvSpPr>
            <a:spLocks noGrp="1"/>
          </p:cNvSpPr>
          <p:nvPr>
            <p:ph type="title"/>
          </p:nvPr>
        </p:nvSpPr>
        <p:spPr/>
        <p:txBody>
          <a:bodyPr/>
          <a:lstStyle/>
          <a:p>
            <a:r>
              <a:rPr lang="es-CL" dirty="0" err="1"/>
              <a:t>Example</a:t>
            </a:r>
            <a:r>
              <a:rPr lang="es-CL" dirty="0"/>
              <a:t> </a:t>
            </a:r>
            <a:r>
              <a:rPr lang="es-CL" dirty="0" err="1"/>
              <a:t>Query</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AAB771A-3363-47B3-982E-7B578A3E3558}"/>
                  </a:ext>
                </a:extLst>
              </p:cNvPr>
              <p:cNvSpPr>
                <a:spLocks noGrp="1"/>
              </p:cNvSpPr>
              <p:nvPr>
                <p:ph idx="1"/>
              </p:nvPr>
            </p:nvSpPr>
            <p:spPr>
              <a:xfrm>
                <a:off x="2231136" y="2638045"/>
                <a:ext cx="7729728" cy="3790748"/>
              </a:xfrm>
            </p:spPr>
            <p:txBody>
              <a:bodyPr>
                <a:normAutofit fontScale="85000" lnSpcReduction="20000"/>
              </a:bodyPr>
              <a:lstStyle/>
              <a:p>
                <a:pPr marL="0" indent="0">
                  <a:lnSpc>
                    <a:spcPct val="120000"/>
                  </a:lnSpc>
                  <a:buNone/>
                </a:pPr>
                <a:r>
                  <a:rPr lang="en-US" sz="2300" dirty="0"/>
                  <a:t>Using the previous target sets: </a:t>
                </a:r>
              </a:p>
              <a:p>
                <a:pPr marL="0" indent="0" algn="ctr">
                  <a:lnSpc>
                    <a:spcPct val="150000"/>
                  </a:lnSpc>
                  <a:buNone/>
                </a:pPr>
                <a14:m>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𝑇</m:t>
                        </m:r>
                      </m:e>
                      <m:sub>
                        <m:r>
                          <a:rPr lang="es-CL" i="1">
                            <a:latin typeface="Cambria Math" panose="02040503050406030204" pitchFamily="18" charset="0"/>
                          </a:rPr>
                          <m:t>𝑤𝑜𝑚𝑒𝑛</m:t>
                        </m:r>
                      </m:sub>
                    </m:sSub>
                    <m:r>
                      <a:rPr lang="es-CL" i="1">
                        <a:latin typeface="Cambria Math" panose="02040503050406030204" pitchFamily="18" charset="0"/>
                      </a:rPr>
                      <m:t>=</m:t>
                    </m:r>
                    <m:d>
                      <m:dPr>
                        <m:begChr m:val="{"/>
                        <m:endChr m:val="}"/>
                        <m:ctrlPr>
                          <a:rPr lang="es-CL" i="1">
                            <a:latin typeface="Cambria Math" panose="02040503050406030204" pitchFamily="18" charset="0"/>
                          </a:rPr>
                        </m:ctrlPr>
                      </m:dPr>
                      <m:e>
                        <m:r>
                          <a:rPr lang="es-CL" b="0" i="1" smtClean="0">
                            <a:latin typeface="Cambria Math" panose="02040503050406030204" pitchFamily="18" charset="0"/>
                          </a:rPr>
                          <m:t>"</m:t>
                        </m:r>
                        <m:r>
                          <a:rPr lang="es-CL" i="1">
                            <a:latin typeface="Cambria Math" panose="02040503050406030204" pitchFamily="18" charset="0"/>
                          </a:rPr>
                          <m:t>𝑠h𝑒</m:t>
                        </m:r>
                        <m:r>
                          <a:rPr lang="es-CL" b="0" i="1" smtClean="0">
                            <a:latin typeface="Cambria Math" panose="02040503050406030204" pitchFamily="18" charset="0"/>
                          </a:rPr>
                          <m:t>"</m:t>
                        </m:r>
                        <m:r>
                          <a:rPr lang="es-CL" i="1">
                            <a:latin typeface="Cambria Math" panose="02040503050406030204" pitchFamily="18" charset="0"/>
                          </a:rPr>
                          <m:t>, </m:t>
                        </m:r>
                        <m:r>
                          <a:rPr lang="es-CL" b="0" i="1" smtClean="0">
                            <a:latin typeface="Cambria Math" panose="02040503050406030204" pitchFamily="18" charset="0"/>
                          </a:rPr>
                          <m:t>"</m:t>
                        </m:r>
                        <m:r>
                          <a:rPr lang="es-CL" i="1">
                            <a:latin typeface="Cambria Math" panose="02040503050406030204" pitchFamily="18" charset="0"/>
                          </a:rPr>
                          <m:t>𝑤𝑜𝑚𝑎𝑛</m:t>
                        </m:r>
                        <m:r>
                          <a:rPr lang="es-CL" b="0" i="1" smtClean="0">
                            <a:latin typeface="Cambria Math" panose="02040503050406030204" pitchFamily="18" charset="0"/>
                          </a:rPr>
                          <m:t>"</m:t>
                        </m:r>
                        <m:r>
                          <a:rPr lang="es-CL" i="1">
                            <a:latin typeface="Cambria Math" panose="02040503050406030204" pitchFamily="18" charset="0"/>
                          </a:rPr>
                          <m:t>, </m:t>
                        </m:r>
                        <m:r>
                          <a:rPr lang="es-CL" b="0" i="1" smtClean="0">
                            <a:latin typeface="Cambria Math" panose="02040503050406030204" pitchFamily="18" charset="0"/>
                          </a:rPr>
                          <m:t>"</m:t>
                        </m:r>
                        <m:r>
                          <a:rPr lang="es-CL" i="1">
                            <a:latin typeface="Cambria Math" panose="02040503050406030204" pitchFamily="18" charset="0"/>
                          </a:rPr>
                          <m:t>𝑔𝑖𝑟𝑙</m:t>
                        </m:r>
                        <m:r>
                          <a:rPr lang="es-CL" b="0" i="1" smtClean="0">
                            <a:latin typeface="Cambria Math" panose="02040503050406030204" pitchFamily="18" charset="0"/>
                          </a:rPr>
                          <m:t>"</m:t>
                        </m:r>
                        <m:r>
                          <a:rPr lang="es-CL" i="1">
                            <a:latin typeface="Cambria Math" panose="02040503050406030204" pitchFamily="18" charset="0"/>
                          </a:rPr>
                          <m:t>, …</m:t>
                        </m:r>
                      </m:e>
                    </m:d>
                  </m:oMath>
                </a14:m>
                <a:r>
                  <a:rPr lang="es-CL" i="1" dirty="0">
                    <a:latin typeface="Cambria Math" panose="02040503050406030204" pitchFamily="18" charset="0"/>
                  </a:rPr>
                  <a:t> and</a:t>
                </a:r>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𝑇</m:t>
                          </m:r>
                        </m:e>
                        <m:sub>
                          <m:r>
                            <a:rPr lang="es-CL" i="1">
                              <a:latin typeface="Cambria Math" panose="02040503050406030204" pitchFamily="18" charset="0"/>
                            </a:rPr>
                            <m:t>𝑚𝑒𝑛</m:t>
                          </m:r>
                        </m:sub>
                      </m:sSub>
                      <m:r>
                        <a:rPr lang="es-CL" i="1">
                          <a:latin typeface="Cambria Math" panose="02040503050406030204" pitchFamily="18" charset="0"/>
                        </a:rPr>
                        <m:t>={</m:t>
                      </m:r>
                      <m:r>
                        <a:rPr lang="es-CL" b="0" i="1" smtClean="0">
                          <a:latin typeface="Cambria Math" panose="02040503050406030204" pitchFamily="18" charset="0"/>
                        </a:rPr>
                        <m:t>"</m:t>
                      </m:r>
                      <m:r>
                        <a:rPr lang="es-CL" i="1">
                          <a:latin typeface="Cambria Math" panose="02040503050406030204" pitchFamily="18" charset="0"/>
                        </a:rPr>
                        <m:t>h𝑒</m:t>
                      </m:r>
                      <m:r>
                        <a:rPr lang="es-CL" b="0" i="1" smtClean="0">
                          <a:latin typeface="Cambria Math" panose="02040503050406030204" pitchFamily="18" charset="0"/>
                        </a:rPr>
                        <m:t>"</m:t>
                      </m:r>
                      <m:r>
                        <a:rPr lang="es-CL" i="1">
                          <a:latin typeface="Cambria Math" panose="02040503050406030204" pitchFamily="18" charset="0"/>
                        </a:rPr>
                        <m:t>, </m:t>
                      </m:r>
                      <m:r>
                        <a:rPr lang="es-CL" b="0" i="1" smtClean="0">
                          <a:latin typeface="Cambria Math" panose="02040503050406030204" pitchFamily="18" charset="0"/>
                        </a:rPr>
                        <m:t>"</m:t>
                      </m:r>
                      <m:r>
                        <a:rPr lang="es-CL" i="1">
                          <a:latin typeface="Cambria Math" panose="02040503050406030204" pitchFamily="18" charset="0"/>
                        </a:rPr>
                        <m:t>𝑚𝑎𝑛</m:t>
                      </m:r>
                      <m:r>
                        <a:rPr lang="es-CL" b="0" i="1" smtClean="0">
                          <a:latin typeface="Cambria Math" panose="02040503050406030204" pitchFamily="18" charset="0"/>
                        </a:rPr>
                        <m:t>"</m:t>
                      </m:r>
                      <m:r>
                        <a:rPr lang="es-CL" i="1">
                          <a:latin typeface="Cambria Math" panose="02040503050406030204" pitchFamily="18" charset="0"/>
                        </a:rPr>
                        <m:t>, </m:t>
                      </m:r>
                      <m:r>
                        <a:rPr lang="es-CL" b="0" i="1" smtClean="0">
                          <a:latin typeface="Cambria Math" panose="02040503050406030204" pitchFamily="18" charset="0"/>
                        </a:rPr>
                        <m:t>"</m:t>
                      </m:r>
                      <m:r>
                        <a:rPr lang="es-CL" i="1">
                          <a:latin typeface="Cambria Math" panose="02040503050406030204" pitchFamily="18" charset="0"/>
                        </a:rPr>
                        <m:t>𝑏𝑜𝑦</m:t>
                      </m:r>
                      <m:r>
                        <a:rPr lang="es-CL" b="0" i="1" smtClean="0">
                          <a:latin typeface="Cambria Math" panose="02040503050406030204" pitchFamily="18" charset="0"/>
                        </a:rPr>
                        <m:t>"</m:t>
                      </m:r>
                      <m:r>
                        <a:rPr lang="es-CL" i="1">
                          <a:latin typeface="Cambria Math" panose="02040503050406030204" pitchFamily="18" charset="0"/>
                        </a:rPr>
                        <m:t>, …}</m:t>
                      </m:r>
                    </m:oMath>
                  </m:oMathPara>
                </a14:m>
                <a:endParaRPr lang="en-US" sz="2300" dirty="0"/>
              </a:p>
              <a:p>
                <a:pPr marL="0" indent="0">
                  <a:lnSpc>
                    <a:spcPct val="150000"/>
                  </a:lnSpc>
                  <a:buNone/>
                </a:pPr>
                <a:r>
                  <a:rPr lang="en-US" sz="2300" dirty="0"/>
                  <a:t>and attribute sets:</a:t>
                </a:r>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𝐴</m:t>
                          </m:r>
                        </m:e>
                        <m:sub>
                          <m:r>
                            <a:rPr lang="es-CL" i="1">
                              <a:latin typeface="Cambria Math" panose="02040503050406030204" pitchFamily="18" charset="0"/>
                            </a:rPr>
                            <m:t>𝑠𝑐𝑖𝑒𝑛𝑐𝑒</m:t>
                          </m:r>
                        </m:sub>
                      </m:sSub>
                      <m:r>
                        <a:rPr lang="es-CL" i="1">
                          <a:latin typeface="Cambria Math" panose="02040503050406030204" pitchFamily="18" charset="0"/>
                        </a:rPr>
                        <m:t>=</m:t>
                      </m:r>
                      <m:d>
                        <m:dPr>
                          <m:begChr m:val="{"/>
                          <m:endChr m:val="}"/>
                          <m:ctrlPr>
                            <a:rPr lang="es-CL" i="1">
                              <a:latin typeface="Cambria Math" panose="02040503050406030204" pitchFamily="18" charset="0"/>
                            </a:rPr>
                          </m:ctrlPr>
                        </m:dPr>
                        <m:e>
                          <m:r>
                            <a:rPr lang="es-CL" b="0" i="1" smtClean="0">
                              <a:latin typeface="Cambria Math" panose="02040503050406030204" pitchFamily="18" charset="0"/>
                            </a:rPr>
                            <m:t>"</m:t>
                          </m:r>
                          <m:r>
                            <a:rPr lang="es-CL" i="1">
                              <a:latin typeface="Cambria Math" panose="02040503050406030204" pitchFamily="18" charset="0"/>
                            </a:rPr>
                            <m:t>𝑚𝑎𝑡h</m:t>
                          </m:r>
                          <m:r>
                            <a:rPr lang="es-CL" b="0" i="1" smtClean="0">
                              <a:latin typeface="Cambria Math" panose="02040503050406030204" pitchFamily="18" charset="0"/>
                            </a:rPr>
                            <m:t>"</m:t>
                          </m:r>
                          <m:r>
                            <a:rPr lang="es-CL" i="1">
                              <a:latin typeface="Cambria Math" panose="02040503050406030204" pitchFamily="18" charset="0"/>
                            </a:rPr>
                            <m:t>, </m:t>
                          </m:r>
                          <m:r>
                            <a:rPr lang="es-CL" b="0" i="1" smtClean="0">
                              <a:latin typeface="Cambria Math" panose="02040503050406030204" pitchFamily="18" charset="0"/>
                            </a:rPr>
                            <m:t>"</m:t>
                          </m:r>
                          <m:r>
                            <a:rPr lang="es-CL" i="1">
                              <a:latin typeface="Cambria Math" panose="02040503050406030204" pitchFamily="18" charset="0"/>
                            </a:rPr>
                            <m:t>𝑝𝑦𝑠h𝑖𝑐𝑠</m:t>
                          </m:r>
                          <m:r>
                            <a:rPr lang="es-CL" b="0" i="1" smtClean="0">
                              <a:latin typeface="Cambria Math" panose="02040503050406030204" pitchFamily="18" charset="0"/>
                            </a:rPr>
                            <m:t>"</m:t>
                          </m:r>
                          <m:r>
                            <a:rPr lang="es-CL" i="1">
                              <a:latin typeface="Cambria Math" panose="02040503050406030204" pitchFamily="18" charset="0"/>
                            </a:rPr>
                            <m:t>, </m:t>
                          </m:r>
                          <m:r>
                            <a:rPr lang="es-CL" b="0" i="1" smtClean="0">
                              <a:latin typeface="Cambria Math" panose="02040503050406030204" pitchFamily="18" charset="0"/>
                            </a:rPr>
                            <m:t>"</m:t>
                          </m:r>
                          <m:r>
                            <a:rPr lang="es-CL" i="1">
                              <a:latin typeface="Cambria Math" panose="02040503050406030204" pitchFamily="18" charset="0"/>
                            </a:rPr>
                            <m:t>𝑐h𝑒𝑚𝑖𝑠𝑡𝑟𝑦</m:t>
                          </m:r>
                          <m:r>
                            <a:rPr lang="es-CL" b="0" i="1" smtClean="0">
                              <a:latin typeface="Cambria Math" panose="02040503050406030204" pitchFamily="18" charset="0"/>
                            </a:rPr>
                            <m:t>"</m:t>
                          </m:r>
                        </m:e>
                      </m:d>
                    </m:oMath>
                  </m:oMathPara>
                </a14:m>
                <a:endParaRPr lang="es-CL" i="1" dirty="0">
                  <a:latin typeface="Cambria Math" panose="020405030504060302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𝐴</m:t>
                          </m:r>
                        </m:e>
                        <m:sub>
                          <m:r>
                            <a:rPr lang="es-CL" i="1">
                              <a:latin typeface="Cambria Math" panose="02040503050406030204" pitchFamily="18" charset="0"/>
                            </a:rPr>
                            <m:t>𝑎𝑟𝑡</m:t>
                          </m:r>
                        </m:sub>
                      </m:sSub>
                      <m:r>
                        <a:rPr lang="es-CL" i="1">
                          <a:latin typeface="Cambria Math" panose="02040503050406030204" pitchFamily="18" charset="0"/>
                        </a:rPr>
                        <m:t>={</m:t>
                      </m:r>
                      <m:r>
                        <a:rPr lang="es-CL" b="0" i="1" smtClean="0">
                          <a:latin typeface="Cambria Math" panose="02040503050406030204" pitchFamily="18" charset="0"/>
                        </a:rPr>
                        <m:t>"</m:t>
                      </m:r>
                      <m:r>
                        <a:rPr lang="es-CL" i="1">
                          <a:latin typeface="Cambria Math" panose="02040503050406030204" pitchFamily="18" charset="0"/>
                        </a:rPr>
                        <m:t>𝑝𝑜𝑒𝑡𝑟𝑦</m:t>
                      </m:r>
                      <m:r>
                        <a:rPr lang="es-CL" b="0" i="1" smtClean="0">
                          <a:latin typeface="Cambria Math" panose="02040503050406030204" pitchFamily="18" charset="0"/>
                        </a:rPr>
                        <m:t>"</m:t>
                      </m:r>
                      <m:r>
                        <a:rPr lang="es-CL" i="1">
                          <a:latin typeface="Cambria Math" panose="02040503050406030204" pitchFamily="18" charset="0"/>
                        </a:rPr>
                        <m:t>, </m:t>
                      </m:r>
                      <m:r>
                        <a:rPr lang="es-CL" b="0" i="1" smtClean="0">
                          <a:latin typeface="Cambria Math" panose="02040503050406030204" pitchFamily="18" charset="0"/>
                        </a:rPr>
                        <m:t>"</m:t>
                      </m:r>
                      <m:r>
                        <a:rPr lang="es-CL" i="1">
                          <a:latin typeface="Cambria Math" panose="02040503050406030204" pitchFamily="18" charset="0"/>
                        </a:rPr>
                        <m:t>𝑑𝑎𝑛𝑐𝑒</m:t>
                      </m:r>
                      <m:r>
                        <a:rPr lang="es-CL" b="0" i="1" smtClean="0">
                          <a:latin typeface="Cambria Math" panose="02040503050406030204" pitchFamily="18" charset="0"/>
                        </a:rPr>
                        <m:t>"</m:t>
                      </m:r>
                      <m:r>
                        <a:rPr lang="es-CL" i="1">
                          <a:latin typeface="Cambria Math" panose="02040503050406030204" pitchFamily="18" charset="0"/>
                        </a:rPr>
                        <m:t>, </m:t>
                      </m:r>
                      <m:r>
                        <a:rPr lang="es-CL" b="0" i="1" smtClean="0">
                          <a:latin typeface="Cambria Math" panose="02040503050406030204" pitchFamily="18" charset="0"/>
                        </a:rPr>
                        <m:t>"</m:t>
                      </m:r>
                      <m:r>
                        <a:rPr lang="es-CL" i="1">
                          <a:latin typeface="Cambria Math" panose="02040503050406030204" pitchFamily="18" charset="0"/>
                        </a:rPr>
                        <m:t>𝑙𝑖𝑡𝑒𝑟𝑎𝑡𝑢𝑟𝑒</m:t>
                      </m:r>
                      <m:r>
                        <a:rPr lang="es-CL" b="0" i="1" smtClean="0">
                          <a:latin typeface="Cambria Math" panose="02040503050406030204" pitchFamily="18" charset="0"/>
                        </a:rPr>
                        <m:t>"</m:t>
                      </m:r>
                      <m:r>
                        <a:rPr lang="es-CL" i="1">
                          <a:latin typeface="Cambria Math" panose="02040503050406030204" pitchFamily="18" charset="0"/>
                        </a:rPr>
                        <m:t>}</m:t>
                      </m:r>
                    </m:oMath>
                  </m:oMathPara>
                </a14:m>
                <a:endParaRPr lang="en-US" sz="2300" dirty="0"/>
              </a:p>
              <a:p>
                <a:pPr marL="0" indent="0">
                  <a:lnSpc>
                    <a:spcPct val="150000"/>
                  </a:lnSpc>
                  <a:buNone/>
                </a:pPr>
                <a:r>
                  <a:rPr lang="en-US" sz="2300" dirty="0"/>
                  <a:t>We can define a query that studies gender with respect to science and art as:</a:t>
                </a:r>
                <a:endParaRPr lang="es-CL" sz="2300" i="1" dirty="0">
                  <a:latin typeface="Cambria Math" panose="02040503050406030204" pitchFamily="18" charset="0"/>
                </a:endParaRPr>
              </a:p>
              <a:p>
                <a:pPr marL="228600" lvl="1" indent="0">
                  <a:lnSpc>
                    <a:spcPct val="150000"/>
                  </a:lnSpc>
                  <a:buNone/>
                </a:pPr>
                <a14:m>
                  <m:oMathPara xmlns:m="http://schemas.openxmlformats.org/officeDocument/2006/math">
                    <m:oMathParaPr>
                      <m:jc m:val="centerGroup"/>
                    </m:oMathParaPr>
                    <m:oMath xmlns:m="http://schemas.openxmlformats.org/officeDocument/2006/math">
                      <m:r>
                        <a:rPr lang="es-CL" sz="2300" i="1">
                          <a:latin typeface="Cambria Math" panose="02040503050406030204" pitchFamily="18" charset="0"/>
                        </a:rPr>
                        <m:t>𝑄</m:t>
                      </m:r>
                      <m:r>
                        <a:rPr lang="es-CL" sz="2300" i="1">
                          <a:latin typeface="Cambria Math" panose="02040503050406030204" pitchFamily="18" charset="0"/>
                        </a:rPr>
                        <m:t>=(</m:t>
                      </m:r>
                      <m:d>
                        <m:dPr>
                          <m:begChr m:val="{"/>
                          <m:endChr m:val="}"/>
                          <m:ctrlPr>
                            <a:rPr lang="es-CL" sz="2300" i="1">
                              <a:latin typeface="Cambria Math" panose="02040503050406030204" pitchFamily="18" charset="0"/>
                            </a:rPr>
                          </m:ctrlPr>
                        </m:dPr>
                        <m:e>
                          <m:sSub>
                            <m:sSubPr>
                              <m:ctrlPr>
                                <a:rPr lang="es-CL" sz="2300" i="1">
                                  <a:latin typeface="Cambria Math" panose="02040503050406030204" pitchFamily="18" charset="0"/>
                                </a:rPr>
                              </m:ctrlPr>
                            </m:sSubPr>
                            <m:e>
                              <m:r>
                                <a:rPr lang="es-CL" sz="2300" i="1">
                                  <a:latin typeface="Cambria Math" panose="02040503050406030204" pitchFamily="18" charset="0"/>
                                </a:rPr>
                                <m:t>𝑇</m:t>
                              </m:r>
                            </m:e>
                            <m:sub>
                              <m:r>
                                <a:rPr lang="es-CL" sz="2300" i="1">
                                  <a:latin typeface="Cambria Math" panose="02040503050406030204" pitchFamily="18" charset="0"/>
                                </a:rPr>
                                <m:t>𝑤𝑜𝑚𝑒𝑛</m:t>
                              </m:r>
                            </m:sub>
                          </m:sSub>
                          <m:r>
                            <a:rPr lang="es-CL" sz="2300" i="1">
                              <a:latin typeface="Cambria Math" panose="02040503050406030204" pitchFamily="18" charset="0"/>
                            </a:rPr>
                            <m:t>, </m:t>
                          </m:r>
                          <m:sSub>
                            <m:sSubPr>
                              <m:ctrlPr>
                                <a:rPr lang="es-CL" sz="2300" i="1">
                                  <a:latin typeface="Cambria Math" panose="02040503050406030204" pitchFamily="18" charset="0"/>
                                </a:rPr>
                              </m:ctrlPr>
                            </m:sSubPr>
                            <m:e>
                              <m:r>
                                <a:rPr lang="es-CL" sz="2300" i="1">
                                  <a:latin typeface="Cambria Math" panose="02040503050406030204" pitchFamily="18" charset="0"/>
                                </a:rPr>
                                <m:t>𝑇</m:t>
                              </m:r>
                            </m:e>
                            <m:sub>
                              <m:r>
                                <a:rPr lang="es-CL" sz="2300" i="1">
                                  <a:latin typeface="Cambria Math" panose="02040503050406030204" pitchFamily="18" charset="0"/>
                                </a:rPr>
                                <m:t>𝑚𝑒𝑛</m:t>
                              </m:r>
                            </m:sub>
                          </m:sSub>
                        </m:e>
                      </m:d>
                      <m:r>
                        <a:rPr lang="es-CL" sz="2300" i="1">
                          <a:latin typeface="Cambria Math" panose="02040503050406030204" pitchFamily="18" charset="0"/>
                        </a:rPr>
                        <m:t>,</m:t>
                      </m:r>
                      <m:d>
                        <m:dPr>
                          <m:begChr m:val="{"/>
                          <m:endChr m:val="}"/>
                          <m:ctrlPr>
                            <a:rPr lang="es-CL" sz="2300" i="1">
                              <a:latin typeface="Cambria Math" panose="02040503050406030204" pitchFamily="18" charset="0"/>
                            </a:rPr>
                          </m:ctrlPr>
                        </m:dPr>
                        <m:e>
                          <m:sSub>
                            <m:sSubPr>
                              <m:ctrlPr>
                                <a:rPr lang="es-CL" sz="2300" i="1">
                                  <a:latin typeface="Cambria Math" panose="02040503050406030204" pitchFamily="18" charset="0"/>
                                </a:rPr>
                              </m:ctrlPr>
                            </m:sSubPr>
                            <m:e>
                              <m:r>
                                <a:rPr lang="es-CL" sz="2300" i="1">
                                  <a:latin typeface="Cambria Math" panose="02040503050406030204" pitchFamily="18" charset="0"/>
                                </a:rPr>
                                <m:t>𝐴</m:t>
                              </m:r>
                            </m:e>
                            <m:sub>
                              <m:r>
                                <a:rPr lang="es-CL" sz="2300" i="1">
                                  <a:latin typeface="Cambria Math" panose="02040503050406030204" pitchFamily="18" charset="0"/>
                                </a:rPr>
                                <m:t>𝑠𝑐𝑖𝑒𝑛𝑐𝑒</m:t>
                              </m:r>
                            </m:sub>
                          </m:sSub>
                          <m:r>
                            <a:rPr lang="es-CL" sz="2300" i="1">
                              <a:latin typeface="Cambria Math" panose="02040503050406030204" pitchFamily="18" charset="0"/>
                            </a:rPr>
                            <m:t>, </m:t>
                          </m:r>
                          <m:sSub>
                            <m:sSubPr>
                              <m:ctrlPr>
                                <a:rPr lang="es-CL" sz="2300" i="1">
                                  <a:latin typeface="Cambria Math" panose="02040503050406030204" pitchFamily="18" charset="0"/>
                                </a:rPr>
                              </m:ctrlPr>
                            </m:sSubPr>
                            <m:e>
                              <m:r>
                                <a:rPr lang="es-CL" sz="2300" i="1">
                                  <a:latin typeface="Cambria Math" panose="02040503050406030204" pitchFamily="18" charset="0"/>
                                </a:rPr>
                                <m:t>𝐴</m:t>
                              </m:r>
                            </m:e>
                            <m:sub>
                              <m:r>
                                <a:rPr lang="es-CL" sz="2300" i="1">
                                  <a:latin typeface="Cambria Math" panose="02040503050406030204" pitchFamily="18" charset="0"/>
                                </a:rPr>
                                <m:t>𝑎𝑟𝑡</m:t>
                              </m:r>
                            </m:sub>
                          </m:sSub>
                        </m:e>
                      </m:d>
                      <m:r>
                        <a:rPr lang="es-CL" sz="2300" i="1">
                          <a:latin typeface="Cambria Math" panose="02040503050406030204" pitchFamily="18" charset="0"/>
                        </a:rPr>
                        <m:t>)</m:t>
                      </m:r>
                    </m:oMath>
                  </m:oMathPara>
                </a14:m>
                <a:endParaRPr lang="en-US" sz="2300" dirty="0"/>
              </a:p>
              <a:p>
                <a:endParaRPr lang="en-US" sz="2300" dirty="0"/>
              </a:p>
              <a:p>
                <a:endParaRPr lang="en-US" sz="2300" dirty="0"/>
              </a:p>
              <a:p>
                <a:endParaRPr lang="en-US" dirty="0"/>
              </a:p>
            </p:txBody>
          </p:sp>
        </mc:Choice>
        <mc:Fallback xmlns="">
          <p:sp>
            <p:nvSpPr>
              <p:cNvPr id="3" name="Marcador de contenido 2">
                <a:extLst>
                  <a:ext uri="{FF2B5EF4-FFF2-40B4-BE49-F238E27FC236}">
                    <a16:creationId xmlns:a16="http://schemas.microsoft.com/office/drawing/2014/main" id="{CAAB771A-3363-47B3-982E-7B578A3E3558}"/>
                  </a:ext>
                </a:extLst>
              </p:cNvPr>
              <p:cNvSpPr>
                <a:spLocks noGrp="1" noRot="1" noChangeAspect="1" noMove="1" noResize="1" noEditPoints="1" noAdjustHandles="1" noChangeArrowheads="1" noChangeShapeType="1" noTextEdit="1"/>
              </p:cNvSpPr>
              <p:nvPr>
                <p:ph idx="1"/>
              </p:nvPr>
            </p:nvSpPr>
            <p:spPr>
              <a:xfrm>
                <a:off x="2231136" y="2638045"/>
                <a:ext cx="7729728" cy="3790748"/>
              </a:xfrm>
              <a:blipFill>
                <a:blip r:embed="rId3"/>
                <a:stretch>
                  <a:fillRect l="-789" t="-965"/>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281778986"/>
      </p:ext>
    </p:extLst>
  </p:cSld>
  <p:clrMapOvr>
    <a:masterClrMapping/>
  </p:clrMapOvr>
  <mc:AlternateContent xmlns:mc="http://schemas.openxmlformats.org/markup-compatibility/2006" xmlns:p14="http://schemas.microsoft.com/office/powerpoint/2010/main">
    <mc:Choice Requires="p14">
      <p:transition spd="slow" p14:dur="2000" advTm="133"/>
    </mc:Choice>
    <mc:Fallback xmlns="">
      <p:transition spd="slow" advTm="1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2D0C3A-27F3-47FC-8ACC-8F55043F1F62}"/>
              </a:ext>
            </a:extLst>
          </p:cNvPr>
          <p:cNvSpPr>
            <a:spLocks noGrp="1"/>
          </p:cNvSpPr>
          <p:nvPr>
            <p:ph type="title"/>
          </p:nvPr>
        </p:nvSpPr>
        <p:spPr>
          <a:xfrm>
            <a:off x="2231136" y="964692"/>
            <a:ext cx="7729728" cy="1188720"/>
          </a:xfrm>
        </p:spPr>
        <p:txBody>
          <a:bodyPr/>
          <a:lstStyle/>
          <a:p>
            <a:r>
              <a:rPr lang="en-US" dirty="0"/>
              <a:t>Fairness Metric</a:t>
            </a:r>
          </a:p>
        </p:txBody>
      </p:sp>
      <p:sp>
        <p:nvSpPr>
          <p:cNvPr id="3" name="Marcador de contenido 2">
            <a:extLst>
              <a:ext uri="{FF2B5EF4-FFF2-40B4-BE49-F238E27FC236}">
                <a16:creationId xmlns:a16="http://schemas.microsoft.com/office/drawing/2014/main" id="{C97676C2-C598-455B-A995-34FC5CD6D1FB}"/>
              </a:ext>
            </a:extLst>
          </p:cNvPr>
          <p:cNvSpPr>
            <a:spLocks noGrp="1"/>
          </p:cNvSpPr>
          <p:nvPr>
            <p:ph idx="1"/>
          </p:nvPr>
        </p:nvSpPr>
        <p:spPr>
          <a:xfrm>
            <a:off x="2231136" y="2638044"/>
            <a:ext cx="7729728" cy="3836897"/>
          </a:xfrm>
        </p:spPr>
        <p:txBody>
          <a:bodyPr>
            <a:normAutofit/>
          </a:bodyPr>
          <a:lstStyle/>
          <a:p>
            <a:pPr marL="0" indent="0" algn="ctr">
              <a:buNone/>
            </a:pPr>
            <a:r>
              <a:rPr lang="en-US" dirty="0"/>
              <a:t>A </a:t>
            </a:r>
            <a:r>
              <a:rPr lang="en-US" b="1" i="1" dirty="0"/>
              <a:t>Fairness Metric </a:t>
            </a:r>
            <a:r>
              <a:rPr lang="en-US" dirty="0"/>
              <a:t>is a function that </a:t>
            </a:r>
          </a:p>
          <a:p>
            <a:pPr marL="0" indent="0" algn="ctr">
              <a:buNone/>
            </a:pPr>
            <a:r>
              <a:rPr lang="en-US" b="1" dirty="0"/>
              <a:t>quantifies the degree of association between target and attribute sets </a:t>
            </a:r>
          </a:p>
          <a:p>
            <a:pPr marL="0" indent="0" algn="ctr">
              <a:buNone/>
            </a:pPr>
            <a:r>
              <a:rPr lang="en-US" dirty="0"/>
              <a:t>in a word embedding model.</a:t>
            </a:r>
          </a:p>
        </p:txBody>
      </p:sp>
    </p:spTree>
    <p:extLst>
      <p:ext uri="{BB962C8B-B14F-4D97-AF65-F5344CB8AC3E}">
        <p14:creationId xmlns:p14="http://schemas.microsoft.com/office/powerpoint/2010/main" val="4174079616"/>
      </p:ext>
    </p:extLst>
  </p:cSld>
  <p:clrMapOvr>
    <a:masterClrMapping/>
  </p:clrMapOvr>
  <mc:AlternateContent xmlns:mc="http://schemas.openxmlformats.org/markup-compatibility/2006" xmlns:p14="http://schemas.microsoft.com/office/powerpoint/2010/main">
    <mc:Choice Requires="p14">
      <p:transition spd="slow" p14:dur="2000" advTm="7492"/>
    </mc:Choice>
    <mc:Fallback xmlns="">
      <p:transition spd="slow" advTm="749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E066E-82A6-47E8-B99B-28ECCBCB487A}"/>
              </a:ext>
            </a:extLst>
          </p:cNvPr>
          <p:cNvSpPr>
            <a:spLocks noGrp="1"/>
          </p:cNvSpPr>
          <p:nvPr>
            <p:ph type="title"/>
          </p:nvPr>
        </p:nvSpPr>
        <p:spPr/>
        <p:txBody>
          <a:bodyPr/>
          <a:lstStyle/>
          <a:p>
            <a:r>
              <a:rPr lang="en-US" dirty="0"/>
              <a:t>Fairness Metric</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DD5F61C-561D-488C-A727-3F512B17D616}"/>
                  </a:ext>
                </a:extLst>
              </p:cNvPr>
              <p:cNvSpPr>
                <a:spLocks noGrp="1"/>
              </p:cNvSpPr>
              <p:nvPr>
                <p:ph idx="1"/>
              </p:nvPr>
            </p:nvSpPr>
            <p:spPr/>
            <p:txBody>
              <a:bodyPr>
                <a:normAutofit/>
              </a:bodyPr>
              <a:lstStyle/>
              <a:p>
                <a:pPr marL="0" indent="0">
                  <a:buNone/>
                </a:pPr>
                <a:r>
                  <a:rPr lang="en-US" dirty="0"/>
                  <a:t>Given an embedding model </a:t>
                </a:r>
                <a14:m>
                  <m:oMath xmlns:m="http://schemas.openxmlformats.org/officeDocument/2006/math">
                    <m:r>
                      <a:rPr lang="en-US" b="1" i="1" dirty="0" smtClean="0">
                        <a:latin typeface="Cambria Math" panose="02040503050406030204" pitchFamily="18" charset="0"/>
                      </a:rPr>
                      <m:t>𝑴</m:t>
                    </m:r>
                  </m:oMath>
                </a14:m>
                <a:r>
                  <a:rPr lang="en-US" dirty="0"/>
                  <a:t> and a query </a:t>
                </a:r>
                <a14:m>
                  <m:oMath xmlns:m="http://schemas.openxmlformats.org/officeDocument/2006/math">
                    <m:r>
                      <a:rPr lang="en-US" i="1" dirty="0" smtClean="0">
                        <a:latin typeface="Cambria Math" panose="02040503050406030204" pitchFamily="18" charset="0"/>
                      </a:rPr>
                      <m:t>𝑄</m:t>
                    </m:r>
                  </m:oMath>
                </a14:m>
                <a:r>
                  <a:rPr lang="en-US" dirty="0"/>
                  <a:t>, the metric produces the value</a:t>
                </a:r>
              </a:p>
              <a:p>
                <a:pPr marL="0" indent="0" algn="ctr">
                  <a:buNone/>
                </a:pPr>
                <a:r>
                  <a:rPr lang="en-US" dirty="0"/>
                  <a:t> </a:t>
                </a:r>
                <a14:m>
                  <m:oMath xmlns:m="http://schemas.openxmlformats.org/officeDocument/2006/math">
                    <m:r>
                      <a:rPr lang="en-US" i="1" dirty="0" smtClean="0">
                        <a:latin typeface="Cambria Math" panose="02040503050406030204" pitchFamily="18" charset="0"/>
                      </a:rPr>
                      <m:t>𝐹</m:t>
                    </m:r>
                    <m:d>
                      <m:dPr>
                        <m:ctrlPr>
                          <a:rPr lang="en-US" i="1" dirty="0" smtClean="0">
                            <a:latin typeface="Cambria Math" panose="02040503050406030204" pitchFamily="18" charset="0"/>
                          </a:rPr>
                        </m:ctrlPr>
                      </m:dPr>
                      <m:e>
                        <m:r>
                          <a:rPr lang="en-US" b="1" i="1" dirty="0" smtClean="0">
                            <a:latin typeface="Cambria Math" panose="02040503050406030204" pitchFamily="18" charset="0"/>
                          </a:rPr>
                          <m:t>𝑴</m:t>
                        </m:r>
                        <m:r>
                          <a:rPr lang="en-US" i="1" dirty="0" smtClean="0">
                            <a:latin typeface="Cambria Math" panose="02040503050406030204" pitchFamily="18" charset="0"/>
                          </a:rPr>
                          <m:t>, </m:t>
                        </m:r>
                        <m:r>
                          <a:rPr lang="en-US" i="1" dirty="0" smtClean="0">
                            <a:latin typeface="Cambria Math" panose="02040503050406030204" pitchFamily="18" charset="0"/>
                          </a:rPr>
                          <m:t>𝑄</m:t>
                        </m:r>
                      </m:e>
                    </m:d>
                    <m:r>
                      <a:rPr lang="es-CL" b="0" i="1" dirty="0" smtClean="0">
                        <a:latin typeface="Cambria Math" panose="02040503050406030204" pitchFamily="18" charset="0"/>
                      </a:rPr>
                      <m:t>∈ </m:t>
                    </m:r>
                    <m:r>
                      <a:rPr lang="es-CL" b="0" i="1" dirty="0" smtClean="0">
                        <a:latin typeface="Cambria Math" panose="02040503050406030204" pitchFamily="18" charset="0"/>
                        <a:ea typeface="Cambria Math" panose="02040503050406030204" pitchFamily="18" charset="0"/>
                      </a:rPr>
                      <m:t>ℝ</m:t>
                    </m:r>
                    <m:r>
                      <a:rPr lang="es-CL" b="0" i="0" dirty="0" smtClean="0">
                        <a:latin typeface="Cambria Math" panose="02040503050406030204" pitchFamily="18" charset="0"/>
                        <a:ea typeface="Cambria Math" panose="02040503050406030204" pitchFamily="18" charset="0"/>
                      </a:rPr>
                      <m:t> </m:t>
                    </m:r>
                  </m:oMath>
                </a14:m>
                <a:endParaRPr lang="en-US" dirty="0"/>
              </a:p>
              <a:p>
                <a:pPr marL="0" indent="0">
                  <a:buNone/>
                </a:pPr>
                <a:r>
                  <a:rPr lang="en-US" dirty="0"/>
                  <a:t>that quantifies the degree of bias of </a:t>
                </a:r>
                <a14:m>
                  <m:oMath xmlns:m="http://schemas.openxmlformats.org/officeDocument/2006/math">
                    <m:r>
                      <a:rPr lang="en-US" b="1" i="1" dirty="0" smtClean="0">
                        <a:latin typeface="Cambria Math" panose="02040503050406030204" pitchFamily="18" charset="0"/>
                      </a:rPr>
                      <m:t>𝑴</m:t>
                    </m:r>
                  </m:oMath>
                </a14:m>
                <a:r>
                  <a:rPr lang="en-US" dirty="0"/>
                  <a:t> with respect to query </a:t>
                </a:r>
                <a14:m>
                  <m:oMath xmlns:m="http://schemas.openxmlformats.org/officeDocument/2006/math">
                    <m:r>
                      <a:rPr lang="en-US" i="1" dirty="0" smtClean="0">
                        <a:latin typeface="Cambria Math" panose="02040503050406030204" pitchFamily="18" charset="0"/>
                      </a:rPr>
                      <m:t>𝑄</m:t>
                    </m:r>
                    <m:r>
                      <a:rPr lang="es-CL" b="0" i="1" dirty="0" smtClean="0">
                        <a:latin typeface="Cambria Math" panose="02040503050406030204" pitchFamily="18" charset="0"/>
                      </a:rPr>
                      <m:t>.</m:t>
                    </m:r>
                  </m:oMath>
                </a14:m>
                <a:endParaRPr lang="en-US" dirty="0"/>
              </a:p>
              <a:p>
                <a:pPr marL="0" indent="0" algn="ctr">
                  <a:buNone/>
                </a:pPr>
                <a:endParaRPr lang="en-US" dirty="0"/>
              </a:p>
              <a:p>
                <a:pPr marL="0" indent="0" algn="ctr">
                  <a:buNone/>
                </a:pPr>
                <a:r>
                  <a:rPr lang="en-US" b="1" dirty="0"/>
                  <a:t>How to interpret the value </a:t>
                </a:r>
                <a14:m>
                  <m:oMath xmlns:m="http://schemas.openxmlformats.org/officeDocument/2006/math">
                    <m:r>
                      <a:rPr lang="en-US" b="0" i="1" dirty="0">
                        <a:latin typeface="Cambria Math" panose="02040503050406030204" pitchFamily="18" charset="0"/>
                      </a:rPr>
                      <m:t>𝐹</m:t>
                    </m:r>
                    <m:d>
                      <m:dPr>
                        <m:ctrlPr>
                          <a:rPr lang="en-US" i="1" dirty="0">
                            <a:latin typeface="Cambria Math" panose="02040503050406030204" pitchFamily="18" charset="0"/>
                          </a:rPr>
                        </m:ctrlPr>
                      </m:dPr>
                      <m:e>
                        <m:r>
                          <a:rPr lang="en-US" b="1" i="1" dirty="0">
                            <a:latin typeface="Cambria Math" panose="02040503050406030204" pitchFamily="18" charset="0"/>
                          </a:rPr>
                          <m:t>𝑴</m:t>
                        </m:r>
                        <m:r>
                          <a:rPr lang="en-US" b="0" i="1" dirty="0">
                            <a:latin typeface="Cambria Math" panose="02040503050406030204" pitchFamily="18" charset="0"/>
                          </a:rPr>
                          <m:t>,</m:t>
                        </m:r>
                        <m:r>
                          <a:rPr lang="en-US" b="0" i="1" dirty="0">
                            <a:latin typeface="Cambria Math" panose="02040503050406030204" pitchFamily="18" charset="0"/>
                          </a:rPr>
                          <m:t>𝑄</m:t>
                        </m:r>
                      </m:e>
                    </m:d>
                    <m:r>
                      <a:rPr lang="es-CL" b="1" i="1" dirty="0">
                        <a:latin typeface="Cambria Math" panose="02040503050406030204" pitchFamily="18" charset="0"/>
                      </a:rPr>
                      <m:t>?</m:t>
                    </m:r>
                  </m:oMath>
                </a14:m>
                <a:r>
                  <a:rPr lang="en-US" b="1" dirty="0"/>
                  <a:t> </a:t>
                </a:r>
              </a:p>
              <a:p>
                <a:pPr marL="0" indent="0" algn="ctr">
                  <a:buNone/>
                </a:pPr>
                <a:r>
                  <a:rPr lang="en-US" dirty="0"/>
                  <a:t>It depends on every particular metric…</a:t>
                </a:r>
              </a:p>
              <a:p>
                <a:pPr marL="0" indent="0" algn="ctr">
                  <a:buNone/>
                </a:pPr>
                <a:endParaRPr lang="en-US" dirty="0"/>
              </a:p>
              <a:p>
                <a:endParaRPr lang="en-US" dirty="0"/>
              </a:p>
            </p:txBody>
          </p:sp>
        </mc:Choice>
        <mc:Fallback xmlns="">
          <p:sp>
            <p:nvSpPr>
              <p:cNvPr id="3" name="Marcador de contenido 2">
                <a:extLst>
                  <a:ext uri="{FF2B5EF4-FFF2-40B4-BE49-F238E27FC236}">
                    <a16:creationId xmlns:a16="http://schemas.microsoft.com/office/drawing/2014/main" id="{5DD5F61C-561D-488C-A727-3F512B17D616}"/>
                  </a:ext>
                </a:extLst>
              </p:cNvPr>
              <p:cNvSpPr>
                <a:spLocks noGrp="1" noRot="1" noChangeAspect="1" noMove="1" noResize="1" noEditPoints="1" noAdjustHandles="1" noChangeArrowheads="1" noChangeShapeType="1" noTextEdit="1"/>
              </p:cNvSpPr>
              <p:nvPr>
                <p:ph idx="1"/>
              </p:nvPr>
            </p:nvSpPr>
            <p:spPr>
              <a:blipFill>
                <a:blip r:embed="rId3"/>
                <a:stretch>
                  <a:fillRect l="-631" t="-1179"/>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53674873"/>
      </p:ext>
    </p:extLst>
  </p:cSld>
  <p:clrMapOvr>
    <a:masterClrMapping/>
  </p:clrMapOvr>
  <mc:AlternateContent xmlns:mc="http://schemas.openxmlformats.org/markup-compatibility/2006" xmlns:p14="http://schemas.microsoft.com/office/powerpoint/2010/main">
    <mc:Choice Requires="p14">
      <p:transition spd="slow" p14:dur="2000" advTm="29564"/>
    </mc:Choice>
    <mc:Fallback xmlns="">
      <p:transition spd="slow" advTm="295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5F78A-94B3-4694-866B-DE8C182B0C1D}"/>
              </a:ext>
            </a:extLst>
          </p:cNvPr>
          <p:cNvSpPr>
            <a:spLocks noGrp="1"/>
          </p:cNvSpPr>
          <p:nvPr>
            <p:ph type="title"/>
          </p:nvPr>
        </p:nvSpPr>
        <p:spPr>
          <a:xfrm>
            <a:off x="2231136" y="964692"/>
            <a:ext cx="7729728" cy="1188720"/>
          </a:xfrm>
        </p:spPr>
        <p:txBody>
          <a:bodyPr/>
          <a:lstStyle/>
          <a:p>
            <a:r>
              <a:rPr lang="en-US" dirty="0"/>
              <a:t>Fairness Metric</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ABE7B5D-D2B3-4D6D-8247-8F51C9A915BD}"/>
                  </a:ext>
                </a:extLst>
              </p:cNvPr>
              <p:cNvSpPr>
                <a:spLocks noGrp="1"/>
              </p:cNvSpPr>
              <p:nvPr>
                <p:ph idx="1"/>
              </p:nvPr>
            </p:nvSpPr>
            <p:spPr>
              <a:xfrm>
                <a:off x="2231136" y="2638044"/>
                <a:ext cx="7729728" cy="3799826"/>
              </a:xfrm>
            </p:spPr>
            <p:txBody>
              <a:bodyPr>
                <a:normAutofit/>
              </a:bodyPr>
              <a:lstStyle/>
              <a:p>
                <a:pPr marL="0" indent="0">
                  <a:buNone/>
                </a:pPr>
                <a:r>
                  <a:rPr lang="en-US" dirty="0"/>
                  <a:t>We assume that all metrics are equipped with a </a:t>
                </a:r>
                <a:r>
                  <a:rPr lang="en-US" b="1" dirty="0"/>
                  <a:t>total order relation </a:t>
                </a:r>
                <a14:m>
                  <m:oMath xmlns:m="http://schemas.openxmlformats.org/officeDocument/2006/math">
                    <m:sSub>
                      <m:sSubPr>
                        <m:ctrlPr>
                          <a:rPr lang="es-CL" i="1" dirty="0">
                            <a:latin typeface="Cambria Math" panose="02040503050406030204" pitchFamily="18" charset="0"/>
                          </a:rPr>
                        </m:ctrlPr>
                      </m:sSubPr>
                      <m:e>
                        <m:r>
                          <a:rPr lang="es-CL" i="1" dirty="0">
                            <a:latin typeface="Cambria Math" panose="02040503050406030204" pitchFamily="18" charset="0"/>
                          </a:rPr>
                          <m:t>≤</m:t>
                        </m:r>
                      </m:e>
                      <m:sub>
                        <m:r>
                          <a:rPr lang="es-CL" i="1" dirty="0">
                            <a:latin typeface="Cambria Math" panose="02040503050406030204" pitchFamily="18" charset="0"/>
                          </a:rPr>
                          <m:t>𝐹</m:t>
                        </m:r>
                      </m:sub>
                    </m:sSub>
                    <m:r>
                      <a:rPr lang="es-CL" i="1" dirty="0">
                        <a:latin typeface="Cambria Math" panose="02040503050406030204" pitchFamily="18" charset="0"/>
                      </a:rPr>
                      <m:t>.</m:t>
                    </m:r>
                  </m:oMath>
                </a14:m>
                <a:endParaRPr lang="en-US" dirty="0"/>
              </a:p>
              <a:p>
                <a:pPr marL="0" indent="0">
                  <a:buNone/>
                </a:pPr>
                <a:endParaRPr lang="en-US" dirty="0"/>
              </a:p>
              <a:p>
                <a:pPr marL="0" indent="0" algn="ctr">
                  <a:buNone/>
                </a:pPr>
                <a:r>
                  <a:rPr lang="en-US" dirty="0"/>
                  <a:t>If </a:t>
                </a:r>
              </a:p>
              <a:p>
                <a:pPr marL="0" indent="0" algn="ctr">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d>
                        <m:dPr>
                          <m:ctrlPr>
                            <a:rPr lang="en-US" i="1" dirty="0">
                              <a:latin typeface="Cambria Math" panose="02040503050406030204" pitchFamily="18" charset="0"/>
                            </a:rPr>
                          </m:ctrlPr>
                        </m:dPr>
                        <m:e>
                          <m:sSub>
                            <m:sSubPr>
                              <m:ctrlPr>
                                <a:rPr lang="es-CL" b="1" i="1" dirty="0" smtClean="0">
                                  <a:latin typeface="Cambria Math" panose="02040503050406030204" pitchFamily="18" charset="0"/>
                                </a:rPr>
                              </m:ctrlPr>
                            </m:sSubPr>
                            <m:e>
                              <m:r>
                                <a:rPr lang="en-US" b="1" i="1" dirty="0">
                                  <a:latin typeface="Cambria Math" panose="02040503050406030204" pitchFamily="18" charset="0"/>
                                </a:rPr>
                                <m:t>𝑴</m:t>
                              </m:r>
                            </m:e>
                            <m:sub>
                              <m:r>
                                <a:rPr lang="es-CL" b="1" i="1" dirty="0" smtClean="0">
                                  <a:latin typeface="Cambria Math" panose="02040503050406030204" pitchFamily="18" charset="0"/>
                                </a:rPr>
                                <m:t>𝟏</m:t>
                              </m:r>
                            </m:sub>
                          </m:sSub>
                          <m:r>
                            <a:rPr lang="en-US" i="1" dirty="0">
                              <a:latin typeface="Cambria Math" panose="02040503050406030204" pitchFamily="18" charset="0"/>
                            </a:rPr>
                            <m:t>, </m:t>
                          </m:r>
                          <m:r>
                            <a:rPr lang="en-US" i="1" dirty="0">
                              <a:latin typeface="Cambria Math" panose="02040503050406030204" pitchFamily="18" charset="0"/>
                            </a:rPr>
                            <m:t>𝑄</m:t>
                          </m:r>
                        </m:e>
                      </m:d>
                      <m:r>
                        <a:rPr lang="en-US" i="1" dirty="0">
                          <a:latin typeface="Cambria Math" panose="02040503050406030204" pitchFamily="18" charset="0"/>
                        </a:rPr>
                        <m:t> </m:t>
                      </m:r>
                      <m:sSub>
                        <m:sSubPr>
                          <m:ctrlPr>
                            <a:rPr lang="es-CL" b="0" i="1" smtClean="0">
                              <a:latin typeface="Cambria Math" panose="02040503050406030204" pitchFamily="18" charset="0"/>
                            </a:rPr>
                          </m:ctrlPr>
                        </m:sSubPr>
                        <m:e>
                          <m:r>
                            <a:rPr lang="es-CL" b="0" i="1" smtClean="0">
                              <a:latin typeface="Cambria Math" panose="02040503050406030204" pitchFamily="18" charset="0"/>
                            </a:rPr>
                            <m:t>≤</m:t>
                          </m:r>
                        </m:e>
                        <m:sub>
                          <m:r>
                            <a:rPr lang="es-CL" b="0" i="1" smtClean="0">
                              <a:latin typeface="Cambria Math" panose="02040503050406030204" pitchFamily="18" charset="0"/>
                            </a:rPr>
                            <m:t>𝐹</m:t>
                          </m:r>
                        </m:sub>
                      </m:sSub>
                      <m:r>
                        <a:rPr lang="en-US" i="1" dirty="0">
                          <a:latin typeface="Cambria Math" panose="02040503050406030204" pitchFamily="18" charset="0"/>
                        </a:rPr>
                        <m:t>𝐹</m:t>
                      </m:r>
                      <m:d>
                        <m:dPr>
                          <m:ctrlPr>
                            <a:rPr lang="en-US" i="1" dirty="0">
                              <a:latin typeface="Cambria Math" panose="02040503050406030204" pitchFamily="18" charset="0"/>
                            </a:rPr>
                          </m:ctrlPr>
                        </m:dPr>
                        <m:e>
                          <m:sSub>
                            <m:sSubPr>
                              <m:ctrlPr>
                                <a:rPr lang="es-CL" b="1" i="1" dirty="0" smtClean="0">
                                  <a:latin typeface="Cambria Math" panose="02040503050406030204" pitchFamily="18" charset="0"/>
                                </a:rPr>
                              </m:ctrlPr>
                            </m:sSubPr>
                            <m:e>
                              <m:r>
                                <a:rPr lang="en-US" b="1" i="1" dirty="0">
                                  <a:latin typeface="Cambria Math" panose="02040503050406030204" pitchFamily="18" charset="0"/>
                                </a:rPr>
                                <m:t>𝑴</m:t>
                              </m:r>
                            </m:e>
                            <m:sub>
                              <m:r>
                                <a:rPr lang="es-CL" b="1" i="1" dirty="0" smtClean="0">
                                  <a:latin typeface="Cambria Math" panose="02040503050406030204" pitchFamily="18" charset="0"/>
                                </a:rPr>
                                <m:t>𝟐</m:t>
                              </m:r>
                            </m:sub>
                          </m:sSub>
                          <m:r>
                            <a:rPr lang="en-US" i="1" dirty="0">
                              <a:latin typeface="Cambria Math" panose="02040503050406030204" pitchFamily="18" charset="0"/>
                            </a:rPr>
                            <m:t>, </m:t>
                          </m:r>
                          <m:r>
                            <a:rPr lang="en-US" i="1" dirty="0">
                              <a:latin typeface="Cambria Math" panose="02040503050406030204" pitchFamily="18" charset="0"/>
                            </a:rPr>
                            <m:t>𝑄</m:t>
                          </m:r>
                        </m:e>
                      </m:d>
                    </m:oMath>
                  </m:oMathPara>
                </a14:m>
                <a:endParaRPr lang="en-US" dirty="0"/>
              </a:p>
              <a:p>
                <a:pPr marL="0" indent="0" algn="ctr">
                  <a:buNone/>
                </a:pPr>
                <a:r>
                  <a:rPr lang="en-US" dirty="0"/>
                  <a:t>We can say that an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𝑴</m:t>
                        </m:r>
                      </m:e>
                      <m:sub>
                        <m:r>
                          <a:rPr lang="en-US" b="1" i="1" dirty="0">
                            <a:latin typeface="Cambria Math" panose="02040503050406030204" pitchFamily="18" charset="0"/>
                          </a:rPr>
                          <m:t>𝟏</m:t>
                        </m:r>
                      </m:sub>
                    </m:sSub>
                  </m:oMath>
                </a14:m>
                <a:r>
                  <a:rPr lang="en-US" b="1" dirty="0"/>
                  <a:t> </a:t>
                </a:r>
                <a:r>
                  <a:rPr lang="en-US" dirty="0"/>
                  <a:t>is less biased than an </a:t>
                </a:r>
                <a14:m>
                  <m:oMath xmlns:m="http://schemas.openxmlformats.org/officeDocument/2006/math">
                    <m:sSub>
                      <m:sSubPr>
                        <m:ctrlPr>
                          <a:rPr lang="es-CL" b="1" i="1" dirty="0">
                            <a:latin typeface="Cambria Math" panose="02040503050406030204" pitchFamily="18" charset="0"/>
                          </a:rPr>
                        </m:ctrlPr>
                      </m:sSubPr>
                      <m:e>
                        <m:r>
                          <a:rPr lang="en-US" b="1" i="1" dirty="0">
                            <a:latin typeface="Cambria Math" panose="02040503050406030204" pitchFamily="18" charset="0"/>
                          </a:rPr>
                          <m:t>𝑴</m:t>
                        </m:r>
                      </m:e>
                      <m:sub>
                        <m:r>
                          <a:rPr lang="es-CL" b="1" i="1" dirty="0">
                            <a:latin typeface="Cambria Math" panose="02040503050406030204" pitchFamily="18" charset="0"/>
                          </a:rPr>
                          <m:t>𝟐</m:t>
                        </m:r>
                      </m:sub>
                    </m:sSub>
                  </m:oMath>
                </a14:m>
                <a:r>
                  <a:rPr lang="en-US" b="1" dirty="0"/>
                  <a:t> </a:t>
                </a:r>
                <a:r>
                  <a:rPr lang="en-US" dirty="0"/>
                  <a:t>in the metric and query tested.</a:t>
                </a:r>
              </a:p>
              <a:p>
                <a:pPr marL="0" indent="0">
                  <a:buNone/>
                </a:pPr>
                <a:endParaRPr lang="en-US" dirty="0"/>
              </a:p>
              <a:p>
                <a:endParaRPr lang="en-US" dirty="0"/>
              </a:p>
            </p:txBody>
          </p:sp>
        </mc:Choice>
        <mc:Fallback xmlns="">
          <p:sp>
            <p:nvSpPr>
              <p:cNvPr id="3" name="Marcador de contenido 2">
                <a:extLst>
                  <a:ext uri="{FF2B5EF4-FFF2-40B4-BE49-F238E27FC236}">
                    <a16:creationId xmlns:a16="http://schemas.microsoft.com/office/drawing/2014/main" id="{EABE7B5D-D2B3-4D6D-8247-8F51C9A915BD}"/>
                  </a:ext>
                </a:extLst>
              </p:cNvPr>
              <p:cNvSpPr>
                <a:spLocks noGrp="1" noRot="1" noChangeAspect="1" noMove="1" noResize="1" noEditPoints="1" noAdjustHandles="1" noChangeArrowheads="1" noChangeShapeType="1" noTextEdit="1"/>
              </p:cNvSpPr>
              <p:nvPr>
                <p:ph idx="1"/>
              </p:nvPr>
            </p:nvSpPr>
            <p:spPr>
              <a:xfrm>
                <a:off x="2231136" y="2638044"/>
                <a:ext cx="7729728" cy="3799826"/>
              </a:xfrm>
              <a:blipFill>
                <a:blip r:embed="rId2"/>
                <a:stretch>
                  <a:fillRect l="-631" t="-963"/>
                </a:stretch>
              </a:blipFill>
            </p:spPr>
            <p:txBody>
              <a:bodyPr/>
              <a:lstStyle/>
              <a:p>
                <a:r>
                  <a:rPr lang="en-US">
                    <a:noFill/>
                  </a:rPr>
                  <a:t> </a:t>
                </a:r>
              </a:p>
            </p:txBody>
          </p:sp>
        </mc:Fallback>
      </mc:AlternateContent>
    </p:spTree>
    <p:extLst>
      <p:ext uri="{BB962C8B-B14F-4D97-AF65-F5344CB8AC3E}">
        <p14:creationId xmlns:p14="http://schemas.microsoft.com/office/powerpoint/2010/main" val="3527946974"/>
      </p:ext>
    </p:extLst>
  </p:cSld>
  <p:clrMapOvr>
    <a:masterClrMapping/>
  </p:clrMapOvr>
  <mc:AlternateContent xmlns:mc="http://schemas.openxmlformats.org/markup-compatibility/2006" xmlns:p14="http://schemas.microsoft.com/office/powerpoint/2010/main">
    <mc:Choice Requires="p14">
      <p:transition spd="slow" p14:dur="2000" advTm="35276"/>
    </mc:Choice>
    <mc:Fallback xmlns="">
      <p:transition spd="slow" advTm="3527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29BB87-5CF4-478F-9DE9-AF4FC3191F54}"/>
              </a:ext>
            </a:extLst>
          </p:cNvPr>
          <p:cNvSpPr>
            <a:spLocks noGrp="1"/>
          </p:cNvSpPr>
          <p:nvPr>
            <p:ph type="title"/>
          </p:nvPr>
        </p:nvSpPr>
        <p:spPr>
          <a:xfrm>
            <a:off x="1600200" y="5255873"/>
            <a:ext cx="8991600" cy="1264762"/>
          </a:xfrm>
        </p:spPr>
        <p:txBody>
          <a:bodyPr vert="horz" lIns="274320" tIns="182880" rIns="274320" bIns="182880" rtlCol="0" anchor="ctr" anchorCtr="1">
            <a:normAutofit/>
          </a:bodyPr>
          <a:lstStyle/>
          <a:p>
            <a:r>
              <a:rPr lang="en-US" sz="3200"/>
              <a:t>Standard usage pattern of WEFE</a:t>
            </a:r>
          </a:p>
        </p:txBody>
      </p:sp>
      <p:pic>
        <p:nvPicPr>
          <p:cNvPr id="5" name="Marcador de contenido 4" descr="Imagen que contiene captura de pantalla&#10;&#10;Descripción generada automáticamente">
            <a:extLst>
              <a:ext uri="{FF2B5EF4-FFF2-40B4-BE49-F238E27FC236}">
                <a16:creationId xmlns:a16="http://schemas.microsoft.com/office/drawing/2014/main" id="{BDCFB134-6AE2-4490-AD38-5FACBFE8E0D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510" t="5752" r="7232" b="10675"/>
          <a:stretch/>
        </p:blipFill>
        <p:spPr>
          <a:xfrm>
            <a:off x="1962785" y="191859"/>
            <a:ext cx="8266429" cy="4557968"/>
          </a:xfrm>
          <a:prstGeom prst="rect">
            <a:avLst/>
          </a:prstGeom>
        </p:spPr>
      </p:pic>
    </p:spTree>
    <p:extLst>
      <p:ext uri="{BB962C8B-B14F-4D97-AF65-F5344CB8AC3E}">
        <p14:creationId xmlns:p14="http://schemas.microsoft.com/office/powerpoint/2010/main" val="3172162442"/>
      </p:ext>
    </p:extLst>
  </p:cSld>
  <p:clrMapOvr>
    <a:masterClrMapping/>
  </p:clrMapOvr>
  <mc:AlternateContent xmlns:mc="http://schemas.openxmlformats.org/markup-compatibility/2006" xmlns:p14="http://schemas.microsoft.com/office/powerpoint/2010/main">
    <mc:Choice Requires="p14">
      <p:transition spd="slow" p14:dur="2000" advTm="29363"/>
    </mc:Choice>
    <mc:Fallback xmlns="">
      <p:transition spd="slow" advTm="2936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2E28EE-AC74-4AB4-98BE-104392795D4D}"/>
              </a:ext>
            </a:extLst>
          </p:cNvPr>
          <p:cNvSpPr>
            <a:spLocks noGrp="1"/>
          </p:cNvSpPr>
          <p:nvPr>
            <p:ph type="title"/>
          </p:nvPr>
        </p:nvSpPr>
        <p:spPr>
          <a:xfrm>
            <a:off x="2231136" y="964692"/>
            <a:ext cx="7729728" cy="1188720"/>
          </a:xfrm>
        </p:spPr>
        <p:txBody>
          <a:bodyPr>
            <a:normAutofit/>
          </a:bodyPr>
          <a:lstStyle/>
          <a:p>
            <a:r>
              <a:rPr lang="en-US" dirty="0"/>
              <a:t>WEAT: Word Embedding Association Test</a:t>
            </a:r>
          </a:p>
        </p:txBody>
      </p:sp>
      <p:graphicFrame>
        <p:nvGraphicFramePr>
          <p:cNvPr id="4" name="Marcador de contenido 3">
            <a:extLst>
              <a:ext uri="{FF2B5EF4-FFF2-40B4-BE49-F238E27FC236}">
                <a16:creationId xmlns:a16="http://schemas.microsoft.com/office/drawing/2014/main" id="{ADB278EB-F121-4754-B22F-5C3B001FA561}"/>
              </a:ext>
            </a:extLst>
          </p:cNvPr>
          <p:cNvGraphicFramePr>
            <a:graphicFrameLocks noGrp="1"/>
          </p:cNvGraphicFramePr>
          <p:nvPr>
            <p:ph idx="1"/>
          </p:nvPr>
        </p:nvGraphicFramePr>
        <p:xfrm>
          <a:off x="695999" y="2375874"/>
          <a:ext cx="10800000" cy="1329895"/>
        </p:xfrm>
        <a:graphic>
          <a:graphicData uri="http://schemas.openxmlformats.org/drawingml/2006/table">
            <a:tbl>
              <a:tblPr firstRow="1" bandRow="1">
                <a:tableStyleId>{5C22544A-7EE6-4342-B048-85BDC9FD1C3A}</a:tableStyleId>
              </a:tblPr>
              <a:tblGrid>
                <a:gridCol w="1714721">
                  <a:extLst>
                    <a:ext uri="{9D8B030D-6E8A-4147-A177-3AD203B41FA5}">
                      <a16:colId xmlns:a16="http://schemas.microsoft.com/office/drawing/2014/main" val="1996086525"/>
                    </a:ext>
                  </a:extLst>
                </a:gridCol>
                <a:gridCol w="2666100">
                  <a:extLst>
                    <a:ext uri="{9D8B030D-6E8A-4147-A177-3AD203B41FA5}">
                      <a16:colId xmlns:a16="http://schemas.microsoft.com/office/drawing/2014/main" val="2017166275"/>
                    </a:ext>
                  </a:extLst>
                </a:gridCol>
                <a:gridCol w="3147946">
                  <a:extLst>
                    <a:ext uri="{9D8B030D-6E8A-4147-A177-3AD203B41FA5}">
                      <a16:colId xmlns:a16="http://schemas.microsoft.com/office/drawing/2014/main" val="858813161"/>
                    </a:ext>
                  </a:extLst>
                </a:gridCol>
                <a:gridCol w="3271233">
                  <a:extLst>
                    <a:ext uri="{9D8B030D-6E8A-4147-A177-3AD203B41FA5}">
                      <a16:colId xmlns:a16="http://schemas.microsoft.com/office/drawing/2014/main" val="4190737523"/>
                    </a:ext>
                  </a:extLst>
                </a:gridCol>
              </a:tblGrid>
              <a:tr h="385015">
                <a:tc>
                  <a:txBody>
                    <a:bodyPr/>
                    <a:lstStyle/>
                    <a:p>
                      <a:pPr algn="ctr"/>
                      <a:r>
                        <a:rPr lang="en-US" sz="1600" dirty="0"/>
                        <a:t>Proposed By</a:t>
                      </a:r>
                    </a:p>
                  </a:txBody>
                  <a:tcPr/>
                </a:tc>
                <a:tc>
                  <a:txBody>
                    <a:bodyPr/>
                    <a:lstStyle/>
                    <a:p>
                      <a:pPr algn="ctr"/>
                      <a:r>
                        <a:rPr lang="en-US" sz="1600" dirty="0"/>
                        <a:t>Operation</a:t>
                      </a:r>
                    </a:p>
                  </a:txBody>
                  <a:tcPr/>
                </a:tc>
                <a:tc>
                  <a:txBody>
                    <a:bodyPr/>
                    <a:lstStyle/>
                    <a:p>
                      <a:pPr algn="ctr"/>
                      <a:r>
                        <a:rPr lang="en-US" sz="1600" dirty="0"/>
                        <a:t>Score Interpretation</a:t>
                      </a:r>
                    </a:p>
                  </a:txBody>
                  <a:tcPr/>
                </a:tc>
                <a:tc>
                  <a:txBody>
                    <a:bodyPr/>
                    <a:lstStyle/>
                    <a:p>
                      <a:pPr algn="ctr"/>
                      <a:r>
                        <a:rPr lang="en-US" sz="1600" dirty="0"/>
                        <a:t>Case Study</a:t>
                      </a:r>
                    </a:p>
                  </a:txBody>
                  <a:tcPr/>
                </a:tc>
                <a:extLst>
                  <a:ext uri="{0D108BD9-81ED-4DB2-BD59-A6C34878D82A}">
                    <a16:rowId xmlns:a16="http://schemas.microsoft.com/office/drawing/2014/main" val="3892056795"/>
                  </a:ext>
                </a:extLst>
              </a:tr>
              <a:tr h="795276">
                <a:tc>
                  <a:txBody>
                    <a:bodyPr/>
                    <a:lstStyle/>
                    <a:p>
                      <a:pPr algn="ctr"/>
                      <a:r>
                        <a:rPr lang="en-US" sz="1400" dirty="0" err="1"/>
                        <a:t>Caliskan</a:t>
                      </a:r>
                      <a:r>
                        <a:rPr lang="en-US" sz="1400" dirty="0"/>
                        <a:t> et al. 2017 [2] </a:t>
                      </a:r>
                    </a:p>
                  </a:txBody>
                  <a:tcPr/>
                </a:tc>
                <a:tc>
                  <a:txBody>
                    <a:bodyPr/>
                    <a:lstStyle/>
                    <a:p>
                      <a:pPr algn="ctr"/>
                      <a:r>
                        <a:rPr lang="en-US" sz="1400" dirty="0"/>
                        <a:t>Degree of association between two sets of target words and two sets of attribute words. </a:t>
                      </a:r>
                    </a:p>
                  </a:txBody>
                  <a:tcPr/>
                </a:tc>
                <a:tc>
                  <a:txBody>
                    <a:bodyPr/>
                    <a:lstStyle/>
                    <a:p>
                      <a:pPr algn="ctr"/>
                      <a:r>
                        <a:rPr lang="en-US" sz="1400" dirty="0"/>
                        <a:t>The larger the value, the greater the relationship between target-attribute one and target-attribute two.</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The ideal score is 0.</a:t>
                      </a:r>
                    </a:p>
                  </a:txBody>
                  <a:tcPr/>
                </a:tc>
                <a:tc>
                  <a:txBody>
                    <a:bodyPr/>
                    <a:lstStyle/>
                    <a:p>
                      <a:pPr algn="ctr"/>
                      <a:r>
                        <a:rPr lang="en-US" sz="1400" dirty="0"/>
                        <a:t>Studies biases regarding ethnicity (in relation to pleasant-unpleasant words) and gender (in relation to occupations).</a:t>
                      </a:r>
                    </a:p>
                  </a:txBody>
                  <a:tcPr/>
                </a:tc>
                <a:extLst>
                  <a:ext uri="{0D108BD9-81ED-4DB2-BD59-A6C34878D82A}">
                    <a16:rowId xmlns:a16="http://schemas.microsoft.com/office/drawing/2014/main" val="996430741"/>
                  </a:ext>
                </a:extLst>
              </a:tr>
            </a:tbl>
          </a:graphicData>
        </a:graphic>
      </p:graphicFrame>
      <p:graphicFrame>
        <p:nvGraphicFramePr>
          <p:cNvPr id="5" name="Tabla 5">
            <a:extLst>
              <a:ext uri="{FF2B5EF4-FFF2-40B4-BE49-F238E27FC236}">
                <a16:creationId xmlns:a16="http://schemas.microsoft.com/office/drawing/2014/main" id="{7C50AE1C-CD66-4CC8-8DA2-8673ED80BA7C}"/>
              </a:ext>
            </a:extLst>
          </p:cNvPr>
          <p:cNvGraphicFramePr>
            <a:graphicFrameLocks noGrp="1"/>
          </p:cNvGraphicFramePr>
          <p:nvPr/>
        </p:nvGraphicFramePr>
        <p:xfrm>
          <a:off x="2495999" y="4029268"/>
          <a:ext cx="7200000" cy="2173365"/>
        </p:xfrm>
        <a:graphic>
          <a:graphicData uri="http://schemas.openxmlformats.org/drawingml/2006/table">
            <a:tbl>
              <a:tblPr firstRow="1" bandRow="1">
                <a:tableStyleId>{9D7B26C5-4107-4FEC-AEDC-1716B250A1EF}</a:tableStyleId>
              </a:tblPr>
              <a:tblGrid>
                <a:gridCol w="2400000">
                  <a:extLst>
                    <a:ext uri="{9D8B030D-6E8A-4147-A177-3AD203B41FA5}">
                      <a16:colId xmlns:a16="http://schemas.microsoft.com/office/drawing/2014/main" val="954388188"/>
                    </a:ext>
                  </a:extLst>
                </a:gridCol>
                <a:gridCol w="2400000">
                  <a:extLst>
                    <a:ext uri="{9D8B030D-6E8A-4147-A177-3AD203B41FA5}">
                      <a16:colId xmlns:a16="http://schemas.microsoft.com/office/drawing/2014/main" val="508791952"/>
                    </a:ext>
                  </a:extLst>
                </a:gridCol>
                <a:gridCol w="2400000">
                  <a:extLst>
                    <a:ext uri="{9D8B030D-6E8A-4147-A177-3AD203B41FA5}">
                      <a16:colId xmlns:a16="http://schemas.microsoft.com/office/drawing/2014/main" val="3832577923"/>
                    </a:ext>
                  </a:extLst>
                </a:gridCol>
              </a:tblGrid>
              <a:tr h="319818">
                <a:tc>
                  <a:txBody>
                    <a:bodyPr/>
                    <a:lstStyle/>
                    <a:p>
                      <a:r>
                        <a:rPr lang="en-US" sz="1400" dirty="0"/>
                        <a:t>Target Words</a:t>
                      </a:r>
                    </a:p>
                  </a:txBody>
                  <a:tcPr/>
                </a:tc>
                <a:tc>
                  <a:txBody>
                    <a:bodyPr/>
                    <a:lstStyle/>
                    <a:p>
                      <a:r>
                        <a:rPr lang="en-US" sz="1400" dirty="0"/>
                        <a:t>Attribute Words</a:t>
                      </a:r>
                    </a:p>
                  </a:txBody>
                  <a:tcPr/>
                </a:tc>
                <a:tc>
                  <a:txBody>
                    <a:bodyPr/>
                    <a:lstStyle/>
                    <a:p>
                      <a:r>
                        <a:rPr lang="en-US" sz="1400" dirty="0"/>
                        <a:t>WEAT Score</a:t>
                      </a:r>
                    </a:p>
                  </a:txBody>
                  <a:tcPr/>
                </a:tc>
                <a:extLst>
                  <a:ext uri="{0D108BD9-81ED-4DB2-BD59-A6C34878D82A}">
                    <a16:rowId xmlns:a16="http://schemas.microsoft.com/office/drawing/2014/main" val="2883718396"/>
                  </a:ext>
                </a:extLst>
              </a:tr>
              <a:tr h="340382">
                <a:tc>
                  <a:txBody>
                    <a:bodyPr/>
                    <a:lstStyle/>
                    <a:p>
                      <a:r>
                        <a:rPr lang="en-US" sz="1400" dirty="0"/>
                        <a:t>Flowers vs insects</a:t>
                      </a:r>
                    </a:p>
                  </a:txBody>
                  <a:tcPr/>
                </a:tc>
                <a:tc>
                  <a:txBody>
                    <a:bodyPr/>
                    <a:lstStyle/>
                    <a:p>
                      <a:r>
                        <a:rPr lang="en-US" sz="1400" dirty="0"/>
                        <a:t>Pleasant vs unpleasant</a:t>
                      </a:r>
                    </a:p>
                  </a:txBody>
                  <a:tcPr/>
                </a:tc>
                <a:tc>
                  <a:txBody>
                    <a:bodyPr/>
                    <a:lstStyle/>
                    <a:p>
                      <a:r>
                        <a:rPr lang="en-US" sz="1400" dirty="0"/>
                        <a:t>1.54</a:t>
                      </a:r>
                    </a:p>
                  </a:txBody>
                  <a:tcPr/>
                </a:tc>
                <a:extLst>
                  <a:ext uri="{0D108BD9-81ED-4DB2-BD59-A6C34878D82A}">
                    <a16:rowId xmlns:a16="http://schemas.microsoft.com/office/drawing/2014/main" val="292095880"/>
                  </a:ext>
                </a:extLst>
              </a:tr>
              <a:tr h="523856">
                <a:tc>
                  <a:txBody>
                    <a:bodyPr/>
                    <a:lstStyle/>
                    <a:p>
                      <a:r>
                        <a:rPr lang="en-US" sz="1400" dirty="0"/>
                        <a:t>Eur.-American vs Afr.-American names</a:t>
                      </a:r>
                    </a:p>
                  </a:txBody>
                  <a:tcPr/>
                </a:tc>
                <a:tc>
                  <a:txBody>
                    <a:bodyPr/>
                    <a:lstStyle/>
                    <a:p>
                      <a:r>
                        <a:rPr lang="en-US" sz="1400" dirty="0"/>
                        <a:t>Pleasant vs unpleasant</a:t>
                      </a:r>
                    </a:p>
                  </a:txBody>
                  <a:tcPr/>
                </a:tc>
                <a:tc>
                  <a:txBody>
                    <a:bodyPr/>
                    <a:lstStyle/>
                    <a:p>
                      <a:r>
                        <a:rPr lang="en-US" sz="1400" dirty="0"/>
                        <a:t>0.58</a:t>
                      </a:r>
                    </a:p>
                  </a:txBody>
                  <a:tcPr/>
                </a:tc>
                <a:extLst>
                  <a:ext uri="{0D108BD9-81ED-4DB2-BD59-A6C34878D82A}">
                    <a16:rowId xmlns:a16="http://schemas.microsoft.com/office/drawing/2014/main" val="2939254260"/>
                  </a:ext>
                </a:extLst>
              </a:tr>
              <a:tr h="344127">
                <a:tc>
                  <a:txBody>
                    <a:bodyPr/>
                    <a:lstStyle/>
                    <a:p>
                      <a:r>
                        <a:rPr lang="en-US" sz="1400" dirty="0"/>
                        <a:t>Male vs female names</a:t>
                      </a:r>
                    </a:p>
                  </a:txBody>
                  <a:tcPr/>
                </a:tc>
                <a:tc>
                  <a:txBody>
                    <a:bodyPr/>
                    <a:lstStyle/>
                    <a:p>
                      <a:r>
                        <a:rPr lang="en-US" sz="1400" u="none" strike="noStrike" kern="1200" baseline="0" dirty="0"/>
                        <a:t>Career vs family</a:t>
                      </a:r>
                      <a:endParaRPr lang="en-US" sz="1400" dirty="0"/>
                    </a:p>
                  </a:txBody>
                  <a:tcPr/>
                </a:tc>
                <a:tc>
                  <a:txBody>
                    <a:bodyPr/>
                    <a:lstStyle/>
                    <a:p>
                      <a:r>
                        <a:rPr lang="en-US" sz="1400" dirty="0"/>
                        <a:t>1.89</a:t>
                      </a:r>
                    </a:p>
                  </a:txBody>
                  <a:tcPr/>
                </a:tc>
                <a:extLst>
                  <a:ext uri="{0D108BD9-81ED-4DB2-BD59-A6C34878D82A}">
                    <a16:rowId xmlns:a16="http://schemas.microsoft.com/office/drawing/2014/main" val="3678176007"/>
                  </a:ext>
                </a:extLst>
              </a:tr>
              <a:tr h="340382">
                <a:tc>
                  <a:txBody>
                    <a:bodyPr/>
                    <a:lstStyle/>
                    <a:p>
                      <a:r>
                        <a:rPr lang="en-US" sz="1400" dirty="0"/>
                        <a:t>Science vs arts</a:t>
                      </a:r>
                    </a:p>
                  </a:txBody>
                  <a:tcPr/>
                </a:tc>
                <a:tc>
                  <a:txBody>
                    <a:bodyPr/>
                    <a:lstStyle/>
                    <a:p>
                      <a:r>
                        <a:rPr lang="en-US" sz="1400" u="none" strike="noStrike" kern="1200" baseline="0" dirty="0"/>
                        <a:t>Male vs female terms</a:t>
                      </a:r>
                      <a:endParaRPr lang="en-US" sz="1400" dirty="0"/>
                    </a:p>
                  </a:txBody>
                  <a:tcPr/>
                </a:tc>
                <a:tc>
                  <a:txBody>
                    <a:bodyPr/>
                    <a:lstStyle/>
                    <a:p>
                      <a:r>
                        <a:rPr lang="en-US" sz="1400" dirty="0"/>
                        <a:t>1.24</a:t>
                      </a:r>
                    </a:p>
                  </a:txBody>
                  <a:tcPr/>
                </a:tc>
                <a:extLst>
                  <a:ext uri="{0D108BD9-81ED-4DB2-BD59-A6C34878D82A}">
                    <a16:rowId xmlns:a16="http://schemas.microsoft.com/office/drawing/2014/main" val="2621939721"/>
                  </a:ext>
                </a:extLst>
              </a:tr>
              <a:tr h="299347">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1759105688"/>
                  </a:ext>
                </a:extLst>
              </a:tr>
            </a:tbl>
          </a:graphicData>
        </a:graphic>
      </p:graphicFrame>
    </p:spTree>
    <p:extLst>
      <p:ext uri="{BB962C8B-B14F-4D97-AF65-F5344CB8AC3E}">
        <p14:creationId xmlns:p14="http://schemas.microsoft.com/office/powerpoint/2010/main" val="876053747"/>
      </p:ext>
    </p:extLst>
  </p:cSld>
  <p:clrMapOvr>
    <a:masterClrMapping/>
  </p:clrMapOvr>
  <mc:AlternateContent xmlns:mc="http://schemas.openxmlformats.org/markup-compatibility/2006" xmlns:p14="http://schemas.microsoft.com/office/powerpoint/2010/main">
    <mc:Choice Requires="p14">
      <p:transition spd="slow" p14:dur="2000" advTm="40"/>
    </mc:Choice>
    <mc:Fallback xmlns="">
      <p:transition spd="slow" advTm="4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7FF99-8209-092A-66E0-3324D4AAD43B}"/>
              </a:ext>
            </a:extLst>
          </p:cNvPr>
          <p:cNvSpPr>
            <a:spLocks noGrp="1"/>
          </p:cNvSpPr>
          <p:nvPr>
            <p:ph type="title"/>
          </p:nvPr>
        </p:nvSpPr>
        <p:spPr/>
        <p:txBody>
          <a:bodyPr/>
          <a:lstStyle/>
          <a:p>
            <a:r>
              <a:rPr lang="es-CL" dirty="0"/>
              <a:t>Tutorial 1</a:t>
            </a:r>
          </a:p>
        </p:txBody>
      </p:sp>
      <p:sp>
        <p:nvSpPr>
          <p:cNvPr id="3" name="Marcador de contenido 2">
            <a:extLst>
              <a:ext uri="{FF2B5EF4-FFF2-40B4-BE49-F238E27FC236}">
                <a16:creationId xmlns:a16="http://schemas.microsoft.com/office/drawing/2014/main" id="{5937AFD6-6D50-6833-5E6D-0862473CD9C5}"/>
              </a:ext>
            </a:extLst>
          </p:cNvPr>
          <p:cNvSpPr>
            <a:spLocks noGrp="1"/>
          </p:cNvSpPr>
          <p:nvPr>
            <p:ph idx="1"/>
          </p:nvPr>
        </p:nvSpPr>
        <p:spPr/>
        <p:txBody>
          <a:bodyPr>
            <a:normAutofit/>
          </a:bodyPr>
          <a:lstStyle/>
          <a:p>
            <a:pPr marL="0" indent="0" algn="ctr">
              <a:buNone/>
            </a:pPr>
            <a:r>
              <a:rPr lang="es-CL" sz="7200" dirty="0"/>
              <a:t>😊</a:t>
            </a:r>
          </a:p>
        </p:txBody>
      </p:sp>
    </p:spTree>
    <p:extLst>
      <p:ext uri="{BB962C8B-B14F-4D97-AF65-F5344CB8AC3E}">
        <p14:creationId xmlns:p14="http://schemas.microsoft.com/office/powerpoint/2010/main" val="598084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2027D8-1FD8-4200-8997-F1BA72245210}"/>
              </a:ext>
            </a:extLst>
          </p:cNvPr>
          <p:cNvSpPr>
            <a:spLocks noGrp="1"/>
          </p:cNvSpPr>
          <p:nvPr>
            <p:ph type="title"/>
          </p:nvPr>
        </p:nvSpPr>
        <p:spPr/>
        <p:txBody>
          <a:bodyPr/>
          <a:lstStyle/>
          <a:p>
            <a:r>
              <a:rPr lang="en-US" dirty="0"/>
              <a:t>RNSB</a:t>
            </a:r>
            <a:r>
              <a:rPr lang="en-US" b="1" dirty="0"/>
              <a:t>: </a:t>
            </a:r>
            <a:r>
              <a:rPr lang="en-US" dirty="0"/>
              <a:t>Relative Negative Sentiment Bias</a:t>
            </a:r>
          </a:p>
        </p:txBody>
      </p:sp>
      <p:graphicFrame>
        <p:nvGraphicFramePr>
          <p:cNvPr id="4" name="Marcador de contenido 3">
            <a:extLst>
              <a:ext uri="{FF2B5EF4-FFF2-40B4-BE49-F238E27FC236}">
                <a16:creationId xmlns:a16="http://schemas.microsoft.com/office/drawing/2014/main" id="{4736B671-19AC-46A7-887D-3CDEDCA44D1F}"/>
              </a:ext>
            </a:extLst>
          </p:cNvPr>
          <p:cNvGraphicFramePr>
            <a:graphicFrameLocks noGrp="1"/>
          </p:cNvGraphicFramePr>
          <p:nvPr>
            <p:ph idx="1"/>
          </p:nvPr>
        </p:nvGraphicFramePr>
        <p:xfrm>
          <a:off x="696000" y="2319406"/>
          <a:ext cx="10800000" cy="1549488"/>
        </p:xfrm>
        <a:graphic>
          <a:graphicData uri="http://schemas.openxmlformats.org/drawingml/2006/table">
            <a:tbl>
              <a:tblPr firstRow="1" bandRow="1">
                <a:tableStyleId>{5C22544A-7EE6-4342-B048-85BDC9FD1C3A}</a:tableStyleId>
              </a:tblPr>
              <a:tblGrid>
                <a:gridCol w="1361400">
                  <a:extLst>
                    <a:ext uri="{9D8B030D-6E8A-4147-A177-3AD203B41FA5}">
                      <a16:colId xmlns:a16="http://schemas.microsoft.com/office/drawing/2014/main" val="1792990393"/>
                    </a:ext>
                  </a:extLst>
                </a:gridCol>
                <a:gridCol w="3323492">
                  <a:extLst>
                    <a:ext uri="{9D8B030D-6E8A-4147-A177-3AD203B41FA5}">
                      <a16:colId xmlns:a16="http://schemas.microsoft.com/office/drawing/2014/main" val="1794245426"/>
                    </a:ext>
                  </a:extLst>
                </a:gridCol>
                <a:gridCol w="2843874">
                  <a:extLst>
                    <a:ext uri="{9D8B030D-6E8A-4147-A177-3AD203B41FA5}">
                      <a16:colId xmlns:a16="http://schemas.microsoft.com/office/drawing/2014/main" val="1832181720"/>
                    </a:ext>
                  </a:extLst>
                </a:gridCol>
                <a:gridCol w="3271234">
                  <a:extLst>
                    <a:ext uri="{9D8B030D-6E8A-4147-A177-3AD203B41FA5}">
                      <a16:colId xmlns:a16="http://schemas.microsoft.com/office/drawing/2014/main" val="4091793247"/>
                    </a:ext>
                  </a:extLst>
                </a:gridCol>
              </a:tblGrid>
              <a:tr h="323636">
                <a:tc>
                  <a:txBody>
                    <a:bodyPr/>
                    <a:lstStyle/>
                    <a:p>
                      <a:pPr algn="ctr"/>
                      <a:r>
                        <a:rPr lang="en-US" sz="1600" dirty="0"/>
                        <a:t>Proposed By</a:t>
                      </a:r>
                    </a:p>
                  </a:txBody>
                  <a:tcPr marL="80073" marR="80073" marT="40037" marB="40037"/>
                </a:tc>
                <a:tc>
                  <a:txBody>
                    <a:bodyPr/>
                    <a:lstStyle/>
                    <a:p>
                      <a:pPr algn="ctr"/>
                      <a:r>
                        <a:rPr lang="en-US" sz="1600" dirty="0"/>
                        <a:t>Operation</a:t>
                      </a:r>
                    </a:p>
                  </a:txBody>
                  <a:tcPr marL="80073" marR="80073" marT="40037" marB="40037"/>
                </a:tc>
                <a:tc>
                  <a:txBody>
                    <a:bodyPr/>
                    <a:lstStyle/>
                    <a:p>
                      <a:pPr algn="ctr"/>
                      <a:r>
                        <a:rPr lang="en-US" sz="1600" dirty="0"/>
                        <a:t>Score Interpretation</a:t>
                      </a:r>
                    </a:p>
                  </a:txBody>
                  <a:tcPr marL="80073" marR="80073" marT="40037" marB="40037"/>
                </a:tc>
                <a:tc>
                  <a:txBody>
                    <a:bodyPr/>
                    <a:lstStyle/>
                    <a:p>
                      <a:pPr algn="ctr"/>
                      <a:r>
                        <a:rPr lang="en-US" sz="1600" dirty="0"/>
                        <a:t>Case Study</a:t>
                      </a:r>
                    </a:p>
                  </a:txBody>
                  <a:tcPr marL="80073" marR="80073" marT="40037" marB="40037"/>
                </a:tc>
                <a:extLst>
                  <a:ext uri="{0D108BD9-81ED-4DB2-BD59-A6C34878D82A}">
                    <a16:rowId xmlns:a16="http://schemas.microsoft.com/office/drawing/2014/main" val="4057690246"/>
                  </a:ext>
                </a:extLst>
              </a:tr>
              <a:tr h="12255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dirty="0"/>
                        <a:t>Sweeney and </a:t>
                      </a:r>
                      <a:r>
                        <a:rPr lang="en-US" sz="1400" i="1" dirty="0" err="1"/>
                        <a:t>Najafian</a:t>
                      </a:r>
                      <a:r>
                        <a:rPr lang="en-US" sz="1400" i="1" dirty="0"/>
                        <a:t> in 2019 [4]</a:t>
                      </a:r>
                      <a:r>
                        <a:rPr lang="en-US" sz="1400" dirty="0"/>
                        <a:t>.</a:t>
                      </a:r>
                    </a:p>
                    <a:p>
                      <a:pPr algn="ctr"/>
                      <a:endParaRPr lang="en-US" sz="1400" dirty="0"/>
                    </a:p>
                  </a:txBody>
                  <a:tcPr marL="80073" marR="80073" marT="40037" marB="40037"/>
                </a:tc>
                <a:tc>
                  <a:txBody>
                    <a:bodyPr/>
                    <a:lstStyle/>
                    <a:p>
                      <a:pPr algn="ctr"/>
                      <a:r>
                        <a:rPr lang="en-US" sz="1400" dirty="0"/>
                        <a:t>Trains a logistic regression to predict the embedding sentiments.  Then, calculates the KL divergence between the negative sentiment probability of the embeddings and a uniform distribution.</a:t>
                      </a:r>
                    </a:p>
                  </a:txBody>
                  <a:tcPr marL="80073" marR="80073" marT="40037" marB="40037"/>
                </a:tc>
                <a:tc>
                  <a:txBody>
                    <a:bodyPr/>
                    <a:lstStyle/>
                    <a:p>
                      <a:pPr algn="ctr"/>
                      <a:r>
                        <a:rPr lang="en-US" sz="1400" dirty="0"/>
                        <a:t>The higher the score, the greater the difference between a uniform distribution and the obtained.</a:t>
                      </a:r>
                    </a:p>
                    <a:p>
                      <a:pPr algn="ctr"/>
                      <a:r>
                        <a:rPr lang="en-US" sz="1400" dirty="0"/>
                        <a:t>The ideal score is 0.</a:t>
                      </a:r>
                    </a:p>
                  </a:txBody>
                  <a:tcPr marL="80073" marR="80073" marT="40037" marB="40037"/>
                </a:tc>
                <a:tc>
                  <a:txBody>
                    <a:bodyPr/>
                    <a:lstStyle/>
                    <a:p>
                      <a:pPr algn="ctr"/>
                      <a:r>
                        <a:rPr lang="en-US" sz="1400" dirty="0"/>
                        <a:t>Test a set of national origin identity terms such as American, Mexican, and Canadian. </a:t>
                      </a:r>
                    </a:p>
                  </a:txBody>
                  <a:tcPr marL="80073" marR="80073" marT="40037" marB="40037"/>
                </a:tc>
                <a:extLst>
                  <a:ext uri="{0D108BD9-81ED-4DB2-BD59-A6C34878D82A}">
                    <a16:rowId xmlns:a16="http://schemas.microsoft.com/office/drawing/2014/main" val="2532024582"/>
                  </a:ext>
                </a:extLst>
              </a:tr>
            </a:tbl>
          </a:graphicData>
        </a:graphic>
      </p:graphicFrame>
      <p:pic>
        <p:nvPicPr>
          <p:cNvPr id="5" name="Imagen 4">
            <a:extLst>
              <a:ext uri="{FF2B5EF4-FFF2-40B4-BE49-F238E27FC236}">
                <a16:creationId xmlns:a16="http://schemas.microsoft.com/office/drawing/2014/main" id="{77AAB775-5C57-4C66-9860-15E58B10D9B1}"/>
              </a:ext>
            </a:extLst>
          </p:cNvPr>
          <p:cNvPicPr>
            <a:picLocks noChangeAspect="1"/>
          </p:cNvPicPr>
          <p:nvPr/>
        </p:nvPicPr>
        <p:blipFill>
          <a:blip r:embed="rId2"/>
          <a:stretch>
            <a:fillRect/>
          </a:stretch>
        </p:blipFill>
        <p:spPr>
          <a:xfrm>
            <a:off x="683933" y="4034888"/>
            <a:ext cx="10806033" cy="2169936"/>
          </a:xfrm>
          <a:prstGeom prst="rect">
            <a:avLst/>
          </a:prstGeom>
        </p:spPr>
      </p:pic>
    </p:spTree>
    <p:extLst>
      <p:ext uri="{BB962C8B-B14F-4D97-AF65-F5344CB8AC3E}">
        <p14:creationId xmlns:p14="http://schemas.microsoft.com/office/powerpoint/2010/main" val="570852209"/>
      </p:ext>
    </p:extLst>
  </p:cSld>
  <p:clrMapOvr>
    <a:masterClrMapping/>
  </p:clrMapOvr>
  <mc:AlternateContent xmlns:mc="http://schemas.openxmlformats.org/markup-compatibility/2006" xmlns:p14="http://schemas.microsoft.com/office/powerpoint/2010/main">
    <mc:Choice Requires="p14">
      <p:transition spd="slow" p14:dur="2000" advTm="205"/>
    </mc:Choice>
    <mc:Fallback xmlns="">
      <p:transition spd="slow" advTm="20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7FF99-8209-092A-66E0-3324D4AAD43B}"/>
              </a:ext>
            </a:extLst>
          </p:cNvPr>
          <p:cNvSpPr>
            <a:spLocks noGrp="1"/>
          </p:cNvSpPr>
          <p:nvPr>
            <p:ph type="title"/>
          </p:nvPr>
        </p:nvSpPr>
        <p:spPr/>
        <p:txBody>
          <a:bodyPr/>
          <a:lstStyle/>
          <a:p>
            <a:r>
              <a:rPr lang="es-CL" dirty="0"/>
              <a:t>Tutorial 2</a:t>
            </a:r>
          </a:p>
        </p:txBody>
      </p:sp>
      <p:sp>
        <p:nvSpPr>
          <p:cNvPr id="3" name="Marcador de contenido 2">
            <a:extLst>
              <a:ext uri="{FF2B5EF4-FFF2-40B4-BE49-F238E27FC236}">
                <a16:creationId xmlns:a16="http://schemas.microsoft.com/office/drawing/2014/main" id="{5937AFD6-6D50-6833-5E6D-0862473CD9C5}"/>
              </a:ext>
            </a:extLst>
          </p:cNvPr>
          <p:cNvSpPr>
            <a:spLocks noGrp="1"/>
          </p:cNvSpPr>
          <p:nvPr>
            <p:ph idx="1"/>
          </p:nvPr>
        </p:nvSpPr>
        <p:spPr/>
        <p:txBody>
          <a:bodyPr>
            <a:normAutofit/>
          </a:bodyPr>
          <a:lstStyle/>
          <a:p>
            <a:pPr marL="0" indent="0" algn="ctr">
              <a:buNone/>
            </a:pPr>
            <a:r>
              <a:rPr lang="es-CL" sz="7200" dirty="0"/>
              <a:t>😊</a:t>
            </a:r>
          </a:p>
        </p:txBody>
      </p:sp>
    </p:spTree>
    <p:extLst>
      <p:ext uri="{BB962C8B-B14F-4D97-AF65-F5344CB8AC3E}">
        <p14:creationId xmlns:p14="http://schemas.microsoft.com/office/powerpoint/2010/main" val="3944747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5E8C1-B7A2-4EE4-80E3-3E0E5FB7CCCE}"/>
              </a:ext>
            </a:extLst>
          </p:cNvPr>
          <p:cNvSpPr>
            <a:spLocks noGrp="1"/>
          </p:cNvSpPr>
          <p:nvPr>
            <p:ph type="title"/>
          </p:nvPr>
        </p:nvSpPr>
        <p:spPr/>
        <p:txBody>
          <a:bodyPr/>
          <a:lstStyle/>
          <a:p>
            <a:r>
              <a:rPr lang="en-US" dirty="0"/>
              <a:t>Mitigation of Word Embeddings</a:t>
            </a:r>
          </a:p>
        </p:txBody>
      </p:sp>
      <p:sp>
        <p:nvSpPr>
          <p:cNvPr id="3" name="Marcador de contenido 2">
            <a:extLst>
              <a:ext uri="{FF2B5EF4-FFF2-40B4-BE49-F238E27FC236}">
                <a16:creationId xmlns:a16="http://schemas.microsoft.com/office/drawing/2014/main" id="{A83E3167-9E47-4CC3-99AC-046A300353F0}"/>
              </a:ext>
            </a:extLst>
          </p:cNvPr>
          <p:cNvSpPr>
            <a:spLocks noGrp="1"/>
          </p:cNvSpPr>
          <p:nvPr>
            <p:ph idx="1"/>
          </p:nvPr>
        </p:nvSpPr>
        <p:spPr/>
        <p:txBody>
          <a:bodyPr>
            <a:normAutofit/>
          </a:bodyPr>
          <a:lstStyle/>
          <a:p>
            <a:pPr marL="0" indent="0" algn="ctr">
              <a:spcBef>
                <a:spcPts val="600"/>
              </a:spcBef>
              <a:buNone/>
            </a:pPr>
            <a:r>
              <a:rPr lang="en-US" dirty="0"/>
              <a:t>WEFE standardizes all mitigation methods through an interface inherited from scikit-learn basic data transformations: </a:t>
            </a:r>
          </a:p>
          <a:p>
            <a:pPr marL="0" indent="0" algn="ctr">
              <a:spcBef>
                <a:spcPts val="600"/>
              </a:spcBef>
              <a:buNone/>
            </a:pPr>
            <a:r>
              <a:rPr lang="en-US" sz="2400" dirty="0"/>
              <a:t>the </a:t>
            </a:r>
            <a:r>
              <a:rPr lang="en-US" sz="2400" b="1" dirty="0"/>
              <a:t>fit-transform</a:t>
            </a:r>
            <a:r>
              <a:rPr lang="en-US" sz="2400" dirty="0"/>
              <a:t> interface.</a:t>
            </a:r>
          </a:p>
        </p:txBody>
      </p:sp>
    </p:spTree>
    <p:extLst>
      <p:ext uri="{BB962C8B-B14F-4D97-AF65-F5344CB8AC3E}">
        <p14:creationId xmlns:p14="http://schemas.microsoft.com/office/powerpoint/2010/main" val="1182341951"/>
      </p:ext>
    </p:extLst>
  </p:cSld>
  <p:clrMapOvr>
    <a:masterClrMapping/>
  </p:clrMapOvr>
  <mc:AlternateContent xmlns:mc="http://schemas.openxmlformats.org/markup-compatibility/2006" xmlns:p14="http://schemas.microsoft.com/office/powerpoint/2010/main">
    <mc:Choice Requires="p14">
      <p:transition spd="slow" p14:dur="2000" advTm="281"/>
    </mc:Choice>
    <mc:Fallback xmlns="">
      <p:transition spd="slow" advTm="28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B12E2-5BCA-4098-9860-30C30F2FF012}"/>
              </a:ext>
            </a:extLst>
          </p:cNvPr>
          <p:cNvSpPr>
            <a:spLocks noGrp="1"/>
          </p:cNvSpPr>
          <p:nvPr>
            <p:ph type="title"/>
          </p:nvPr>
        </p:nvSpPr>
        <p:spPr/>
        <p:txBody>
          <a:bodyPr/>
          <a:lstStyle/>
          <a:p>
            <a:r>
              <a:rPr lang="en-US" dirty="0"/>
              <a:t>Fairness in </a:t>
            </a:r>
            <a:r>
              <a:rPr lang="en-US" dirty="0" err="1"/>
              <a:t>ia</a:t>
            </a:r>
            <a:endParaRPr lang="en-US" dirty="0"/>
          </a:p>
        </p:txBody>
      </p:sp>
      <p:sp>
        <p:nvSpPr>
          <p:cNvPr id="3" name="Marcador de contenido 2">
            <a:extLst>
              <a:ext uri="{FF2B5EF4-FFF2-40B4-BE49-F238E27FC236}">
                <a16:creationId xmlns:a16="http://schemas.microsoft.com/office/drawing/2014/main" id="{936A922D-BBCE-4396-A387-7F86476CCFDC}"/>
              </a:ext>
            </a:extLst>
          </p:cNvPr>
          <p:cNvSpPr>
            <a:spLocks noGrp="1"/>
          </p:cNvSpPr>
          <p:nvPr>
            <p:ph idx="1"/>
          </p:nvPr>
        </p:nvSpPr>
        <p:spPr/>
        <p:txBody>
          <a:bodyPr/>
          <a:lstStyle/>
          <a:p>
            <a:pPr marL="0" indent="0" algn="ctr">
              <a:buNone/>
            </a:pPr>
            <a:r>
              <a:rPr lang="en-US" dirty="0"/>
              <a:t>This makes these systems </a:t>
            </a:r>
          </a:p>
          <a:p>
            <a:pPr marL="0" indent="0" algn="ctr">
              <a:buNone/>
            </a:pPr>
            <a:r>
              <a:rPr lang="en-US" sz="2000" b="1" dirty="0"/>
              <a:t>prone to learning our biases </a:t>
            </a:r>
          </a:p>
          <a:p>
            <a:pPr marL="0" indent="0" algn="ctr">
              <a:spcBef>
                <a:spcPts val="600"/>
              </a:spcBef>
              <a:buNone/>
            </a:pPr>
            <a:r>
              <a:rPr lang="en-US" dirty="0"/>
              <a:t>and </a:t>
            </a:r>
          </a:p>
          <a:p>
            <a:pPr marL="0" indent="0" algn="ctr">
              <a:spcBef>
                <a:spcPts val="600"/>
              </a:spcBef>
              <a:buNone/>
            </a:pPr>
            <a:r>
              <a:rPr lang="en-US" sz="2000" b="1" dirty="0"/>
              <a:t>replicating them by making unfair decisions</a:t>
            </a:r>
            <a:r>
              <a:rPr lang="en-US" sz="2000" dirty="0"/>
              <a:t>.</a:t>
            </a:r>
          </a:p>
        </p:txBody>
      </p:sp>
    </p:spTree>
    <p:extLst>
      <p:ext uri="{BB962C8B-B14F-4D97-AF65-F5344CB8AC3E}">
        <p14:creationId xmlns:p14="http://schemas.microsoft.com/office/powerpoint/2010/main" val="548613613"/>
      </p:ext>
    </p:extLst>
  </p:cSld>
  <p:clrMapOvr>
    <a:masterClrMapping/>
  </p:clrMapOvr>
  <mc:AlternateContent xmlns:mc="http://schemas.openxmlformats.org/markup-compatibility/2006" xmlns:p14="http://schemas.microsoft.com/office/powerpoint/2010/main">
    <mc:Choice Requires="p14">
      <p:transition spd="slow" p14:dur="2000" advTm="59"/>
    </mc:Choice>
    <mc:Fallback xmlns="">
      <p:transition spd="slow" advTm="5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0F048E7-8116-F98A-EC35-1A7A095EF757}"/>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Mitigation Word Embeddings</a:t>
            </a:r>
            <a:endParaRPr lang="es-CL">
              <a:solidFill>
                <a:schemeClr val="bg1"/>
              </a:solidFill>
            </a:endParaRPr>
          </a:p>
        </p:txBody>
      </p:sp>
      <p:sp>
        <p:nvSpPr>
          <p:cNvPr id="3" name="Marcador de contenido 2">
            <a:extLst>
              <a:ext uri="{FF2B5EF4-FFF2-40B4-BE49-F238E27FC236}">
                <a16:creationId xmlns:a16="http://schemas.microsoft.com/office/drawing/2014/main" id="{6FF164F1-B872-99EE-6449-AE5D87EE8D30}"/>
              </a:ext>
            </a:extLst>
          </p:cNvPr>
          <p:cNvSpPr>
            <a:spLocks noGrp="1"/>
          </p:cNvSpPr>
          <p:nvPr>
            <p:ph idx="1"/>
          </p:nvPr>
        </p:nvSpPr>
        <p:spPr>
          <a:xfrm>
            <a:off x="129540" y="2638044"/>
            <a:ext cx="4434840" cy="4059936"/>
          </a:xfrm>
        </p:spPr>
        <p:txBody>
          <a:bodyPr>
            <a:normAutofit fontScale="92500" lnSpcReduction="10000"/>
          </a:bodyPr>
          <a:lstStyle/>
          <a:p>
            <a:pPr>
              <a:lnSpc>
                <a:spcPct val="90000"/>
              </a:lnSpc>
            </a:pPr>
            <a:endParaRPr lang="en-US" sz="1400" dirty="0">
              <a:solidFill>
                <a:schemeClr val="bg1"/>
              </a:solidFill>
            </a:endParaRPr>
          </a:p>
          <a:p>
            <a:pPr marL="0" indent="0">
              <a:lnSpc>
                <a:spcPct val="90000"/>
              </a:lnSpc>
              <a:buNone/>
            </a:pPr>
            <a:r>
              <a:rPr lang="en-US" b="1" dirty="0">
                <a:solidFill>
                  <a:schemeClr val="bg1"/>
                </a:solidFill>
              </a:rPr>
              <a:t>Fit method</a:t>
            </a:r>
            <a:endParaRPr lang="en-US" dirty="0">
              <a:solidFill>
                <a:schemeClr val="bg1"/>
              </a:solidFill>
            </a:endParaRPr>
          </a:p>
          <a:p>
            <a:pPr>
              <a:lnSpc>
                <a:spcPct val="90000"/>
              </a:lnSpc>
            </a:pPr>
            <a:r>
              <a:rPr lang="en-US" dirty="0">
                <a:solidFill>
                  <a:schemeClr val="bg1"/>
                </a:solidFill>
              </a:rPr>
              <a:t>Learns the corresponding mitigation transformation. </a:t>
            </a:r>
          </a:p>
          <a:p>
            <a:pPr>
              <a:lnSpc>
                <a:spcPct val="90000"/>
              </a:lnSpc>
            </a:pPr>
            <a:r>
              <a:rPr lang="en-US" dirty="0">
                <a:solidFill>
                  <a:schemeClr val="bg1"/>
                </a:solidFill>
              </a:rPr>
              <a:t>This method is quite flexible: it can accept multiple sets of words and other parameters.</a:t>
            </a:r>
          </a:p>
          <a:p>
            <a:pPr marL="0" indent="0">
              <a:lnSpc>
                <a:spcPct val="90000"/>
              </a:lnSpc>
              <a:buNone/>
            </a:pPr>
            <a:endParaRPr lang="en-US" dirty="0">
              <a:solidFill>
                <a:schemeClr val="bg1"/>
              </a:solidFill>
            </a:endParaRPr>
          </a:p>
          <a:p>
            <a:pPr marL="0" indent="0">
              <a:lnSpc>
                <a:spcPct val="90000"/>
              </a:lnSpc>
              <a:buNone/>
            </a:pPr>
            <a:r>
              <a:rPr lang="en-US" b="1" dirty="0">
                <a:solidFill>
                  <a:schemeClr val="bg1"/>
                </a:solidFill>
              </a:rPr>
              <a:t>Transform method</a:t>
            </a:r>
            <a:endParaRPr lang="en-US" dirty="0">
              <a:solidFill>
                <a:schemeClr val="bg1"/>
              </a:solidFill>
            </a:endParaRPr>
          </a:p>
          <a:p>
            <a:pPr>
              <a:lnSpc>
                <a:spcPct val="90000"/>
              </a:lnSpc>
            </a:pPr>
            <a:r>
              <a:rPr lang="en-US" dirty="0">
                <a:solidFill>
                  <a:schemeClr val="bg1"/>
                </a:solidFill>
              </a:rPr>
              <a:t>Applies the transformation learned in the previous step to the original embedding space. </a:t>
            </a:r>
          </a:p>
          <a:p>
            <a:pPr>
              <a:lnSpc>
                <a:spcPct val="90000"/>
              </a:lnSpc>
            </a:pPr>
            <a:r>
              <a:rPr lang="en-US" dirty="0">
                <a:solidFill>
                  <a:schemeClr val="bg1"/>
                </a:solidFill>
              </a:rPr>
              <a:t>The method is rigid and only accepts lists of words that should be mitigated (target) or words that should be omitted (ignore).</a:t>
            </a:r>
          </a:p>
        </p:txBody>
      </p:sp>
      <p:pic>
        <p:nvPicPr>
          <p:cNvPr id="5" name="Marcador de contenido 4" descr="Diagrama&#10;&#10;Descripción generada automáticamente">
            <a:extLst>
              <a:ext uri="{FF2B5EF4-FFF2-40B4-BE49-F238E27FC236}">
                <a16:creationId xmlns:a16="http://schemas.microsoft.com/office/drawing/2014/main" id="{1E3F1D3C-CE6D-92D7-9921-50BE5D684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738994"/>
            <a:ext cx="6250769" cy="3219145"/>
          </a:xfrm>
          <a:prstGeom prst="rect">
            <a:avLst/>
          </a:prstGeom>
        </p:spPr>
      </p:pic>
    </p:spTree>
    <p:extLst>
      <p:ext uri="{BB962C8B-B14F-4D97-AF65-F5344CB8AC3E}">
        <p14:creationId xmlns:p14="http://schemas.microsoft.com/office/powerpoint/2010/main" val="2197372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A3607-C756-00CC-1AB2-EB016BD13E4F}"/>
              </a:ext>
            </a:extLst>
          </p:cNvPr>
          <p:cNvSpPr>
            <a:spLocks noGrp="1"/>
          </p:cNvSpPr>
          <p:nvPr>
            <p:ph type="title"/>
          </p:nvPr>
        </p:nvSpPr>
        <p:spPr/>
        <p:txBody>
          <a:bodyPr/>
          <a:lstStyle/>
          <a:p>
            <a:r>
              <a:rPr lang="es-CL" dirty="0" err="1"/>
              <a:t>Hard</a:t>
            </a:r>
            <a:r>
              <a:rPr lang="es-CL" dirty="0"/>
              <a:t> </a:t>
            </a:r>
            <a:r>
              <a:rPr lang="es-CL" dirty="0" err="1"/>
              <a:t>Debias</a:t>
            </a:r>
            <a:endParaRPr lang="es-CL" dirty="0"/>
          </a:p>
        </p:txBody>
      </p:sp>
      <p:sp>
        <p:nvSpPr>
          <p:cNvPr id="3" name="Marcador de contenido 2">
            <a:extLst>
              <a:ext uri="{FF2B5EF4-FFF2-40B4-BE49-F238E27FC236}">
                <a16:creationId xmlns:a16="http://schemas.microsoft.com/office/drawing/2014/main" id="{480002CF-9560-54EE-D508-1954A94E5816}"/>
              </a:ext>
            </a:extLst>
          </p:cNvPr>
          <p:cNvSpPr>
            <a:spLocks noGrp="1"/>
          </p:cNvSpPr>
          <p:nvPr>
            <p:ph idx="1"/>
          </p:nvPr>
        </p:nvSpPr>
        <p:spPr/>
        <p:txBody>
          <a:bodyPr/>
          <a:lstStyle/>
          <a:p>
            <a:pPr marL="0" indent="0">
              <a:buNone/>
            </a:pPr>
            <a:r>
              <a:rPr lang="en-US" dirty="0"/>
              <a:t>Hard debias [6] is a method that allows mitigating biases through geometric operations on embeddings. </a:t>
            </a:r>
          </a:p>
          <a:p>
            <a:pPr marL="0" indent="0">
              <a:buNone/>
            </a:pPr>
            <a:r>
              <a:rPr lang="en-US" dirty="0"/>
              <a:t>This method is binary because it only allows 2 classes of the same bias criterion, such as male or female.</a:t>
            </a:r>
          </a:p>
          <a:p>
            <a:pPr marL="0" indent="0">
              <a:buNone/>
            </a:pPr>
            <a:endParaRPr lang="es-CL" dirty="0"/>
          </a:p>
          <a:p>
            <a:pPr marL="342900" indent="-342900">
              <a:buFont typeface="+mj-lt"/>
              <a:buAutoNum type="arabicPeriod"/>
            </a:pPr>
            <a:r>
              <a:rPr lang="es-CL" dirty="0" err="1"/>
              <a:t>Identify</a:t>
            </a:r>
            <a:r>
              <a:rPr lang="es-CL" dirty="0"/>
              <a:t> </a:t>
            </a:r>
            <a:r>
              <a:rPr lang="es-CL" dirty="0" err="1"/>
              <a:t>Gender</a:t>
            </a:r>
            <a:r>
              <a:rPr lang="es-CL" dirty="0"/>
              <a:t> </a:t>
            </a:r>
            <a:r>
              <a:rPr lang="es-CL" dirty="0" err="1"/>
              <a:t>Direction</a:t>
            </a:r>
            <a:r>
              <a:rPr lang="es-CL" dirty="0"/>
              <a:t>.</a:t>
            </a:r>
          </a:p>
          <a:p>
            <a:pPr marL="342900" indent="-342900">
              <a:buFont typeface="+mj-lt"/>
              <a:buAutoNum type="arabicPeriod"/>
            </a:pPr>
            <a:r>
              <a:rPr lang="es-CL" dirty="0" err="1"/>
              <a:t>Neutralize</a:t>
            </a:r>
            <a:r>
              <a:rPr lang="es-CL" dirty="0"/>
              <a:t>.</a:t>
            </a:r>
          </a:p>
          <a:p>
            <a:pPr marL="342900" indent="-342900">
              <a:buFont typeface="+mj-lt"/>
              <a:buAutoNum type="arabicPeriod"/>
            </a:pPr>
            <a:r>
              <a:rPr lang="es-CL" dirty="0" err="1"/>
              <a:t>Equalize</a:t>
            </a:r>
            <a:r>
              <a:rPr lang="es-CL" dirty="0"/>
              <a:t>.</a:t>
            </a:r>
          </a:p>
          <a:p>
            <a:endParaRPr lang="es-CL" dirty="0"/>
          </a:p>
        </p:txBody>
      </p:sp>
    </p:spTree>
    <p:extLst>
      <p:ext uri="{BB962C8B-B14F-4D97-AF65-F5344CB8AC3E}">
        <p14:creationId xmlns:p14="http://schemas.microsoft.com/office/powerpoint/2010/main" val="150568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CB6087-5156-27AE-1539-4DC8A695DEE4}"/>
              </a:ext>
            </a:extLst>
          </p:cNvPr>
          <p:cNvSpPr>
            <a:spLocks noGrp="1"/>
          </p:cNvSpPr>
          <p:nvPr>
            <p:ph type="title"/>
          </p:nvPr>
        </p:nvSpPr>
        <p:spPr/>
        <p:txBody>
          <a:bodyPr/>
          <a:lstStyle/>
          <a:p>
            <a:r>
              <a:rPr lang="es-CL" dirty="0" err="1"/>
              <a:t>Hard</a:t>
            </a:r>
            <a:r>
              <a:rPr lang="es-CL" dirty="0"/>
              <a:t> </a:t>
            </a:r>
            <a:r>
              <a:rPr lang="es-CL" dirty="0" err="1"/>
              <a:t>Debias</a:t>
            </a:r>
            <a:r>
              <a:rPr lang="es-CL" dirty="0"/>
              <a:t>: </a:t>
            </a:r>
            <a:br>
              <a:rPr lang="es-CL" dirty="0"/>
            </a:br>
            <a:r>
              <a:rPr lang="es-CL" dirty="0" err="1"/>
              <a:t>Identify</a:t>
            </a:r>
            <a:r>
              <a:rPr lang="es-CL" dirty="0"/>
              <a:t> </a:t>
            </a:r>
            <a:r>
              <a:rPr lang="es-CL" dirty="0" err="1"/>
              <a:t>Gender</a:t>
            </a:r>
            <a:r>
              <a:rPr lang="es-CL" dirty="0"/>
              <a:t> </a:t>
            </a:r>
            <a:r>
              <a:rPr lang="es-CL" dirty="0" err="1"/>
              <a:t>Direction</a:t>
            </a:r>
            <a:endParaRPr lang="es-CL" dirty="0"/>
          </a:p>
        </p:txBody>
      </p:sp>
      <p:sp>
        <p:nvSpPr>
          <p:cNvPr id="3" name="Marcador de contenido 2">
            <a:extLst>
              <a:ext uri="{FF2B5EF4-FFF2-40B4-BE49-F238E27FC236}">
                <a16:creationId xmlns:a16="http://schemas.microsoft.com/office/drawing/2014/main" id="{3F9666E4-0EC9-C973-07FB-D743D4A29007}"/>
              </a:ext>
            </a:extLst>
          </p:cNvPr>
          <p:cNvSpPr>
            <a:spLocks noGrp="1"/>
          </p:cNvSpPr>
          <p:nvPr>
            <p:ph idx="1"/>
          </p:nvPr>
        </p:nvSpPr>
        <p:spPr/>
        <p:txBody>
          <a:bodyPr/>
          <a:lstStyle/>
          <a:p>
            <a:pPr marL="0" indent="0">
              <a:buNone/>
            </a:pPr>
            <a:r>
              <a:rPr lang="en-US" dirty="0"/>
              <a:t>1.  Identify a bias subspace through the defining sets.  In the case of gender, these could be e.g. </a:t>
            </a:r>
          </a:p>
          <a:p>
            <a:pPr marL="0" indent="0" algn="ctr">
              <a:buNone/>
            </a:pPr>
            <a:r>
              <a:rPr lang="en-US" i="1" dirty="0">
                <a:latin typeface="Consolas" panose="020B0609020204030204" pitchFamily="49" charset="0"/>
              </a:rPr>
              <a:t>[['woman', 'man'], ['she', 'he'], ...]</a:t>
            </a:r>
          </a:p>
        </p:txBody>
      </p:sp>
      <p:pic>
        <p:nvPicPr>
          <p:cNvPr id="9" name="Imagen 8">
            <a:extLst>
              <a:ext uri="{FF2B5EF4-FFF2-40B4-BE49-F238E27FC236}">
                <a16:creationId xmlns:a16="http://schemas.microsoft.com/office/drawing/2014/main" id="{A7190C62-BA5F-870C-803E-B300219F26B0}"/>
              </a:ext>
            </a:extLst>
          </p:cNvPr>
          <p:cNvPicPr>
            <a:picLocks noChangeAspect="1"/>
          </p:cNvPicPr>
          <p:nvPr/>
        </p:nvPicPr>
        <p:blipFill rotWithShape="1">
          <a:blip r:embed="rId2"/>
          <a:srcRect t="13661" b="9293"/>
          <a:stretch/>
        </p:blipFill>
        <p:spPr>
          <a:xfrm>
            <a:off x="3609111" y="3901440"/>
            <a:ext cx="4973778" cy="2590800"/>
          </a:xfrm>
          <a:prstGeom prst="rect">
            <a:avLst/>
          </a:prstGeom>
        </p:spPr>
      </p:pic>
    </p:spTree>
    <p:extLst>
      <p:ext uri="{BB962C8B-B14F-4D97-AF65-F5344CB8AC3E}">
        <p14:creationId xmlns:p14="http://schemas.microsoft.com/office/powerpoint/2010/main" val="3091670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CB6087-5156-27AE-1539-4DC8A695DEE4}"/>
              </a:ext>
            </a:extLst>
          </p:cNvPr>
          <p:cNvSpPr>
            <a:spLocks noGrp="1"/>
          </p:cNvSpPr>
          <p:nvPr>
            <p:ph type="title"/>
          </p:nvPr>
        </p:nvSpPr>
        <p:spPr>
          <a:xfrm>
            <a:off x="640079" y="640079"/>
            <a:ext cx="3402531" cy="5272242"/>
          </a:xfrm>
        </p:spPr>
        <p:txBody>
          <a:bodyPr>
            <a:normAutofit/>
          </a:bodyPr>
          <a:lstStyle/>
          <a:p>
            <a:r>
              <a:rPr lang="es-CL" sz="2400" dirty="0" err="1"/>
              <a:t>Hard</a:t>
            </a:r>
            <a:r>
              <a:rPr lang="es-CL" sz="2400" dirty="0"/>
              <a:t> </a:t>
            </a:r>
            <a:r>
              <a:rPr lang="es-CL" sz="2400" dirty="0" err="1"/>
              <a:t>Debias</a:t>
            </a:r>
            <a:r>
              <a:rPr lang="es-CL" sz="2400" dirty="0"/>
              <a:t>: </a:t>
            </a:r>
            <a:br>
              <a:rPr lang="es-CL" sz="2400" dirty="0"/>
            </a:br>
            <a:r>
              <a:rPr lang="es-CL" sz="2400" dirty="0" err="1"/>
              <a:t>Neutralization</a:t>
            </a:r>
            <a:endParaRPr lang="es-CL" sz="2400" dirty="0"/>
          </a:p>
        </p:txBody>
      </p:sp>
      <p:sp>
        <p:nvSpPr>
          <p:cNvPr id="3" name="Marcador de contenido 2">
            <a:extLst>
              <a:ext uri="{FF2B5EF4-FFF2-40B4-BE49-F238E27FC236}">
                <a16:creationId xmlns:a16="http://schemas.microsoft.com/office/drawing/2014/main" id="{3F9666E4-0EC9-C973-07FB-D743D4A29007}"/>
              </a:ext>
            </a:extLst>
          </p:cNvPr>
          <p:cNvSpPr>
            <a:spLocks noGrp="1"/>
          </p:cNvSpPr>
          <p:nvPr>
            <p:ph idx="1"/>
          </p:nvPr>
        </p:nvSpPr>
        <p:spPr>
          <a:xfrm>
            <a:off x="4672103" y="640079"/>
            <a:ext cx="6883072" cy="3360421"/>
          </a:xfrm>
        </p:spPr>
        <p:txBody>
          <a:bodyPr>
            <a:normAutofit/>
          </a:bodyPr>
          <a:lstStyle/>
          <a:p>
            <a:pPr marL="0" indent="0">
              <a:lnSpc>
                <a:spcPct val="90000"/>
              </a:lnSpc>
              <a:buNone/>
            </a:pPr>
            <a:r>
              <a:rPr lang="en-US" dirty="0"/>
              <a:t>2. Neutralize the bias subspace of embeddings that should not be biased:</a:t>
            </a:r>
          </a:p>
          <a:p>
            <a:pPr>
              <a:lnSpc>
                <a:spcPct val="90000"/>
              </a:lnSpc>
              <a:buFontTx/>
              <a:buChar char="-"/>
            </a:pPr>
            <a:r>
              <a:rPr lang="en-US" dirty="0"/>
              <a:t>Define a set of words that are correct to be related to the bias criterion (</a:t>
            </a:r>
            <a:r>
              <a:rPr lang="en-US" i="1" dirty="0"/>
              <a:t>criterion specific words</a:t>
            </a:r>
            <a:r>
              <a:rPr lang="en-US" dirty="0"/>
              <a:t>):</a:t>
            </a:r>
          </a:p>
          <a:p>
            <a:pPr marL="0" indent="0">
              <a:lnSpc>
                <a:spcPct val="90000"/>
              </a:lnSpc>
              <a:buNone/>
            </a:pPr>
            <a:r>
              <a:rPr lang="en-US" i="1" dirty="0">
                <a:latin typeface="Consolas" panose="020B0609020204030204" pitchFamily="49" charset="0"/>
              </a:rPr>
              <a:t>['he', 'his', 'He', 'her', 'she', 'him', 'him', 'She', 'man', 'women', 'men'...].</a:t>
            </a:r>
          </a:p>
          <a:p>
            <a:pPr marL="0" indent="0">
              <a:lnSpc>
                <a:spcPct val="90000"/>
              </a:lnSpc>
              <a:buNone/>
            </a:pPr>
            <a:endParaRPr lang="en-US" i="1" dirty="0">
              <a:latin typeface="Consolas" panose="020B0609020204030204" pitchFamily="49" charset="0"/>
            </a:endParaRPr>
          </a:p>
          <a:p>
            <a:pPr marL="0" indent="0">
              <a:lnSpc>
                <a:spcPct val="90000"/>
              </a:lnSpc>
              <a:buNone/>
            </a:pPr>
            <a:r>
              <a:rPr lang="en-US" dirty="0"/>
              <a:t>- Then all words outside this set should have no relation to the bias criterion and thus have the possibility of being biased</a:t>
            </a:r>
          </a:p>
          <a:p>
            <a:pPr marL="0" indent="0">
              <a:lnSpc>
                <a:spcPct val="90000"/>
              </a:lnSpc>
              <a:buNone/>
            </a:pPr>
            <a:r>
              <a:rPr lang="en-US" i="1" dirty="0"/>
              <a:t>[programmer', ‘homemaker', ...]). </a:t>
            </a:r>
          </a:p>
          <a:p>
            <a:pPr marL="0" indent="0">
              <a:lnSpc>
                <a:spcPct val="90000"/>
              </a:lnSpc>
              <a:buNone/>
            </a:pPr>
            <a:r>
              <a:rPr lang="en-US" dirty="0"/>
              <a:t>. Those words are neutralized:</a:t>
            </a:r>
            <a:endParaRPr lang="en-US" i="1" dirty="0"/>
          </a:p>
        </p:txBody>
      </p:sp>
      <p:pic>
        <p:nvPicPr>
          <p:cNvPr id="6" name="Imagen 5" descr="Forma, Flecha&#10;&#10;Descripción generada automáticamente">
            <a:extLst>
              <a:ext uri="{FF2B5EF4-FFF2-40B4-BE49-F238E27FC236}">
                <a16:creationId xmlns:a16="http://schemas.microsoft.com/office/drawing/2014/main" id="{C8FD286A-1929-021A-8514-E06170C7FD9F}"/>
              </a:ext>
            </a:extLst>
          </p:cNvPr>
          <p:cNvPicPr>
            <a:picLocks noChangeAspect="1"/>
          </p:cNvPicPr>
          <p:nvPr/>
        </p:nvPicPr>
        <p:blipFill>
          <a:blip r:embed="rId2"/>
          <a:stretch>
            <a:fillRect/>
          </a:stretch>
        </p:blipFill>
        <p:spPr>
          <a:xfrm>
            <a:off x="4672103" y="4000500"/>
            <a:ext cx="6883071" cy="1841221"/>
          </a:xfrm>
          <a:prstGeom prst="rect">
            <a:avLst/>
          </a:prstGeom>
          <a:ln w="31750" cap="sq">
            <a:solidFill>
              <a:srgbClr val="FFFFFF"/>
            </a:solidFill>
            <a:miter lim="800000"/>
          </a:ln>
        </p:spPr>
      </p:pic>
    </p:spTree>
    <p:extLst>
      <p:ext uri="{BB962C8B-B14F-4D97-AF65-F5344CB8AC3E}">
        <p14:creationId xmlns:p14="http://schemas.microsoft.com/office/powerpoint/2010/main" val="7103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20EB-15FF-809D-B403-D3CB3A615DF8}"/>
              </a:ext>
            </a:extLst>
          </p:cNvPr>
          <p:cNvSpPr>
            <a:spLocks noGrp="1"/>
          </p:cNvSpPr>
          <p:nvPr>
            <p:ph type="title"/>
          </p:nvPr>
        </p:nvSpPr>
        <p:spPr/>
        <p:txBody>
          <a:bodyPr/>
          <a:lstStyle/>
          <a:p>
            <a:r>
              <a:rPr lang="es-CL" dirty="0" err="1"/>
              <a:t>Hard</a:t>
            </a:r>
            <a:r>
              <a:rPr lang="es-CL" dirty="0"/>
              <a:t> </a:t>
            </a:r>
            <a:r>
              <a:rPr lang="es-CL" dirty="0" err="1"/>
              <a:t>Debias</a:t>
            </a:r>
            <a:r>
              <a:rPr lang="es-CL" dirty="0"/>
              <a:t>:</a:t>
            </a:r>
            <a:br>
              <a:rPr lang="es-CL" dirty="0"/>
            </a:br>
            <a:r>
              <a:rPr lang="es-CL" dirty="0" err="1"/>
              <a:t>Equalization</a:t>
            </a:r>
            <a:endParaRPr lang="es-CL" dirty="0"/>
          </a:p>
        </p:txBody>
      </p:sp>
      <p:sp>
        <p:nvSpPr>
          <p:cNvPr id="3" name="Marcador de contenido 2">
            <a:extLst>
              <a:ext uri="{FF2B5EF4-FFF2-40B4-BE49-F238E27FC236}">
                <a16:creationId xmlns:a16="http://schemas.microsoft.com/office/drawing/2014/main" id="{D227DD03-D354-9D88-5C57-F1358A8F0995}"/>
              </a:ext>
            </a:extLst>
          </p:cNvPr>
          <p:cNvSpPr>
            <a:spLocks noGrp="1"/>
          </p:cNvSpPr>
          <p:nvPr>
            <p:ph idx="1"/>
          </p:nvPr>
        </p:nvSpPr>
        <p:spPr/>
        <p:txBody>
          <a:bodyPr/>
          <a:lstStyle/>
          <a:p>
            <a:pPr marL="0" indent="0">
              <a:buNone/>
            </a:pPr>
            <a:r>
              <a:rPr lang="en-US" dirty="0"/>
              <a:t>Given an equalization set; e.g. , </a:t>
            </a:r>
          </a:p>
          <a:p>
            <a:pPr marL="0" indent="0" algn="ctr">
              <a:buNone/>
            </a:pPr>
            <a:r>
              <a:rPr lang="en-US" i="1" dirty="0">
                <a:latin typeface="Consolas" panose="020B0609020204030204" pitchFamily="49" charset="0"/>
              </a:rPr>
              <a:t>['she', 'he'], ['men', 'women’], …</a:t>
            </a:r>
          </a:p>
          <a:p>
            <a:pPr marL="0" indent="0">
              <a:buNone/>
            </a:pPr>
            <a:endParaRPr lang="en-US" dirty="0"/>
          </a:p>
          <a:p>
            <a:pPr marL="0" indent="0">
              <a:buNone/>
            </a:pPr>
            <a:r>
              <a:rPr lang="en-US" dirty="0"/>
              <a:t>This step executes, for each pair, an equalization with respect to the bias direction. </a:t>
            </a:r>
          </a:p>
          <a:p>
            <a:pPr marL="0" indent="0">
              <a:buNone/>
            </a:pPr>
            <a:r>
              <a:rPr lang="en-US" dirty="0"/>
              <a:t>That is, it takes both embeddings of the pair and distributes them at the same distance from the bias direction, so that neither is closer to the bias direction than the other.</a:t>
            </a:r>
            <a:endParaRPr lang="es-CL" dirty="0"/>
          </a:p>
        </p:txBody>
      </p:sp>
    </p:spTree>
    <p:extLst>
      <p:ext uri="{BB962C8B-B14F-4D97-AF65-F5344CB8AC3E}">
        <p14:creationId xmlns:p14="http://schemas.microsoft.com/office/powerpoint/2010/main" val="3709730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7FF99-8209-092A-66E0-3324D4AAD43B}"/>
              </a:ext>
            </a:extLst>
          </p:cNvPr>
          <p:cNvSpPr>
            <a:spLocks noGrp="1"/>
          </p:cNvSpPr>
          <p:nvPr>
            <p:ph type="title"/>
          </p:nvPr>
        </p:nvSpPr>
        <p:spPr/>
        <p:txBody>
          <a:bodyPr/>
          <a:lstStyle/>
          <a:p>
            <a:r>
              <a:rPr lang="es-CL" dirty="0"/>
              <a:t>Tutorial 3</a:t>
            </a:r>
          </a:p>
        </p:txBody>
      </p:sp>
      <p:sp>
        <p:nvSpPr>
          <p:cNvPr id="3" name="Marcador de contenido 2">
            <a:extLst>
              <a:ext uri="{FF2B5EF4-FFF2-40B4-BE49-F238E27FC236}">
                <a16:creationId xmlns:a16="http://schemas.microsoft.com/office/drawing/2014/main" id="{5937AFD6-6D50-6833-5E6D-0862473CD9C5}"/>
              </a:ext>
            </a:extLst>
          </p:cNvPr>
          <p:cNvSpPr>
            <a:spLocks noGrp="1"/>
          </p:cNvSpPr>
          <p:nvPr>
            <p:ph idx="1"/>
          </p:nvPr>
        </p:nvSpPr>
        <p:spPr/>
        <p:txBody>
          <a:bodyPr>
            <a:normAutofit/>
          </a:bodyPr>
          <a:lstStyle/>
          <a:p>
            <a:pPr marL="0" indent="0" algn="ctr">
              <a:buNone/>
            </a:pPr>
            <a:r>
              <a:rPr lang="es-CL" sz="7200" dirty="0"/>
              <a:t>😊</a:t>
            </a:r>
          </a:p>
        </p:txBody>
      </p:sp>
    </p:spTree>
    <p:extLst>
      <p:ext uri="{BB962C8B-B14F-4D97-AF65-F5344CB8AC3E}">
        <p14:creationId xmlns:p14="http://schemas.microsoft.com/office/powerpoint/2010/main" val="790152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43483-F223-4652-8932-AB416A4485DF}"/>
              </a:ext>
            </a:extLst>
          </p:cNvPr>
          <p:cNvSpPr>
            <a:spLocks noGrp="1"/>
          </p:cNvSpPr>
          <p:nvPr>
            <p:ph type="title"/>
          </p:nvPr>
        </p:nvSpPr>
        <p:spPr/>
        <p:txBody>
          <a:bodyPr/>
          <a:lstStyle/>
          <a:p>
            <a:r>
              <a:rPr lang="en-US" dirty="0"/>
              <a:t>WEFE implementation</a:t>
            </a:r>
          </a:p>
        </p:txBody>
      </p:sp>
      <p:sp>
        <p:nvSpPr>
          <p:cNvPr id="3" name="Marcador de contenido 2">
            <a:extLst>
              <a:ext uri="{FF2B5EF4-FFF2-40B4-BE49-F238E27FC236}">
                <a16:creationId xmlns:a16="http://schemas.microsoft.com/office/drawing/2014/main" id="{CCD184A4-BA6F-4524-816B-E97B179069FE}"/>
              </a:ext>
            </a:extLst>
          </p:cNvPr>
          <p:cNvSpPr>
            <a:spLocks noGrp="1"/>
          </p:cNvSpPr>
          <p:nvPr>
            <p:ph idx="1"/>
          </p:nvPr>
        </p:nvSpPr>
        <p:spPr/>
        <p:txBody>
          <a:bodyPr>
            <a:normAutofit/>
          </a:bodyPr>
          <a:lstStyle/>
          <a:p>
            <a:pPr marL="0" indent="0" algn="ctr">
              <a:buNone/>
            </a:pPr>
            <a:r>
              <a:rPr lang="en-US" sz="2000" dirty="0"/>
              <a:t>We released WEFE as an </a:t>
            </a:r>
            <a:r>
              <a:rPr lang="en-US" sz="2000" b="1" dirty="0"/>
              <a:t>open source library (0.4.0 </a:t>
            </a:r>
            <a:r>
              <a:rPr lang="es-CL" sz="2000" b="1" dirty="0"/>
              <a:t>🥳</a:t>
            </a:r>
            <a:r>
              <a:rPr lang="en-US" sz="2000" b="1" dirty="0"/>
              <a:t>)!</a:t>
            </a:r>
          </a:p>
          <a:p>
            <a:pPr marL="0" indent="0" algn="ctr">
              <a:buNone/>
            </a:pPr>
            <a:endParaRPr lang="en-US" sz="2000" b="1" dirty="0"/>
          </a:p>
          <a:p>
            <a:pPr marL="0" indent="0" algn="ctr">
              <a:buNone/>
            </a:pPr>
            <a:r>
              <a:rPr lang="en-US" dirty="0"/>
              <a:t>The full documentation can be found in </a:t>
            </a:r>
          </a:p>
          <a:p>
            <a:pPr marL="0" indent="0" algn="ctr">
              <a:buNone/>
            </a:pPr>
            <a:r>
              <a:rPr lang="en-US" dirty="0">
                <a:hlinkClick r:id="rId3"/>
              </a:rPr>
              <a:t>https://wefe.readthedocs.io/</a:t>
            </a:r>
            <a:endParaRPr lang="en-US" dirty="0"/>
          </a:p>
          <a:p>
            <a:pPr marL="0" indent="0" algn="ctr">
              <a:buNone/>
            </a:pPr>
            <a:r>
              <a:rPr lang="en-US" dirty="0"/>
              <a:t>And the repository in:</a:t>
            </a:r>
          </a:p>
          <a:p>
            <a:pPr marL="0" indent="0" algn="ctr">
              <a:buNone/>
            </a:pPr>
            <a:r>
              <a:rPr lang="en-US" dirty="0">
                <a:hlinkClick r:id="rId4"/>
              </a:rPr>
              <a:t>https://github.com/dccuchile/wefe</a:t>
            </a:r>
            <a:endParaRPr lang="en-US" dirty="0"/>
          </a:p>
          <a:p>
            <a:pPr marL="0" indent="0" algn="ctr">
              <a:buNone/>
            </a:pPr>
            <a:endParaRPr lang="en-US" dirty="0"/>
          </a:p>
          <a:p>
            <a:endParaRPr lang="en-US" dirty="0"/>
          </a:p>
        </p:txBody>
      </p:sp>
    </p:spTree>
    <p:extLst>
      <p:ext uri="{BB962C8B-B14F-4D97-AF65-F5344CB8AC3E}">
        <p14:creationId xmlns:p14="http://schemas.microsoft.com/office/powerpoint/2010/main" val="333223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E318FA-F33A-46D4-A7FE-45184CDDC81E}"/>
              </a:ext>
            </a:extLst>
          </p:cNvPr>
          <p:cNvSpPr>
            <a:spLocks noGrp="1"/>
          </p:cNvSpPr>
          <p:nvPr>
            <p:ph type="title"/>
          </p:nvPr>
        </p:nvSpPr>
        <p:spPr/>
        <p:txBody>
          <a:bodyPr/>
          <a:lstStyle/>
          <a:p>
            <a:r>
              <a:rPr lang="en-US" dirty="0"/>
              <a:t>Conclusions and future work</a:t>
            </a:r>
          </a:p>
        </p:txBody>
      </p:sp>
      <p:sp>
        <p:nvSpPr>
          <p:cNvPr id="3" name="Marcador de texto 2">
            <a:extLst>
              <a:ext uri="{FF2B5EF4-FFF2-40B4-BE49-F238E27FC236}">
                <a16:creationId xmlns:a16="http://schemas.microsoft.com/office/drawing/2014/main" id="{1DAAF9A6-08B5-4854-8566-CDB72911FA1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85166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E87265-6D0B-4F6B-9B2D-DF4A0D56D180}"/>
              </a:ext>
            </a:extLst>
          </p:cNvPr>
          <p:cNvSpPr>
            <a:spLocks noGrp="1"/>
          </p:cNvSpPr>
          <p:nvPr>
            <p:ph type="title"/>
          </p:nvPr>
        </p:nvSpPr>
        <p:spPr/>
        <p:txBody>
          <a:bodyPr/>
          <a:lstStyle/>
          <a:p>
            <a:r>
              <a:rPr lang="en-US" dirty="0"/>
              <a:t>Conclusions</a:t>
            </a:r>
          </a:p>
        </p:txBody>
      </p:sp>
      <p:sp>
        <p:nvSpPr>
          <p:cNvPr id="3" name="Marcador de contenido 2">
            <a:extLst>
              <a:ext uri="{FF2B5EF4-FFF2-40B4-BE49-F238E27FC236}">
                <a16:creationId xmlns:a16="http://schemas.microsoft.com/office/drawing/2014/main" id="{B1A8B4D9-2F6C-42D2-BD93-ACA158C6A191}"/>
              </a:ext>
            </a:extLst>
          </p:cNvPr>
          <p:cNvSpPr>
            <a:spLocks noGrp="1"/>
          </p:cNvSpPr>
          <p:nvPr>
            <p:ph idx="1"/>
          </p:nvPr>
        </p:nvSpPr>
        <p:spPr/>
        <p:txBody>
          <a:bodyPr/>
          <a:lstStyle/>
          <a:p>
            <a:pPr marL="0" indent="0" algn="ctr">
              <a:buNone/>
            </a:pPr>
            <a:r>
              <a:rPr lang="en-US" b="1" dirty="0"/>
              <a:t>WEFE</a:t>
            </a:r>
            <a:r>
              <a:rPr lang="en-US" dirty="0"/>
              <a:t> allows to cleanly compare bias measurements by abstracting away several components:</a:t>
            </a:r>
          </a:p>
          <a:p>
            <a:pPr marL="0" indent="0" algn="ctr">
              <a:buNone/>
            </a:pPr>
            <a:endParaRPr lang="en-US" dirty="0"/>
          </a:p>
          <a:p>
            <a:pPr>
              <a:buFontTx/>
              <a:buChar char="-"/>
            </a:pPr>
            <a:r>
              <a:rPr lang="en-US" i="1" dirty="0"/>
              <a:t>Target and Attribute sets.</a:t>
            </a:r>
          </a:p>
          <a:p>
            <a:pPr>
              <a:buFontTx/>
              <a:buChar char="-"/>
            </a:pPr>
            <a:r>
              <a:rPr lang="en-US" i="1" dirty="0"/>
              <a:t>Queries.</a:t>
            </a:r>
          </a:p>
          <a:p>
            <a:pPr>
              <a:buFontTx/>
              <a:buChar char="-"/>
            </a:pPr>
            <a:r>
              <a:rPr lang="en-US" i="1" dirty="0"/>
              <a:t>Templates.</a:t>
            </a:r>
          </a:p>
          <a:p>
            <a:pPr>
              <a:buFontTx/>
              <a:buChar char="-"/>
            </a:pPr>
            <a:r>
              <a:rPr lang="en-US" i="1" dirty="0"/>
              <a:t>Fairness Metrics and Scores.</a:t>
            </a:r>
          </a:p>
          <a:p>
            <a:pPr>
              <a:buFontTx/>
              <a:buChar char="-"/>
            </a:pPr>
            <a:r>
              <a:rPr lang="en-US" i="1" dirty="0"/>
              <a:t>Order relations among those scores.</a:t>
            </a:r>
          </a:p>
        </p:txBody>
      </p:sp>
    </p:spTree>
    <p:extLst>
      <p:ext uri="{BB962C8B-B14F-4D97-AF65-F5344CB8AC3E}">
        <p14:creationId xmlns:p14="http://schemas.microsoft.com/office/powerpoint/2010/main" val="679053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E87265-6D0B-4F6B-9B2D-DF4A0D56D180}"/>
              </a:ext>
            </a:extLst>
          </p:cNvPr>
          <p:cNvSpPr>
            <a:spLocks noGrp="1"/>
          </p:cNvSpPr>
          <p:nvPr>
            <p:ph type="title"/>
          </p:nvPr>
        </p:nvSpPr>
        <p:spPr/>
        <p:txBody>
          <a:bodyPr/>
          <a:lstStyle/>
          <a:p>
            <a:r>
              <a:rPr lang="en-US" dirty="0"/>
              <a:t>Conclusions</a:t>
            </a:r>
          </a:p>
        </p:txBody>
      </p:sp>
      <p:sp>
        <p:nvSpPr>
          <p:cNvPr id="3" name="Marcador de contenido 2">
            <a:extLst>
              <a:ext uri="{FF2B5EF4-FFF2-40B4-BE49-F238E27FC236}">
                <a16:creationId xmlns:a16="http://schemas.microsoft.com/office/drawing/2014/main" id="{B1A8B4D9-2F6C-42D2-BD93-ACA158C6A191}"/>
              </a:ext>
            </a:extLst>
          </p:cNvPr>
          <p:cNvSpPr>
            <a:spLocks noGrp="1"/>
          </p:cNvSpPr>
          <p:nvPr>
            <p:ph idx="1"/>
          </p:nvPr>
        </p:nvSpPr>
        <p:spPr/>
        <p:txBody>
          <a:bodyPr/>
          <a:lstStyle/>
          <a:p>
            <a:pPr marL="0" indent="0" algn="ctr">
              <a:buNone/>
            </a:pPr>
            <a:r>
              <a:rPr lang="en-US" b="1" dirty="0"/>
              <a:t>WEFE </a:t>
            </a:r>
            <a:r>
              <a:rPr lang="en-US" dirty="0"/>
              <a:t>standardizes all mitigation methods through an interface inherited from scikit-learn basic data transformations:</a:t>
            </a:r>
          </a:p>
          <a:p>
            <a:pPr marL="0" indent="0" algn="ctr">
              <a:buNone/>
            </a:pPr>
            <a:r>
              <a:rPr lang="en-US" dirty="0"/>
              <a:t> the fit-transform interface.</a:t>
            </a:r>
          </a:p>
        </p:txBody>
      </p:sp>
    </p:spTree>
    <p:extLst>
      <p:ext uri="{BB962C8B-B14F-4D97-AF65-F5344CB8AC3E}">
        <p14:creationId xmlns:p14="http://schemas.microsoft.com/office/powerpoint/2010/main" val="40890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22897-93E2-4339-97D4-CAB324C53854}"/>
              </a:ext>
            </a:extLst>
          </p:cNvPr>
          <p:cNvSpPr>
            <a:spLocks noGrp="1"/>
          </p:cNvSpPr>
          <p:nvPr>
            <p:ph type="title"/>
          </p:nvPr>
        </p:nvSpPr>
        <p:spPr/>
        <p:txBody>
          <a:bodyPr/>
          <a:lstStyle/>
          <a:p>
            <a:r>
              <a:rPr lang="en-US" dirty="0"/>
              <a:t>Fairness in Word Embeddings</a:t>
            </a:r>
          </a:p>
        </p:txBody>
      </p:sp>
      <p:sp>
        <p:nvSpPr>
          <p:cNvPr id="3" name="Marcador de contenido 2">
            <a:extLst>
              <a:ext uri="{FF2B5EF4-FFF2-40B4-BE49-F238E27FC236}">
                <a16:creationId xmlns:a16="http://schemas.microsoft.com/office/drawing/2014/main" id="{89A58C21-F32E-4A56-B36A-E8824BA2F7E3}"/>
              </a:ext>
            </a:extLst>
          </p:cNvPr>
          <p:cNvSpPr>
            <a:spLocks noGrp="1"/>
          </p:cNvSpPr>
          <p:nvPr>
            <p:ph idx="1"/>
          </p:nvPr>
        </p:nvSpPr>
        <p:spPr>
          <a:xfrm>
            <a:off x="2231136" y="2638043"/>
            <a:ext cx="7729728" cy="3986691"/>
          </a:xfrm>
        </p:spPr>
        <p:txBody>
          <a:bodyPr>
            <a:normAutofit/>
          </a:bodyPr>
          <a:lstStyle/>
          <a:p>
            <a:pPr marL="0" indent="0" algn="ctr">
              <a:spcBef>
                <a:spcPts val="600"/>
              </a:spcBef>
              <a:buNone/>
            </a:pPr>
            <a:r>
              <a:rPr lang="en-US" dirty="0"/>
              <a:t>We will discuss about our contribution [1] </a:t>
            </a:r>
          </a:p>
          <a:p>
            <a:pPr marL="0" indent="0" algn="ctr">
              <a:spcBef>
                <a:spcPts val="600"/>
              </a:spcBef>
              <a:buNone/>
            </a:pPr>
            <a:r>
              <a:rPr lang="en-US" dirty="0"/>
              <a:t>in the </a:t>
            </a:r>
            <a:r>
              <a:rPr lang="en-US" b="1" dirty="0"/>
              <a:t>fairness</a:t>
            </a:r>
            <a:r>
              <a:rPr lang="en-US" dirty="0"/>
              <a:t> </a:t>
            </a:r>
            <a:r>
              <a:rPr lang="en-US" b="1" dirty="0"/>
              <a:t>and bias issues </a:t>
            </a:r>
            <a:r>
              <a:rPr lang="en-US" dirty="0"/>
              <a:t>of one of the main </a:t>
            </a:r>
          </a:p>
          <a:p>
            <a:pPr marL="0" indent="0" algn="ctr">
              <a:spcBef>
                <a:spcPts val="600"/>
              </a:spcBef>
              <a:buNone/>
            </a:pPr>
            <a:r>
              <a:rPr lang="en-US" dirty="0"/>
              <a:t>Building Blocks of Natural Language Processing (NLP) systems:</a:t>
            </a:r>
          </a:p>
          <a:p>
            <a:pPr marL="0" indent="0" algn="ctr">
              <a:buNone/>
            </a:pPr>
            <a:endParaRPr lang="en-US" dirty="0"/>
          </a:p>
          <a:p>
            <a:pPr marL="228600" lvl="1" indent="0" algn="ctr">
              <a:lnSpc>
                <a:spcPct val="150000"/>
              </a:lnSpc>
              <a:buNone/>
            </a:pPr>
            <a:r>
              <a:rPr lang="en-US" sz="2400" b="1" dirty="0"/>
              <a:t>Word Embeddings</a:t>
            </a:r>
            <a:r>
              <a:rPr lang="en-US" sz="1800" dirty="0"/>
              <a:t>.</a:t>
            </a:r>
          </a:p>
          <a:p>
            <a:pPr marL="228600" lvl="1" indent="0" algn="ctr">
              <a:lnSpc>
                <a:spcPct val="150000"/>
              </a:lnSpc>
              <a:buNone/>
            </a:pPr>
            <a:endParaRPr lang="en-US" sz="1800" dirty="0"/>
          </a:p>
        </p:txBody>
      </p:sp>
    </p:spTree>
    <p:custDataLst>
      <p:tags r:id="rId1"/>
    </p:custDataLst>
    <p:extLst>
      <p:ext uri="{BB962C8B-B14F-4D97-AF65-F5344CB8AC3E}">
        <p14:creationId xmlns:p14="http://schemas.microsoft.com/office/powerpoint/2010/main" val="590668860"/>
      </p:ext>
    </p:extLst>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E87265-6D0B-4F6B-9B2D-DF4A0D56D180}"/>
              </a:ext>
            </a:extLst>
          </p:cNvPr>
          <p:cNvSpPr>
            <a:spLocks noGrp="1"/>
          </p:cNvSpPr>
          <p:nvPr>
            <p:ph type="title"/>
          </p:nvPr>
        </p:nvSpPr>
        <p:spPr/>
        <p:txBody>
          <a:bodyPr/>
          <a:lstStyle/>
          <a:p>
            <a:r>
              <a:rPr lang="en-US" dirty="0"/>
              <a:t>Conclusions</a:t>
            </a:r>
          </a:p>
        </p:txBody>
      </p:sp>
      <p:sp>
        <p:nvSpPr>
          <p:cNvPr id="3" name="Marcador de contenido 2">
            <a:extLst>
              <a:ext uri="{FF2B5EF4-FFF2-40B4-BE49-F238E27FC236}">
                <a16:creationId xmlns:a16="http://schemas.microsoft.com/office/drawing/2014/main" id="{B1A8B4D9-2F6C-42D2-BD93-ACA158C6A191}"/>
              </a:ext>
            </a:extLst>
          </p:cNvPr>
          <p:cNvSpPr>
            <a:spLocks noGrp="1"/>
          </p:cNvSpPr>
          <p:nvPr>
            <p:ph idx="1"/>
          </p:nvPr>
        </p:nvSpPr>
        <p:spPr/>
        <p:txBody>
          <a:bodyPr/>
          <a:lstStyle/>
          <a:p>
            <a:pPr marL="0" indent="0" algn="ctr">
              <a:buNone/>
            </a:pPr>
            <a:r>
              <a:rPr lang="en-US" dirty="0"/>
              <a:t>All the work was released as an open-source library so that the community can access these methods.</a:t>
            </a:r>
          </a:p>
        </p:txBody>
      </p:sp>
    </p:spTree>
    <p:extLst>
      <p:ext uri="{BB962C8B-B14F-4D97-AF65-F5344CB8AC3E}">
        <p14:creationId xmlns:p14="http://schemas.microsoft.com/office/powerpoint/2010/main" val="1532900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021CD-B1C4-4969-85CB-9FB68BE52455}"/>
              </a:ext>
            </a:extLst>
          </p:cNvPr>
          <p:cNvSpPr>
            <a:spLocks noGrp="1"/>
          </p:cNvSpPr>
          <p:nvPr>
            <p:ph type="title"/>
          </p:nvPr>
        </p:nvSpPr>
        <p:spPr/>
        <p:txBody>
          <a:bodyPr/>
          <a:lstStyle/>
          <a:p>
            <a:r>
              <a:rPr lang="en-US" dirty="0"/>
              <a:t>Future work</a:t>
            </a:r>
          </a:p>
        </p:txBody>
      </p:sp>
      <p:sp>
        <p:nvSpPr>
          <p:cNvPr id="3" name="Marcador de contenido 2">
            <a:extLst>
              <a:ext uri="{FF2B5EF4-FFF2-40B4-BE49-F238E27FC236}">
                <a16:creationId xmlns:a16="http://schemas.microsoft.com/office/drawing/2014/main" id="{CEE4BE5E-BD6C-442A-A921-312CAF1BEB50}"/>
              </a:ext>
            </a:extLst>
          </p:cNvPr>
          <p:cNvSpPr>
            <a:spLocks noGrp="1"/>
          </p:cNvSpPr>
          <p:nvPr>
            <p:ph idx="1"/>
          </p:nvPr>
        </p:nvSpPr>
        <p:spPr/>
        <p:txBody>
          <a:bodyPr/>
          <a:lstStyle/>
          <a:p>
            <a:pPr marL="0" indent="0" algn="ctr">
              <a:buNone/>
            </a:pPr>
            <a:r>
              <a:rPr lang="en-US" b="1" dirty="0"/>
              <a:t>Most of the work has been done</a:t>
            </a:r>
            <a:r>
              <a:rPr lang="en-US" dirty="0"/>
              <a:t> </a:t>
            </a:r>
            <a:r>
              <a:rPr lang="en-US" b="1" dirty="0"/>
              <a:t>for the English language.</a:t>
            </a:r>
          </a:p>
          <a:p>
            <a:pPr marL="0" indent="0" algn="ctr">
              <a:buNone/>
            </a:pPr>
            <a:r>
              <a:rPr lang="en-US" dirty="0"/>
              <a:t>It is also important to work on defining queries for other languages and societies.</a:t>
            </a:r>
          </a:p>
          <a:p>
            <a:endParaRPr lang="en-US" dirty="0"/>
          </a:p>
        </p:txBody>
      </p:sp>
    </p:spTree>
    <p:extLst>
      <p:ext uri="{BB962C8B-B14F-4D97-AF65-F5344CB8AC3E}">
        <p14:creationId xmlns:p14="http://schemas.microsoft.com/office/powerpoint/2010/main" val="2091526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A6A8D2-005D-4032-B188-36999E49E5B5}"/>
              </a:ext>
            </a:extLst>
          </p:cNvPr>
          <p:cNvSpPr>
            <a:spLocks noGrp="1"/>
          </p:cNvSpPr>
          <p:nvPr>
            <p:ph type="title"/>
          </p:nvPr>
        </p:nvSpPr>
        <p:spPr/>
        <p:txBody>
          <a:bodyPr/>
          <a:lstStyle/>
          <a:p>
            <a:r>
              <a:rPr lang="en-US" dirty="0"/>
              <a:t>Future work</a:t>
            </a:r>
          </a:p>
        </p:txBody>
      </p:sp>
      <p:sp>
        <p:nvSpPr>
          <p:cNvPr id="3" name="Marcador de contenido 2">
            <a:extLst>
              <a:ext uri="{FF2B5EF4-FFF2-40B4-BE49-F238E27FC236}">
                <a16:creationId xmlns:a16="http://schemas.microsoft.com/office/drawing/2014/main" id="{2C72B623-9CE1-4928-8427-1CF2A3DBD5AF}"/>
              </a:ext>
            </a:extLst>
          </p:cNvPr>
          <p:cNvSpPr>
            <a:spLocks noGrp="1"/>
          </p:cNvSpPr>
          <p:nvPr>
            <p:ph idx="1"/>
          </p:nvPr>
        </p:nvSpPr>
        <p:spPr/>
        <p:txBody>
          <a:bodyPr/>
          <a:lstStyle/>
          <a:p>
            <a:pPr marL="0" indent="0" algn="ctr">
              <a:buNone/>
            </a:pPr>
            <a:r>
              <a:rPr lang="en-US" b="1" dirty="0"/>
              <a:t>Fairness metrics </a:t>
            </a:r>
            <a:r>
              <a:rPr lang="en-US" dirty="0"/>
              <a:t>is that they are not able to identify the </a:t>
            </a:r>
            <a:r>
              <a:rPr lang="en-US" b="1" dirty="0"/>
              <a:t>source of the bias</a:t>
            </a:r>
            <a:r>
              <a:rPr lang="en-US" dirty="0"/>
              <a:t>.</a:t>
            </a:r>
          </a:p>
          <a:p>
            <a:pPr marL="0" indent="0" algn="ctr">
              <a:buNone/>
            </a:pPr>
            <a:r>
              <a:rPr lang="en-US" dirty="0"/>
              <a:t> </a:t>
            </a:r>
          </a:p>
          <a:p>
            <a:r>
              <a:rPr lang="en-US" dirty="0"/>
              <a:t>Biases may come from the corpus on which the embeddings are trained, but this is only a supposition.</a:t>
            </a:r>
          </a:p>
          <a:p>
            <a:r>
              <a:rPr lang="en-US" dirty="0"/>
              <a:t>The bias may also come in part from the algorithm.</a:t>
            </a:r>
          </a:p>
          <a:p>
            <a:endParaRPr lang="en-US" dirty="0"/>
          </a:p>
          <a:p>
            <a:pPr marL="0" indent="0" algn="ctr">
              <a:buNone/>
            </a:pPr>
            <a:r>
              <a:rPr lang="en-US" i="1" dirty="0"/>
              <a:t>Is still not clear why some models are less biased than others.</a:t>
            </a:r>
          </a:p>
        </p:txBody>
      </p:sp>
    </p:spTree>
    <p:extLst>
      <p:ext uri="{BB962C8B-B14F-4D97-AF65-F5344CB8AC3E}">
        <p14:creationId xmlns:p14="http://schemas.microsoft.com/office/powerpoint/2010/main" val="2859617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B27F8-E98B-F861-4F92-D2EDC0BE9B51}"/>
              </a:ext>
            </a:extLst>
          </p:cNvPr>
          <p:cNvSpPr>
            <a:spLocks noGrp="1"/>
          </p:cNvSpPr>
          <p:nvPr>
            <p:ph type="title"/>
          </p:nvPr>
        </p:nvSpPr>
        <p:spPr/>
        <p:txBody>
          <a:bodyPr/>
          <a:lstStyle/>
          <a:p>
            <a:r>
              <a:rPr lang="en-US" dirty="0"/>
              <a:t>Future work</a:t>
            </a:r>
            <a:endParaRPr lang="es-CL" dirty="0"/>
          </a:p>
        </p:txBody>
      </p:sp>
      <p:sp>
        <p:nvSpPr>
          <p:cNvPr id="3" name="Marcador de contenido 2">
            <a:extLst>
              <a:ext uri="{FF2B5EF4-FFF2-40B4-BE49-F238E27FC236}">
                <a16:creationId xmlns:a16="http://schemas.microsoft.com/office/drawing/2014/main" id="{BA0FFDED-2810-F45F-8CF6-FBCF5D07494E}"/>
              </a:ext>
            </a:extLst>
          </p:cNvPr>
          <p:cNvSpPr>
            <a:spLocks noGrp="1"/>
          </p:cNvSpPr>
          <p:nvPr>
            <p:ph idx="1"/>
          </p:nvPr>
        </p:nvSpPr>
        <p:spPr/>
        <p:txBody>
          <a:bodyPr/>
          <a:lstStyle/>
          <a:p>
            <a:r>
              <a:rPr lang="en-US" dirty="0"/>
              <a:t>Implement measurement framework for contextualized embedding models.</a:t>
            </a:r>
            <a:endParaRPr lang="es-CL" dirty="0"/>
          </a:p>
        </p:txBody>
      </p:sp>
    </p:spTree>
    <p:extLst>
      <p:ext uri="{BB962C8B-B14F-4D97-AF65-F5344CB8AC3E}">
        <p14:creationId xmlns:p14="http://schemas.microsoft.com/office/powerpoint/2010/main" val="681431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C0840-7D9F-40DC-83E4-9ACCB40113F5}"/>
              </a:ext>
            </a:extLst>
          </p:cNvPr>
          <p:cNvSpPr>
            <a:spLocks noGrp="1"/>
          </p:cNvSpPr>
          <p:nvPr>
            <p:ph type="ctrTitle"/>
          </p:nvPr>
        </p:nvSpPr>
        <p:spPr/>
        <p:txBody>
          <a:bodyPr/>
          <a:lstStyle/>
          <a:p>
            <a:r>
              <a:rPr lang="en-US" dirty="0"/>
              <a:t>thanks for your attention</a:t>
            </a:r>
          </a:p>
        </p:txBody>
      </p:sp>
      <p:sp>
        <p:nvSpPr>
          <p:cNvPr id="3" name="Subtítulo 2">
            <a:extLst>
              <a:ext uri="{FF2B5EF4-FFF2-40B4-BE49-F238E27FC236}">
                <a16:creationId xmlns:a16="http://schemas.microsoft.com/office/drawing/2014/main" id="{C18F819D-13E7-49B5-B3DC-1496ABC0EA29}"/>
              </a:ext>
            </a:extLst>
          </p:cNvPr>
          <p:cNvSpPr>
            <a:spLocks noGrp="1"/>
          </p:cNvSpPr>
          <p:nvPr>
            <p:ph type="subTitle" idx="1"/>
          </p:nvPr>
        </p:nvSpPr>
        <p:spPr/>
        <p:txBody>
          <a:bodyPr/>
          <a:lstStyle/>
          <a:p>
            <a:r>
              <a:rPr lang="en-US" dirty="0"/>
              <a:t>WEFE: </a:t>
            </a:r>
            <a:r>
              <a:rPr lang="es-CL" dirty="0" err="1"/>
              <a:t>The</a:t>
            </a:r>
            <a:r>
              <a:rPr lang="es-CL" dirty="0"/>
              <a:t> Word Embedding </a:t>
            </a:r>
            <a:r>
              <a:rPr lang="es-CL" dirty="0" err="1"/>
              <a:t>Fairness</a:t>
            </a:r>
            <a:r>
              <a:rPr lang="es-CL" dirty="0"/>
              <a:t> </a:t>
            </a:r>
            <a:r>
              <a:rPr lang="es-CL" dirty="0" err="1"/>
              <a:t>Evaluation</a:t>
            </a:r>
            <a:r>
              <a:rPr lang="es-CL" dirty="0"/>
              <a:t> Framework</a:t>
            </a:r>
          </a:p>
          <a:p>
            <a:r>
              <a:rPr lang="en-US" dirty="0"/>
              <a:t>https://wefe.readthedocs.io/en/latest/</a:t>
            </a:r>
          </a:p>
          <a:p>
            <a:endParaRPr lang="en-US" dirty="0"/>
          </a:p>
        </p:txBody>
      </p:sp>
    </p:spTree>
    <p:extLst>
      <p:ext uri="{BB962C8B-B14F-4D97-AF65-F5344CB8AC3E}">
        <p14:creationId xmlns:p14="http://schemas.microsoft.com/office/powerpoint/2010/main" val="2050367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C489B-A4B3-46F2-B04D-555D3B6DFAA8}"/>
              </a:ext>
            </a:extLst>
          </p:cNvPr>
          <p:cNvSpPr>
            <a:spLocks noGrp="1"/>
          </p:cNvSpPr>
          <p:nvPr>
            <p:ph type="title"/>
          </p:nvPr>
        </p:nvSpPr>
        <p:spPr/>
        <p:txBody>
          <a:bodyPr/>
          <a:lstStyle/>
          <a:p>
            <a:r>
              <a:rPr lang="en-US" dirty="0"/>
              <a:t>Annexes</a:t>
            </a:r>
          </a:p>
        </p:txBody>
      </p:sp>
      <p:sp>
        <p:nvSpPr>
          <p:cNvPr id="3" name="Marcador de contenido 2">
            <a:extLst>
              <a:ext uri="{FF2B5EF4-FFF2-40B4-BE49-F238E27FC236}">
                <a16:creationId xmlns:a16="http://schemas.microsoft.com/office/drawing/2014/main" id="{13493D5F-2D14-41C0-B19D-EB4E30CEA3B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01623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1BDB4-7B3C-4B32-9A32-3F69B6C1B6E1}"/>
              </a:ext>
            </a:extLst>
          </p:cNvPr>
          <p:cNvSpPr>
            <a:spLocks noGrp="1"/>
          </p:cNvSpPr>
          <p:nvPr>
            <p:ph type="title"/>
          </p:nvPr>
        </p:nvSpPr>
        <p:spPr/>
        <p:txBody>
          <a:bodyPr/>
          <a:lstStyle/>
          <a:p>
            <a:r>
              <a:rPr lang="en-US" dirty="0"/>
              <a:t>Case study</a:t>
            </a:r>
          </a:p>
        </p:txBody>
      </p:sp>
      <p:sp>
        <p:nvSpPr>
          <p:cNvPr id="3" name="Marcador de texto 2">
            <a:extLst>
              <a:ext uri="{FF2B5EF4-FFF2-40B4-BE49-F238E27FC236}">
                <a16:creationId xmlns:a16="http://schemas.microsoft.com/office/drawing/2014/main" id="{A7FEE893-1BFD-45F5-9C2E-AB94CEBEB0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2471426"/>
      </p:ext>
    </p:extLst>
  </p:cSld>
  <p:clrMapOvr>
    <a:masterClrMapping/>
  </p:clrMapOvr>
  <mc:AlternateContent xmlns:mc="http://schemas.openxmlformats.org/markup-compatibility/2006" xmlns:p14="http://schemas.microsoft.com/office/powerpoint/2010/main">
    <mc:Choice Requires="p14">
      <p:transition spd="slow" p14:dur="2000" advTm="4288"/>
    </mc:Choice>
    <mc:Fallback xmlns="">
      <p:transition spd="slow" advTm="4288"/>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332E3-DFA0-4184-965C-015F0CF3FC11}"/>
              </a:ext>
            </a:extLst>
          </p:cNvPr>
          <p:cNvSpPr>
            <a:spLocks noGrp="1"/>
          </p:cNvSpPr>
          <p:nvPr>
            <p:ph type="title"/>
          </p:nvPr>
        </p:nvSpPr>
        <p:spPr/>
        <p:txBody>
          <a:bodyPr/>
          <a:lstStyle/>
          <a:p>
            <a:r>
              <a:rPr lang="en-US" dirty="0"/>
              <a:t>Case Study</a:t>
            </a:r>
          </a:p>
        </p:txBody>
      </p:sp>
      <p:sp>
        <p:nvSpPr>
          <p:cNvPr id="3" name="Marcador de contenido 2">
            <a:extLst>
              <a:ext uri="{FF2B5EF4-FFF2-40B4-BE49-F238E27FC236}">
                <a16:creationId xmlns:a16="http://schemas.microsoft.com/office/drawing/2014/main" id="{FBB15E4C-77EF-48EF-8C6B-57EDD3654A76}"/>
              </a:ext>
            </a:extLst>
          </p:cNvPr>
          <p:cNvSpPr>
            <a:spLocks noGrp="1"/>
          </p:cNvSpPr>
          <p:nvPr>
            <p:ph idx="1"/>
          </p:nvPr>
        </p:nvSpPr>
        <p:spPr/>
        <p:txBody>
          <a:bodyPr/>
          <a:lstStyle/>
          <a:p>
            <a:pPr marL="0" indent="0">
              <a:buNone/>
            </a:pPr>
            <a:r>
              <a:rPr lang="en-US" dirty="0"/>
              <a:t>We conducted a case study in which we:</a:t>
            </a:r>
          </a:p>
          <a:p>
            <a:pPr marL="0" indent="0">
              <a:buNone/>
            </a:pPr>
            <a:endParaRPr lang="en-US" dirty="0"/>
          </a:p>
          <a:p>
            <a:r>
              <a:rPr lang="en-US" b="1" i="1" dirty="0"/>
              <a:t>evaluate</a:t>
            </a:r>
            <a:r>
              <a:rPr lang="en-US" dirty="0"/>
              <a:t> seven word embedding models according to three criteria of bias: </a:t>
            </a:r>
            <a:r>
              <a:rPr lang="en-US" i="1" dirty="0"/>
              <a:t>gender, ethnicity and religion.</a:t>
            </a:r>
          </a:p>
          <a:p>
            <a:r>
              <a:rPr lang="en-US" dirty="0"/>
              <a:t>aggregate these scores and use them to </a:t>
            </a:r>
            <a:r>
              <a:rPr lang="en-US" b="1" i="1" dirty="0"/>
              <a:t>rank</a:t>
            </a:r>
            <a:r>
              <a:rPr lang="en-US" i="1" dirty="0"/>
              <a:t> the embeddings according to their bias</a:t>
            </a:r>
            <a:r>
              <a:rPr lang="en-US" dirty="0"/>
              <a:t>.</a:t>
            </a:r>
          </a:p>
          <a:p>
            <a:r>
              <a:rPr lang="en-US" dirty="0"/>
              <a:t>compare the bias rankings with the performance rankings of Word Embedding Benchmarks (WEB).</a:t>
            </a:r>
          </a:p>
        </p:txBody>
      </p:sp>
    </p:spTree>
    <p:extLst>
      <p:ext uri="{BB962C8B-B14F-4D97-AF65-F5344CB8AC3E}">
        <p14:creationId xmlns:p14="http://schemas.microsoft.com/office/powerpoint/2010/main" val="3188739985"/>
      </p:ext>
    </p:extLst>
  </p:cSld>
  <p:clrMapOvr>
    <a:masterClrMapping/>
  </p:clrMapOvr>
  <mc:AlternateContent xmlns:mc="http://schemas.openxmlformats.org/markup-compatibility/2006" xmlns:p14="http://schemas.microsoft.com/office/powerpoint/2010/main">
    <mc:Choice Requires="p14">
      <p:transition spd="slow" p14:dur="2000" advTm="59986"/>
    </mc:Choice>
    <mc:Fallback xmlns="">
      <p:transition spd="slow" advTm="59986"/>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332E3-DFA0-4184-965C-015F0CF3FC11}"/>
              </a:ext>
            </a:extLst>
          </p:cNvPr>
          <p:cNvSpPr>
            <a:spLocks noGrp="1"/>
          </p:cNvSpPr>
          <p:nvPr>
            <p:ph type="title"/>
          </p:nvPr>
        </p:nvSpPr>
        <p:spPr/>
        <p:txBody>
          <a:bodyPr/>
          <a:lstStyle/>
          <a:p>
            <a:r>
              <a:rPr lang="en-US" dirty="0"/>
              <a:t>Word Embeddings Benchmarks (WEB) </a:t>
            </a:r>
          </a:p>
        </p:txBody>
      </p:sp>
      <p:sp>
        <p:nvSpPr>
          <p:cNvPr id="3" name="Marcador de contenido 2">
            <a:extLst>
              <a:ext uri="{FF2B5EF4-FFF2-40B4-BE49-F238E27FC236}">
                <a16:creationId xmlns:a16="http://schemas.microsoft.com/office/drawing/2014/main" id="{FBB15E4C-77EF-48EF-8C6B-57EDD3654A76}"/>
              </a:ext>
            </a:extLst>
          </p:cNvPr>
          <p:cNvSpPr>
            <a:spLocks noGrp="1"/>
          </p:cNvSpPr>
          <p:nvPr>
            <p:ph idx="1"/>
          </p:nvPr>
        </p:nvSpPr>
        <p:spPr/>
        <p:txBody>
          <a:bodyPr/>
          <a:lstStyle/>
          <a:p>
            <a:pPr marL="0" indent="0" algn="ctr">
              <a:buNone/>
            </a:pPr>
            <a:r>
              <a:rPr lang="es-MX" b="1" dirty="0"/>
              <a:t>“Word Embeddings </a:t>
            </a:r>
            <a:r>
              <a:rPr lang="es-MX" b="1" dirty="0" err="1"/>
              <a:t>Benchmarks</a:t>
            </a:r>
            <a:r>
              <a:rPr lang="es-MX" b="1" dirty="0"/>
              <a:t> (WEB) </a:t>
            </a:r>
            <a:r>
              <a:rPr lang="es-MX" dirty="0" err="1"/>
              <a:t>is</a:t>
            </a:r>
            <a:r>
              <a:rPr lang="es-MX" dirty="0"/>
              <a:t> a </a:t>
            </a:r>
            <a:r>
              <a:rPr lang="en-US" dirty="0"/>
              <a:t>package is focused on providing methods for easy evaluating and reporting results on common benchmarks (analogy, similarity and categorization).”</a:t>
            </a:r>
          </a:p>
          <a:p>
            <a:pPr marL="0" indent="0" algn="ctr">
              <a:buNone/>
            </a:pPr>
            <a:endParaRPr lang="en-US" dirty="0"/>
          </a:p>
          <a:p>
            <a:pPr marL="0" indent="0" algn="ctr">
              <a:buNone/>
            </a:pPr>
            <a:r>
              <a:rPr lang="en-US" dirty="0"/>
              <a:t>It measure and ranks embeddings performance in those downstream tasks. </a:t>
            </a:r>
          </a:p>
          <a:p>
            <a:pPr marL="0" indent="0" algn="ctr">
              <a:buNone/>
            </a:pPr>
            <a:r>
              <a:rPr lang="en-US" b="1" dirty="0"/>
              <a:t>WEB does not measure fairness in embeddings.</a:t>
            </a:r>
          </a:p>
          <a:p>
            <a:pPr marL="0" indent="0" algn="ctr">
              <a:buNone/>
            </a:pPr>
            <a:endParaRPr lang="en-US" dirty="0"/>
          </a:p>
        </p:txBody>
      </p:sp>
      <p:sp>
        <p:nvSpPr>
          <p:cNvPr id="4" name="Rectángulo 3">
            <a:extLst>
              <a:ext uri="{FF2B5EF4-FFF2-40B4-BE49-F238E27FC236}">
                <a16:creationId xmlns:a16="http://schemas.microsoft.com/office/drawing/2014/main" id="{543DB6AC-3511-4EF2-BBDF-448A56948D34}"/>
              </a:ext>
            </a:extLst>
          </p:cNvPr>
          <p:cNvSpPr/>
          <p:nvPr/>
        </p:nvSpPr>
        <p:spPr>
          <a:xfrm>
            <a:off x="3219122" y="6224659"/>
            <a:ext cx="5753755" cy="369332"/>
          </a:xfrm>
          <a:prstGeom prst="rect">
            <a:avLst/>
          </a:prstGeom>
        </p:spPr>
        <p:txBody>
          <a:bodyPr wrap="none">
            <a:spAutoFit/>
          </a:bodyPr>
          <a:lstStyle/>
          <a:p>
            <a:r>
              <a:rPr lang="en-US" dirty="0"/>
              <a:t>https://github.com/kudkudak/word-embeddings-benchmarks</a:t>
            </a:r>
          </a:p>
        </p:txBody>
      </p:sp>
    </p:spTree>
    <p:extLst>
      <p:ext uri="{BB962C8B-B14F-4D97-AF65-F5344CB8AC3E}">
        <p14:creationId xmlns:p14="http://schemas.microsoft.com/office/powerpoint/2010/main" val="3457720350"/>
      </p:ext>
    </p:extLst>
  </p:cSld>
  <p:clrMapOvr>
    <a:masterClrMapping/>
  </p:clrMapOvr>
  <mc:AlternateContent xmlns:mc="http://schemas.openxmlformats.org/markup-compatibility/2006" xmlns:p14="http://schemas.microsoft.com/office/powerpoint/2010/main">
    <mc:Choice Requires="p14">
      <p:transition spd="slow" p14:dur="2000" advTm="28005"/>
    </mc:Choice>
    <mc:Fallback xmlns="">
      <p:transition spd="slow" advTm="28005"/>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F3378-1521-434A-9D92-BE09EEDC19D7}"/>
              </a:ext>
            </a:extLst>
          </p:cNvPr>
          <p:cNvSpPr>
            <a:spLocks noGrp="1"/>
          </p:cNvSpPr>
          <p:nvPr>
            <p:ph type="title"/>
          </p:nvPr>
        </p:nvSpPr>
        <p:spPr/>
        <p:txBody>
          <a:bodyPr/>
          <a:lstStyle/>
          <a:p>
            <a:r>
              <a:rPr lang="en-US" dirty="0"/>
              <a:t>Embedding models</a:t>
            </a:r>
          </a:p>
        </p:txBody>
      </p:sp>
      <p:sp>
        <p:nvSpPr>
          <p:cNvPr id="3" name="Marcador de contenido 2">
            <a:extLst>
              <a:ext uri="{FF2B5EF4-FFF2-40B4-BE49-F238E27FC236}">
                <a16:creationId xmlns:a16="http://schemas.microsoft.com/office/drawing/2014/main" id="{E6E0BC73-5F07-40BC-9ED4-3AD605DFC6E9}"/>
              </a:ext>
            </a:extLst>
          </p:cNvPr>
          <p:cNvSpPr>
            <a:spLocks noGrp="1"/>
          </p:cNvSpPr>
          <p:nvPr>
            <p:ph idx="1"/>
          </p:nvPr>
        </p:nvSpPr>
        <p:spPr/>
        <p:txBody>
          <a:bodyPr>
            <a:normAutofit/>
          </a:bodyPr>
          <a:lstStyle/>
          <a:p>
            <a:pPr marL="0" indent="0">
              <a:buNone/>
            </a:pPr>
            <a:r>
              <a:rPr lang="en-US" dirty="0"/>
              <a:t>The following are the pre-trained embedding models that we consider:</a:t>
            </a:r>
          </a:p>
          <a:p>
            <a:pPr marL="571500" lvl="1" indent="-342900">
              <a:buFont typeface="+mj-lt"/>
              <a:buAutoNum type="arabicPeriod"/>
            </a:pPr>
            <a:r>
              <a:rPr lang="en-US" i="1" dirty="0" err="1"/>
              <a:t>conceptnet</a:t>
            </a:r>
            <a:endParaRPr lang="en-US" i="1" dirty="0"/>
          </a:p>
          <a:p>
            <a:pPr marL="571500" lvl="1" indent="-342900">
              <a:buFont typeface="+mj-lt"/>
              <a:buAutoNum type="arabicPeriod"/>
            </a:pPr>
            <a:r>
              <a:rPr lang="en-US" i="1" dirty="0" err="1"/>
              <a:t>fasttext-wikipedia</a:t>
            </a:r>
            <a:endParaRPr lang="en-US" i="1" dirty="0"/>
          </a:p>
          <a:p>
            <a:pPr marL="571500" lvl="1" indent="-342900">
              <a:buFont typeface="+mj-lt"/>
              <a:buAutoNum type="arabicPeriod"/>
            </a:pPr>
            <a:r>
              <a:rPr lang="en-US" i="1" dirty="0"/>
              <a:t>glove-twitter</a:t>
            </a:r>
          </a:p>
          <a:p>
            <a:pPr marL="571500" lvl="1" indent="-342900">
              <a:buFont typeface="+mj-lt"/>
              <a:buAutoNum type="arabicPeriod"/>
            </a:pPr>
            <a:r>
              <a:rPr lang="en-US" i="1" dirty="0"/>
              <a:t>glove-</a:t>
            </a:r>
            <a:r>
              <a:rPr lang="en-US" i="1" dirty="0" err="1"/>
              <a:t>wikipedia</a:t>
            </a:r>
            <a:endParaRPr lang="en-US" i="1" dirty="0"/>
          </a:p>
          <a:p>
            <a:pPr marL="571500" lvl="1" indent="-342900">
              <a:buFont typeface="+mj-lt"/>
              <a:buAutoNum type="arabicPeriod"/>
            </a:pPr>
            <a:r>
              <a:rPr lang="en-US" i="1" dirty="0" err="1"/>
              <a:t>lexvec-commoncrawl</a:t>
            </a:r>
            <a:endParaRPr lang="en-US" i="1" dirty="0"/>
          </a:p>
          <a:p>
            <a:pPr marL="571500" lvl="1" indent="-342900">
              <a:buFont typeface="+mj-lt"/>
              <a:buAutoNum type="arabicPeriod"/>
            </a:pPr>
            <a:r>
              <a:rPr lang="en-US" i="1" dirty="0"/>
              <a:t>word2vec-googlenews</a:t>
            </a:r>
          </a:p>
          <a:p>
            <a:pPr marL="571500" lvl="1" indent="-342900">
              <a:buFont typeface="+mj-lt"/>
              <a:buAutoNum type="arabicPeriod"/>
            </a:pPr>
            <a:r>
              <a:rPr lang="en-US" i="1" dirty="0"/>
              <a:t>word2vec-gender-hard-debiased</a:t>
            </a:r>
          </a:p>
        </p:txBody>
      </p:sp>
    </p:spTree>
    <p:extLst>
      <p:ext uri="{BB962C8B-B14F-4D97-AF65-F5344CB8AC3E}">
        <p14:creationId xmlns:p14="http://schemas.microsoft.com/office/powerpoint/2010/main" val="4108767014"/>
      </p:ext>
    </p:extLst>
  </p:cSld>
  <p:clrMapOvr>
    <a:masterClrMapping/>
  </p:clrMapOvr>
  <mc:AlternateContent xmlns:mc="http://schemas.openxmlformats.org/markup-compatibility/2006" xmlns:p14="http://schemas.microsoft.com/office/powerpoint/2010/main">
    <mc:Choice Requires="p14">
      <p:transition spd="slow" p14:dur="2000" advTm="31400"/>
    </mc:Choice>
    <mc:Fallback xmlns="">
      <p:transition spd="slow" advTm="314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4A123-964F-4A63-9DD5-840A6FDF01D4}"/>
              </a:ext>
            </a:extLst>
          </p:cNvPr>
          <p:cNvSpPr>
            <a:spLocks noGrp="1"/>
          </p:cNvSpPr>
          <p:nvPr>
            <p:ph type="title"/>
          </p:nvPr>
        </p:nvSpPr>
        <p:spPr/>
        <p:txBody>
          <a:bodyPr/>
          <a:lstStyle/>
          <a:p>
            <a:r>
              <a:rPr lang="en-US" dirty="0"/>
              <a:t>outline</a:t>
            </a:r>
          </a:p>
        </p:txBody>
      </p:sp>
      <p:sp>
        <p:nvSpPr>
          <p:cNvPr id="3" name="Marcador de contenido 2">
            <a:extLst>
              <a:ext uri="{FF2B5EF4-FFF2-40B4-BE49-F238E27FC236}">
                <a16:creationId xmlns:a16="http://schemas.microsoft.com/office/drawing/2014/main" id="{EFD087EC-F659-4F8D-BEF8-8935ECFCD3FC}"/>
              </a:ext>
            </a:extLst>
          </p:cNvPr>
          <p:cNvSpPr>
            <a:spLocks noGrp="1"/>
          </p:cNvSpPr>
          <p:nvPr>
            <p:ph idx="1"/>
          </p:nvPr>
        </p:nvSpPr>
        <p:spPr/>
        <p:txBody>
          <a:bodyPr/>
          <a:lstStyle/>
          <a:p>
            <a:pPr marL="342900" indent="-342900">
              <a:buFont typeface="+mj-lt"/>
              <a:buAutoNum type="arabicPeriod"/>
            </a:pPr>
            <a:r>
              <a:rPr lang="en-US" dirty="0"/>
              <a:t>A brief background on Word Embeddings.</a:t>
            </a:r>
          </a:p>
          <a:p>
            <a:pPr marL="342900" indent="-342900">
              <a:buFont typeface="+mj-lt"/>
              <a:buAutoNum type="arabicPeriod"/>
            </a:pPr>
            <a:r>
              <a:rPr lang="en-US" dirty="0"/>
              <a:t>Objectives.</a:t>
            </a:r>
          </a:p>
          <a:p>
            <a:pPr marL="342900" indent="-342900">
              <a:buFont typeface="+mj-lt"/>
              <a:buAutoNum type="arabicPeriod"/>
            </a:pPr>
            <a:r>
              <a:rPr lang="en-US" dirty="0"/>
              <a:t>WEFE Framework.</a:t>
            </a:r>
          </a:p>
          <a:p>
            <a:pPr marL="342900" indent="-342900">
              <a:buFont typeface="+mj-lt"/>
              <a:buAutoNum type="arabicPeriod"/>
            </a:pPr>
            <a:r>
              <a:rPr lang="en-US" dirty="0"/>
              <a:t>WEFE Tutorial.</a:t>
            </a:r>
          </a:p>
          <a:p>
            <a:pPr marL="342900" indent="-342900">
              <a:buFont typeface="+mj-lt"/>
              <a:buAutoNum type="arabicPeriod"/>
            </a:pPr>
            <a:r>
              <a:rPr lang="en-US" dirty="0"/>
              <a:t>Conclusion.</a:t>
            </a:r>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3640196464"/>
      </p:ext>
    </p:extLst>
  </p:cSld>
  <p:clrMapOvr>
    <a:masterClrMapping/>
  </p:clrMapOvr>
  <mc:AlternateContent xmlns:mc="http://schemas.openxmlformats.org/markup-compatibility/2006" xmlns:p14="http://schemas.microsoft.com/office/powerpoint/2010/main">
    <mc:Choice Requires="p14">
      <p:transition spd="slow" p14:dur="2000" advTm="34"/>
    </mc:Choice>
    <mc:Fallback xmlns="">
      <p:transition spd="slow" advTm="34"/>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85557-F330-412E-964E-30FEE8DECBC9}"/>
              </a:ext>
            </a:extLst>
          </p:cNvPr>
          <p:cNvSpPr>
            <a:spLocks noGrp="1"/>
          </p:cNvSpPr>
          <p:nvPr>
            <p:ph type="title"/>
          </p:nvPr>
        </p:nvSpPr>
        <p:spPr/>
        <p:txBody>
          <a:bodyPr/>
          <a:lstStyle/>
          <a:p>
            <a:r>
              <a:rPr lang="en-US" dirty="0"/>
              <a:t>queries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8A565FA-DBA5-497A-A6E8-96C3591AC35D}"/>
                  </a:ext>
                </a:extLst>
              </p:cNvPr>
              <p:cNvSpPr>
                <a:spLocks noGrp="1"/>
              </p:cNvSpPr>
              <p:nvPr>
                <p:ph idx="1"/>
              </p:nvPr>
            </p:nvSpPr>
            <p:spPr/>
            <p:txBody>
              <a:bodyPr/>
              <a:lstStyle/>
              <a:p>
                <a:pPr marL="0" indent="0">
                  <a:buNone/>
                </a:pPr>
                <a:r>
                  <a:rPr lang="en-US" dirty="0"/>
                  <a:t>Based on </a:t>
                </a:r>
                <a:r>
                  <a:rPr lang="en-US"/>
                  <a:t>previous words, we </a:t>
                </a:r>
                <a:r>
                  <a:rPr lang="en-US" dirty="0"/>
                  <a:t>constructed 3 query sets:</a:t>
                </a:r>
              </a:p>
              <a:p>
                <a:pPr lvl="1"/>
                <a14:m>
                  <m:oMath xmlns:m="http://schemas.openxmlformats.org/officeDocument/2006/math">
                    <m:sSub>
                      <m:sSubPr>
                        <m:ctrlPr>
                          <a:rPr lang="es-CL" sz="1800" b="0" i="1" smtClean="0">
                            <a:latin typeface="Cambria Math" panose="02040503050406030204" pitchFamily="18" charset="0"/>
                          </a:rPr>
                        </m:ctrlPr>
                      </m:sSubPr>
                      <m:e>
                        <m:r>
                          <a:rPr lang="es-CL" sz="1800" b="0" i="1" smtClean="0">
                            <a:latin typeface="Cambria Math" panose="02040503050406030204" pitchFamily="18" charset="0"/>
                            <a:ea typeface="Cambria Math" panose="02040503050406030204" pitchFamily="18" charset="0"/>
                          </a:rPr>
                          <m:t>𝒬</m:t>
                        </m:r>
                      </m:e>
                      <m:sub>
                        <m:r>
                          <a:rPr lang="es-CL" sz="1800" b="0" i="1" smtClean="0">
                            <a:latin typeface="Cambria Math" panose="02040503050406030204" pitchFamily="18" charset="0"/>
                          </a:rPr>
                          <m:t>𝑔𝑒𝑛𝑑𝑒𝑟</m:t>
                        </m:r>
                      </m:sub>
                    </m:sSub>
                    <m:r>
                      <a:rPr lang="es-CL" sz="1800" b="0" i="1" smtClean="0">
                        <a:latin typeface="Cambria Math" panose="02040503050406030204" pitchFamily="18" charset="0"/>
                      </a:rPr>
                      <m:t> </m:t>
                    </m:r>
                  </m:oMath>
                </a14:m>
                <a:r>
                  <a:rPr lang="en-US" sz="1800" dirty="0"/>
                  <a:t>with 7 queries</a:t>
                </a:r>
              </a:p>
              <a:p>
                <a:pPr lvl="1"/>
                <a14:m>
                  <m:oMath xmlns:m="http://schemas.openxmlformats.org/officeDocument/2006/math">
                    <m:sSub>
                      <m:sSubPr>
                        <m:ctrlPr>
                          <a:rPr lang="es-CL" sz="1800" i="1">
                            <a:latin typeface="Cambria Math" panose="02040503050406030204" pitchFamily="18" charset="0"/>
                            <a:ea typeface="Cambria Math" panose="02040503050406030204" pitchFamily="18" charset="0"/>
                          </a:rPr>
                        </m:ctrlPr>
                      </m:sSubPr>
                      <m:e>
                        <m:r>
                          <a:rPr lang="es-CL" sz="1800" i="1">
                            <a:latin typeface="Cambria Math" panose="02040503050406030204" pitchFamily="18" charset="0"/>
                            <a:ea typeface="Cambria Math" panose="02040503050406030204" pitchFamily="18" charset="0"/>
                          </a:rPr>
                          <m:t>𝒬</m:t>
                        </m:r>
                      </m:e>
                      <m:sub>
                        <m:r>
                          <a:rPr lang="es-CL" sz="1800" i="1">
                            <a:latin typeface="Cambria Math" panose="02040503050406030204" pitchFamily="18" charset="0"/>
                            <a:ea typeface="Cambria Math" panose="02040503050406030204" pitchFamily="18" charset="0"/>
                          </a:rPr>
                          <m:t>𝑒𝑡h𝑛𝑖𝑐𝑖𝑡𝑦</m:t>
                        </m:r>
                      </m:sub>
                    </m:sSub>
                    <m:r>
                      <a:rPr lang="es-CL" sz="1800" i="1">
                        <a:latin typeface="Cambria Math" panose="02040503050406030204" pitchFamily="18" charset="0"/>
                        <a:ea typeface="Cambria Math" panose="02040503050406030204" pitchFamily="18" charset="0"/>
                      </a:rPr>
                      <m:t>, </m:t>
                    </m:r>
                  </m:oMath>
                </a14:m>
                <a:r>
                  <a:rPr lang="en-US" sz="1800" dirty="0"/>
                  <a:t>with 9 queries,</a:t>
                </a:r>
              </a:p>
              <a:p>
                <a:pPr lvl="1"/>
                <a14:m>
                  <m:oMath xmlns:m="http://schemas.openxmlformats.org/officeDocument/2006/math">
                    <m:sSub>
                      <m:sSubPr>
                        <m:ctrlPr>
                          <a:rPr lang="es-CL" sz="1800" i="1">
                            <a:latin typeface="Cambria Math" panose="02040503050406030204" pitchFamily="18" charset="0"/>
                            <a:ea typeface="Cambria Math" panose="02040503050406030204" pitchFamily="18" charset="0"/>
                          </a:rPr>
                        </m:ctrlPr>
                      </m:sSubPr>
                      <m:e>
                        <m:r>
                          <a:rPr lang="es-CL" sz="1800" i="1">
                            <a:latin typeface="Cambria Math" panose="02040503050406030204" pitchFamily="18" charset="0"/>
                            <a:ea typeface="Cambria Math" panose="02040503050406030204" pitchFamily="18" charset="0"/>
                          </a:rPr>
                          <m:t>𝒬</m:t>
                        </m:r>
                      </m:e>
                      <m:sub>
                        <m:r>
                          <a:rPr lang="es-CL" sz="1800" i="1">
                            <a:latin typeface="Cambria Math" panose="02040503050406030204" pitchFamily="18" charset="0"/>
                            <a:ea typeface="Cambria Math" panose="02040503050406030204" pitchFamily="18" charset="0"/>
                          </a:rPr>
                          <m:t>𝑟𝑒𝑙𝑖𝑔𝑖𝑜𝑛</m:t>
                        </m:r>
                      </m:sub>
                    </m:sSub>
                    <m:r>
                      <a:rPr lang="es-CL" sz="1800" i="1">
                        <a:latin typeface="Cambria Math" panose="02040503050406030204" pitchFamily="18" charset="0"/>
                        <a:ea typeface="Cambria Math" panose="02040503050406030204" pitchFamily="18" charset="0"/>
                      </a:rPr>
                      <m:t> </m:t>
                    </m:r>
                  </m:oMath>
                </a14:m>
                <a:r>
                  <a:rPr lang="en-US" sz="1800" dirty="0"/>
                  <a:t>with 9 queries.</a:t>
                </a:r>
                <a:r>
                  <a:rPr lang="es-CL" sz="1800" dirty="0">
                    <a:ea typeface="Cambria Math" panose="02040503050406030204" pitchFamily="18" charset="0"/>
                  </a:rPr>
                  <a:t> </a:t>
                </a:r>
                <a:endParaRPr lang="en-US" sz="1800" dirty="0"/>
              </a:p>
            </p:txBody>
          </p:sp>
        </mc:Choice>
        <mc:Fallback xmlns="">
          <p:sp>
            <p:nvSpPr>
              <p:cNvPr id="3" name="Marcador de contenido 2">
                <a:extLst>
                  <a:ext uri="{FF2B5EF4-FFF2-40B4-BE49-F238E27FC236}">
                    <a16:creationId xmlns:a16="http://schemas.microsoft.com/office/drawing/2014/main" id="{58A565FA-DBA5-497A-A6E8-96C3591AC35D}"/>
                  </a:ext>
                </a:extLst>
              </p:cNvPr>
              <p:cNvSpPr>
                <a:spLocks noGrp="1" noRot="1" noChangeAspect="1" noMove="1" noResize="1" noEditPoints="1" noAdjustHandles="1" noChangeArrowheads="1" noChangeShapeType="1" noTextEdit="1"/>
              </p:cNvSpPr>
              <p:nvPr>
                <p:ph idx="1"/>
              </p:nvPr>
            </p:nvSpPr>
            <p:spPr>
              <a:blipFill>
                <a:blip r:embed="rId3"/>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1052604292"/>
      </p:ext>
    </p:extLst>
  </p:cSld>
  <p:clrMapOvr>
    <a:masterClrMapping/>
  </p:clrMapOvr>
  <mc:AlternateContent xmlns:mc="http://schemas.openxmlformats.org/markup-compatibility/2006" xmlns:p14="http://schemas.microsoft.com/office/powerpoint/2010/main">
    <mc:Choice Requires="p14">
      <p:transition spd="slow" p14:dur="2000" advTm="11547"/>
    </mc:Choice>
    <mc:Fallback xmlns="">
      <p:transition spd="slow" advTm="11547"/>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090644-4F67-4C1A-A54E-F5D10338583B}"/>
              </a:ext>
            </a:extLst>
          </p:cNvPr>
          <p:cNvSpPr>
            <a:spLocks noGrp="1"/>
          </p:cNvSpPr>
          <p:nvPr>
            <p:ph type="title"/>
          </p:nvPr>
        </p:nvSpPr>
        <p:spPr>
          <a:xfrm>
            <a:off x="2231136" y="964692"/>
            <a:ext cx="7729728" cy="1188720"/>
          </a:xfrm>
        </p:spPr>
        <p:txBody>
          <a:bodyPr>
            <a:normAutofit/>
          </a:bodyPr>
          <a:lstStyle/>
          <a:p>
            <a:r>
              <a:rPr lang="en-US" dirty="0"/>
              <a:t>Queries examples</a:t>
            </a:r>
          </a:p>
        </p:txBody>
      </p:sp>
      <p:graphicFrame>
        <p:nvGraphicFramePr>
          <p:cNvPr id="4" name="Tabla 4">
            <a:extLst>
              <a:ext uri="{FF2B5EF4-FFF2-40B4-BE49-F238E27FC236}">
                <a16:creationId xmlns:a16="http://schemas.microsoft.com/office/drawing/2014/main" id="{026B1FD5-0990-433C-8A5F-CD0CD1FE4D52}"/>
              </a:ext>
            </a:extLst>
          </p:cNvPr>
          <p:cNvGraphicFramePr>
            <a:graphicFrameLocks noGrp="1"/>
          </p:cNvGraphicFramePr>
          <p:nvPr>
            <p:ph idx="1"/>
            <p:extLst>
              <p:ext uri="{D42A27DB-BD31-4B8C-83A1-F6EECF244321}">
                <p14:modId xmlns:p14="http://schemas.microsoft.com/office/powerpoint/2010/main" val="4246073183"/>
              </p:ext>
            </p:extLst>
          </p:nvPr>
        </p:nvGraphicFramePr>
        <p:xfrm>
          <a:off x="965201" y="2769189"/>
          <a:ext cx="10261603" cy="2840449"/>
        </p:xfrm>
        <a:graphic>
          <a:graphicData uri="http://schemas.openxmlformats.org/drawingml/2006/table">
            <a:tbl>
              <a:tblPr firstRow="1" bandRow="1">
                <a:tableStyleId>{5C22544A-7EE6-4342-B048-85BDC9FD1C3A}</a:tableStyleId>
              </a:tblPr>
              <a:tblGrid>
                <a:gridCol w="1028377">
                  <a:extLst>
                    <a:ext uri="{9D8B030D-6E8A-4147-A177-3AD203B41FA5}">
                      <a16:colId xmlns:a16="http://schemas.microsoft.com/office/drawing/2014/main" val="311066791"/>
                    </a:ext>
                  </a:extLst>
                </a:gridCol>
                <a:gridCol w="1870582">
                  <a:extLst>
                    <a:ext uri="{9D8B030D-6E8A-4147-A177-3AD203B41FA5}">
                      <a16:colId xmlns:a16="http://schemas.microsoft.com/office/drawing/2014/main" val="3065634665"/>
                    </a:ext>
                  </a:extLst>
                </a:gridCol>
                <a:gridCol w="2408041">
                  <a:extLst>
                    <a:ext uri="{9D8B030D-6E8A-4147-A177-3AD203B41FA5}">
                      <a16:colId xmlns:a16="http://schemas.microsoft.com/office/drawing/2014/main" val="3424987803"/>
                    </a:ext>
                  </a:extLst>
                </a:gridCol>
                <a:gridCol w="2795899">
                  <a:extLst>
                    <a:ext uri="{9D8B030D-6E8A-4147-A177-3AD203B41FA5}">
                      <a16:colId xmlns:a16="http://schemas.microsoft.com/office/drawing/2014/main" val="3736861401"/>
                    </a:ext>
                  </a:extLst>
                </a:gridCol>
                <a:gridCol w="2158704">
                  <a:extLst>
                    <a:ext uri="{9D8B030D-6E8A-4147-A177-3AD203B41FA5}">
                      <a16:colId xmlns:a16="http://schemas.microsoft.com/office/drawing/2014/main" val="36108883"/>
                    </a:ext>
                  </a:extLst>
                </a:gridCol>
              </a:tblGrid>
              <a:tr h="351067">
                <a:tc>
                  <a:txBody>
                    <a:bodyPr/>
                    <a:lstStyle/>
                    <a:p>
                      <a:r>
                        <a:rPr lang="en-US" sz="1600"/>
                        <a:t>Criteria</a:t>
                      </a:r>
                    </a:p>
                  </a:txBody>
                  <a:tcPr marL="79788" marR="79788" marT="39894" marB="39894"/>
                </a:tc>
                <a:tc>
                  <a:txBody>
                    <a:bodyPr/>
                    <a:lstStyle/>
                    <a:p>
                      <a:r>
                        <a:rPr lang="en-US" sz="1600" dirty="0"/>
                        <a:t>Target 1</a:t>
                      </a:r>
                    </a:p>
                  </a:txBody>
                  <a:tcPr marL="79788" marR="79788" marT="39894" marB="39894"/>
                </a:tc>
                <a:tc>
                  <a:txBody>
                    <a:bodyPr/>
                    <a:lstStyle/>
                    <a:p>
                      <a:r>
                        <a:rPr lang="en-US" sz="1600"/>
                        <a:t>Target 2</a:t>
                      </a:r>
                    </a:p>
                  </a:txBody>
                  <a:tcPr marL="79788" marR="79788" marT="39894" marB="39894"/>
                </a:tc>
                <a:tc>
                  <a:txBody>
                    <a:bodyPr/>
                    <a:lstStyle/>
                    <a:p>
                      <a:r>
                        <a:rPr lang="en-US" sz="1600"/>
                        <a:t>Attribute 1</a:t>
                      </a:r>
                    </a:p>
                  </a:txBody>
                  <a:tcPr marL="79788" marR="79788" marT="39894" marB="39894"/>
                </a:tc>
                <a:tc>
                  <a:txBody>
                    <a:bodyPr/>
                    <a:lstStyle/>
                    <a:p>
                      <a:r>
                        <a:rPr lang="en-US" sz="1600"/>
                        <a:t>Attribute 2</a:t>
                      </a:r>
                    </a:p>
                  </a:txBody>
                  <a:tcPr marL="79788" marR="79788" marT="39894" marB="39894"/>
                </a:tc>
                <a:extLst>
                  <a:ext uri="{0D108BD9-81ED-4DB2-BD59-A6C34878D82A}">
                    <a16:rowId xmlns:a16="http://schemas.microsoft.com/office/drawing/2014/main" val="3164893814"/>
                  </a:ext>
                </a:extLst>
              </a:tr>
              <a:tr h="829794">
                <a:tc>
                  <a:txBody>
                    <a:bodyPr/>
                    <a:lstStyle/>
                    <a:p>
                      <a:r>
                        <a:rPr lang="en-US" sz="1600" b="1" dirty="0"/>
                        <a:t>Gender</a:t>
                      </a:r>
                    </a:p>
                  </a:txBody>
                  <a:tcPr marL="79788" marR="79788" marT="39894" marB="39894"/>
                </a:tc>
                <a:tc>
                  <a:txBody>
                    <a:bodyPr/>
                    <a:lstStyle/>
                    <a:p>
                      <a:r>
                        <a:rPr lang="es-MX" sz="1600" dirty="0" err="1"/>
                        <a:t>Male</a:t>
                      </a:r>
                      <a:r>
                        <a:rPr lang="es-MX" sz="1600" dirty="0"/>
                        <a:t> </a:t>
                      </a:r>
                      <a:r>
                        <a:rPr lang="es-MX" sz="1600" dirty="0" err="1"/>
                        <a:t>terms</a:t>
                      </a:r>
                      <a:endParaRPr lang="es-MX" sz="1600" dirty="0"/>
                    </a:p>
                    <a:p>
                      <a:pPr algn="l"/>
                      <a:r>
                        <a:rPr lang="es-MX" sz="1600" dirty="0"/>
                        <a:t>'he', 'son', '</a:t>
                      </a:r>
                      <a:r>
                        <a:rPr lang="es-MX" sz="1600" dirty="0" err="1"/>
                        <a:t>his</a:t>
                      </a:r>
                      <a:r>
                        <a:rPr lang="es-MX" sz="1600" dirty="0"/>
                        <a:t>’, …</a:t>
                      </a:r>
                      <a:endParaRPr lang="en-US" sz="1600" dirty="0"/>
                    </a:p>
                  </a:txBody>
                  <a:tcPr marL="79788" marR="79788" marT="39894" marB="39894"/>
                </a:tc>
                <a:tc>
                  <a:txBody>
                    <a:bodyPr/>
                    <a:lstStyle/>
                    <a:p>
                      <a:r>
                        <a:rPr lang="es-MX" sz="1600"/>
                        <a:t>Female terms</a:t>
                      </a:r>
                      <a:endParaRPr lang="es-MX" sz="1600" i="1"/>
                    </a:p>
                    <a:p>
                      <a:r>
                        <a:rPr lang="es-MX" sz="1600" i="1"/>
                        <a:t>'she', 'daughter', 'hers’, …</a:t>
                      </a:r>
                      <a:endParaRPr lang="en-US" sz="1600" i="1"/>
                    </a:p>
                  </a:txBody>
                  <a:tcPr marL="79788" marR="79788" marT="39894" marB="39894"/>
                </a:tc>
                <a:tc>
                  <a:txBody>
                    <a:bodyPr/>
                    <a:lstStyle/>
                    <a:p>
                      <a:r>
                        <a:rPr lang="es-MX" sz="1600"/>
                        <a:t>Career </a:t>
                      </a:r>
                    </a:p>
                    <a:p>
                      <a:r>
                        <a:rPr lang="es-MX" sz="1600" i="1"/>
                        <a:t>'executive', 'management', 'professional’, …</a:t>
                      </a:r>
                      <a:endParaRPr lang="en-US" sz="1600" i="1"/>
                    </a:p>
                  </a:txBody>
                  <a:tcPr marL="79788" marR="79788" marT="39894" marB="39894"/>
                </a:tc>
                <a:tc>
                  <a:txBody>
                    <a:bodyPr/>
                    <a:lstStyle/>
                    <a:p>
                      <a:r>
                        <a:rPr lang="es-MX" sz="1600"/>
                        <a:t>Family</a:t>
                      </a:r>
                    </a:p>
                    <a:p>
                      <a:r>
                        <a:rPr lang="es-MX" sz="1600" i="1"/>
                        <a:t>'home', 'parents', 'children’, …</a:t>
                      </a:r>
                      <a:endParaRPr lang="en-US" sz="1600" i="1"/>
                    </a:p>
                  </a:txBody>
                  <a:tcPr marL="79788" marR="79788" marT="39894" marB="39894"/>
                </a:tc>
                <a:extLst>
                  <a:ext uri="{0D108BD9-81ED-4DB2-BD59-A6C34878D82A}">
                    <a16:rowId xmlns:a16="http://schemas.microsoft.com/office/drawing/2014/main" val="255564960"/>
                  </a:ext>
                </a:extLst>
              </a:tr>
              <a:tr h="829794">
                <a:tc>
                  <a:txBody>
                    <a:bodyPr/>
                    <a:lstStyle/>
                    <a:p>
                      <a:r>
                        <a:rPr lang="en-US" sz="1600" b="1" dirty="0"/>
                        <a:t>Ethnicity</a:t>
                      </a:r>
                    </a:p>
                  </a:txBody>
                  <a:tcPr marL="79788" marR="79788" marT="39894" marB="39894"/>
                </a:tc>
                <a:tc>
                  <a:txBody>
                    <a:bodyPr/>
                    <a:lstStyle/>
                    <a:p>
                      <a:r>
                        <a:rPr lang="es-MX" sz="1600" dirty="0"/>
                        <a:t>White </a:t>
                      </a:r>
                      <a:r>
                        <a:rPr lang="es-MX" sz="1600" dirty="0" err="1"/>
                        <a:t>Names</a:t>
                      </a:r>
                      <a:endParaRPr lang="es-MX" sz="1600" dirty="0"/>
                    </a:p>
                    <a:p>
                      <a:r>
                        <a:rPr lang="es-MX" sz="1600" dirty="0"/>
                        <a:t>'</a:t>
                      </a:r>
                      <a:r>
                        <a:rPr lang="es-MX" sz="1600" i="1" dirty="0" err="1"/>
                        <a:t>harris</a:t>
                      </a:r>
                      <a:r>
                        <a:rPr lang="es-MX" sz="1600" i="1" dirty="0"/>
                        <a:t>’, 'nelson’, '</a:t>
                      </a:r>
                      <a:r>
                        <a:rPr lang="es-MX" sz="1600" i="1" dirty="0" err="1"/>
                        <a:t>robinson</a:t>
                      </a:r>
                      <a:r>
                        <a:rPr lang="es-MX" sz="1600" i="1" dirty="0"/>
                        <a:t>’, …</a:t>
                      </a:r>
                      <a:endParaRPr lang="en-US" sz="1600" i="1" dirty="0"/>
                    </a:p>
                  </a:txBody>
                  <a:tcPr marL="79788" marR="79788" marT="39894" marB="39894"/>
                </a:tc>
                <a:tc>
                  <a:txBody>
                    <a:bodyPr/>
                    <a:lstStyle/>
                    <a:p>
                      <a:r>
                        <a:rPr lang="es-MX" sz="1600"/>
                        <a:t>Black Names</a:t>
                      </a:r>
                    </a:p>
                    <a:p>
                      <a:r>
                        <a:rPr lang="es-MX" sz="1600" i="1"/>
                        <a:t>'howard’, 'thompson’, 'moore’, …</a:t>
                      </a:r>
                      <a:endParaRPr lang="en-US" sz="1600" i="1"/>
                    </a:p>
                  </a:txBody>
                  <a:tcPr marL="79788" marR="79788" marT="39894" marB="39894"/>
                </a:tc>
                <a:tc>
                  <a:txBody>
                    <a:bodyPr/>
                    <a:lstStyle/>
                    <a:p>
                      <a:r>
                        <a:rPr lang="en-US" sz="1600"/>
                        <a:t>Pleasant</a:t>
                      </a:r>
                    </a:p>
                    <a:p>
                      <a:r>
                        <a:rPr lang="es-MX" sz="1600" i="1"/>
                        <a:t>'caress', 'freedom', 'health’, …</a:t>
                      </a:r>
                      <a:endParaRPr lang="en-US" sz="1600" i="1"/>
                    </a:p>
                  </a:txBody>
                  <a:tcPr marL="79788" marR="79788" marT="39894" marB="39894"/>
                </a:tc>
                <a:tc>
                  <a:txBody>
                    <a:bodyPr/>
                    <a:lstStyle/>
                    <a:p>
                      <a:r>
                        <a:rPr lang="en-US" sz="1600" dirty="0"/>
                        <a:t>Unpleasant</a:t>
                      </a:r>
                    </a:p>
                    <a:p>
                      <a:r>
                        <a:rPr lang="es-MX" sz="1600" i="1" dirty="0"/>
                        <a:t>'abuse', '</a:t>
                      </a:r>
                      <a:r>
                        <a:rPr lang="es-MX" sz="1600" i="1" dirty="0" err="1"/>
                        <a:t>crash</a:t>
                      </a:r>
                      <a:r>
                        <a:rPr lang="es-MX" sz="1600" i="1" dirty="0"/>
                        <a:t>', '</a:t>
                      </a:r>
                      <a:r>
                        <a:rPr lang="es-MX" sz="1600" i="1" dirty="0" err="1"/>
                        <a:t>filth</a:t>
                      </a:r>
                      <a:r>
                        <a:rPr lang="es-MX" sz="1600" i="1" dirty="0"/>
                        <a:t>’, …</a:t>
                      </a:r>
                      <a:endParaRPr lang="en-US" sz="1600" i="1" dirty="0"/>
                    </a:p>
                  </a:txBody>
                  <a:tcPr marL="79788" marR="79788" marT="39894" marB="39894"/>
                </a:tc>
                <a:extLst>
                  <a:ext uri="{0D108BD9-81ED-4DB2-BD59-A6C34878D82A}">
                    <a16:rowId xmlns:a16="http://schemas.microsoft.com/office/drawing/2014/main" val="1334246525"/>
                  </a:ext>
                </a:extLst>
              </a:tr>
              <a:tr h="829794">
                <a:tc>
                  <a:txBody>
                    <a:bodyPr/>
                    <a:lstStyle/>
                    <a:p>
                      <a:r>
                        <a:rPr lang="en-US" sz="1600" b="1" dirty="0"/>
                        <a:t>Religion</a:t>
                      </a:r>
                    </a:p>
                  </a:txBody>
                  <a:tcPr marL="79788" marR="79788" marT="39894" marB="39894"/>
                </a:tc>
                <a:tc>
                  <a:txBody>
                    <a:bodyPr/>
                    <a:lstStyle/>
                    <a:p>
                      <a:r>
                        <a:rPr lang="es-MX" sz="1600"/>
                        <a:t>Christianity terms </a:t>
                      </a:r>
                    </a:p>
                    <a:p>
                      <a:r>
                        <a:rPr lang="es-MX" sz="1600" i="1"/>
                        <a:t>'bible', 'christian', 'christianity’, …</a:t>
                      </a:r>
                      <a:endParaRPr lang="en-US" sz="1600" i="1"/>
                    </a:p>
                  </a:txBody>
                  <a:tcPr marL="79788" marR="79788" marT="39894" marB="39894"/>
                </a:tc>
                <a:tc>
                  <a:txBody>
                    <a:bodyPr/>
                    <a:lstStyle/>
                    <a:p>
                      <a:r>
                        <a:rPr lang="es-MX" sz="1600"/>
                        <a:t>Islam terms </a:t>
                      </a:r>
                    </a:p>
                    <a:p>
                      <a:r>
                        <a:rPr lang="es-MX" sz="1600" i="1"/>
                        <a:t>imam', 'islam', 'mosque’, …</a:t>
                      </a:r>
                      <a:endParaRPr lang="en-US" sz="1600" i="1"/>
                    </a:p>
                  </a:txBody>
                  <a:tcPr marL="79788" marR="79788" marT="39894" marB="39894"/>
                </a:tc>
                <a:tc>
                  <a:txBody>
                    <a:bodyPr/>
                    <a:lstStyle/>
                    <a:p>
                      <a:r>
                        <a:rPr lang="es-MX" sz="1600" i="1" dirty="0"/>
                        <a:t>Pleasant</a:t>
                      </a:r>
                    </a:p>
                    <a:p>
                      <a:r>
                        <a:rPr lang="es-MX" sz="1600" i="1" dirty="0"/>
                        <a:t>'</a:t>
                      </a:r>
                      <a:r>
                        <a:rPr lang="es-MX" sz="1600" i="1" dirty="0" err="1"/>
                        <a:t>judgemental</a:t>
                      </a:r>
                      <a:r>
                        <a:rPr lang="es-MX" sz="1600" i="1" dirty="0"/>
                        <a:t>', '</a:t>
                      </a:r>
                      <a:r>
                        <a:rPr lang="es-MX" sz="1600" i="1" dirty="0" err="1"/>
                        <a:t>conservative</a:t>
                      </a:r>
                      <a:r>
                        <a:rPr lang="es-MX" sz="1600" i="1" dirty="0"/>
                        <a:t>', '</a:t>
                      </a:r>
                      <a:r>
                        <a:rPr lang="es-MX" sz="1600" i="1" dirty="0" err="1"/>
                        <a:t>familial</a:t>
                      </a:r>
                      <a:r>
                        <a:rPr lang="es-MX" sz="1600" i="1" dirty="0"/>
                        <a:t>’, …</a:t>
                      </a:r>
                      <a:endParaRPr lang="en-US" sz="1600" i="1" dirty="0"/>
                    </a:p>
                  </a:txBody>
                  <a:tcPr marL="79788" marR="79788" marT="39894" marB="39894"/>
                </a:tc>
                <a:tc>
                  <a:txBody>
                    <a:bodyPr/>
                    <a:lstStyle/>
                    <a:p>
                      <a:r>
                        <a:rPr lang="es-MX" sz="1600" i="1" dirty="0" err="1"/>
                        <a:t>Unpleasant</a:t>
                      </a:r>
                      <a:endParaRPr lang="es-MX" sz="1600" i="1" dirty="0"/>
                    </a:p>
                    <a:p>
                      <a:r>
                        <a:rPr lang="es-MX" sz="1600" i="1" dirty="0"/>
                        <a:t>'</a:t>
                      </a:r>
                      <a:r>
                        <a:rPr lang="es-MX" sz="1600" i="1" dirty="0" err="1"/>
                        <a:t>violent</a:t>
                      </a:r>
                      <a:r>
                        <a:rPr lang="es-MX" sz="1600" i="1" dirty="0"/>
                        <a:t>', '</a:t>
                      </a:r>
                      <a:r>
                        <a:rPr lang="es-MX" sz="1600" i="1" dirty="0" err="1"/>
                        <a:t>terrorist</a:t>
                      </a:r>
                      <a:r>
                        <a:rPr lang="es-MX" sz="1600" i="1" dirty="0"/>
                        <a:t>', '</a:t>
                      </a:r>
                      <a:r>
                        <a:rPr lang="es-MX" sz="1600" i="1" dirty="0" err="1"/>
                        <a:t>dirty</a:t>
                      </a:r>
                      <a:r>
                        <a:rPr lang="es-MX" sz="1600" i="1" dirty="0"/>
                        <a:t>’, …</a:t>
                      </a:r>
                      <a:endParaRPr lang="en-US" sz="1600" i="1" dirty="0"/>
                    </a:p>
                  </a:txBody>
                  <a:tcPr marL="79788" marR="79788" marT="39894" marB="39894"/>
                </a:tc>
                <a:extLst>
                  <a:ext uri="{0D108BD9-81ED-4DB2-BD59-A6C34878D82A}">
                    <a16:rowId xmlns:a16="http://schemas.microsoft.com/office/drawing/2014/main" val="3920302592"/>
                  </a:ext>
                </a:extLst>
              </a:tr>
            </a:tbl>
          </a:graphicData>
        </a:graphic>
      </p:graphicFrame>
    </p:spTree>
    <p:extLst>
      <p:ext uri="{BB962C8B-B14F-4D97-AF65-F5344CB8AC3E}">
        <p14:creationId xmlns:p14="http://schemas.microsoft.com/office/powerpoint/2010/main" val="1196329606"/>
      </p:ext>
    </p:extLst>
  </p:cSld>
  <p:clrMapOvr>
    <a:masterClrMapping/>
  </p:clrMapOvr>
  <mc:AlternateContent xmlns:mc="http://schemas.openxmlformats.org/markup-compatibility/2006" xmlns:p14="http://schemas.microsoft.com/office/powerpoint/2010/main">
    <mc:Choice Requires="p14">
      <p:transition spd="slow" p14:dur="2000" advTm="38984"/>
    </mc:Choice>
    <mc:Fallback xmlns="">
      <p:transition spd="slow" advTm="38984"/>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048986-2060-4959-B4F7-2B866A9F0A33}"/>
              </a:ext>
            </a:extLst>
          </p:cNvPr>
          <p:cNvSpPr>
            <a:spLocks noGrp="1"/>
          </p:cNvSpPr>
          <p:nvPr>
            <p:ph type="title"/>
          </p:nvPr>
        </p:nvSpPr>
        <p:spPr/>
        <p:txBody>
          <a:bodyPr/>
          <a:lstStyle/>
          <a:p>
            <a:r>
              <a:rPr lang="en-US" dirty="0"/>
              <a:t>fairness metrics</a:t>
            </a:r>
          </a:p>
        </p:txBody>
      </p:sp>
      <p:sp>
        <p:nvSpPr>
          <p:cNvPr id="3" name="Marcador de contenido 2">
            <a:extLst>
              <a:ext uri="{FF2B5EF4-FFF2-40B4-BE49-F238E27FC236}">
                <a16:creationId xmlns:a16="http://schemas.microsoft.com/office/drawing/2014/main" id="{06C65200-D9B3-4B26-AA64-2A94272868C6}"/>
              </a:ext>
            </a:extLst>
          </p:cNvPr>
          <p:cNvSpPr>
            <a:spLocks noGrp="1"/>
          </p:cNvSpPr>
          <p:nvPr>
            <p:ph idx="1"/>
          </p:nvPr>
        </p:nvSpPr>
        <p:spPr/>
        <p:txBody>
          <a:bodyPr/>
          <a:lstStyle/>
          <a:p>
            <a:pPr marL="0" indent="0">
              <a:buNone/>
            </a:pPr>
            <a:r>
              <a:rPr lang="en-US" dirty="0"/>
              <a:t>The following metrics are those we will consider in the case study.</a:t>
            </a:r>
          </a:p>
          <a:p>
            <a:pPr marL="571500" lvl="1" indent="-342900">
              <a:buFont typeface="+mj-lt"/>
              <a:buAutoNum type="arabicPeriod"/>
            </a:pPr>
            <a:r>
              <a:rPr lang="en-US" sz="1800" dirty="0"/>
              <a:t>Word Embedding Association Test (</a:t>
            </a:r>
            <a:r>
              <a:rPr lang="en-US" sz="1800" b="1" dirty="0"/>
              <a:t>WEAT</a:t>
            </a:r>
            <a:r>
              <a:rPr lang="en-US" sz="1800" dirty="0"/>
              <a:t>)</a:t>
            </a:r>
          </a:p>
          <a:p>
            <a:pPr marL="571500" lvl="1" indent="-342900">
              <a:buFont typeface="+mj-lt"/>
              <a:buAutoNum type="arabicPeriod"/>
            </a:pPr>
            <a:r>
              <a:rPr lang="en-US" sz="1800" dirty="0"/>
              <a:t>WEAT Effect Size (</a:t>
            </a:r>
            <a:r>
              <a:rPr lang="en-US" sz="1800" b="1" dirty="0"/>
              <a:t>WEAT-EZ</a:t>
            </a:r>
            <a:r>
              <a:rPr lang="en-US" sz="1800" dirty="0"/>
              <a:t>)</a:t>
            </a:r>
          </a:p>
          <a:p>
            <a:pPr marL="571500" lvl="1" indent="-342900">
              <a:buFont typeface="+mj-lt"/>
              <a:buAutoNum type="arabicPeriod"/>
            </a:pPr>
            <a:r>
              <a:rPr lang="en-US" sz="1800" dirty="0"/>
              <a:t>Relative Norm Distance (</a:t>
            </a:r>
            <a:r>
              <a:rPr lang="en-US" sz="1800" b="1" dirty="0"/>
              <a:t>RND</a:t>
            </a:r>
            <a:r>
              <a:rPr lang="en-US" sz="1800" dirty="0"/>
              <a:t>)</a:t>
            </a:r>
          </a:p>
          <a:p>
            <a:pPr marL="571500" lvl="1" indent="-342900">
              <a:buFont typeface="+mj-lt"/>
              <a:buAutoNum type="arabicPeriod"/>
            </a:pPr>
            <a:r>
              <a:rPr lang="en-US" sz="1800" dirty="0"/>
              <a:t>Relative Negative Sentiment Bias (</a:t>
            </a:r>
            <a:r>
              <a:rPr lang="en-US" sz="1800" b="1" dirty="0"/>
              <a:t>RNSB</a:t>
            </a:r>
            <a:r>
              <a:rPr lang="en-US" sz="1800" dirty="0"/>
              <a:t>)</a:t>
            </a:r>
          </a:p>
        </p:txBody>
      </p:sp>
    </p:spTree>
    <p:extLst>
      <p:ext uri="{BB962C8B-B14F-4D97-AF65-F5344CB8AC3E}">
        <p14:creationId xmlns:p14="http://schemas.microsoft.com/office/powerpoint/2010/main" val="308110621"/>
      </p:ext>
    </p:extLst>
  </p:cSld>
  <p:clrMapOvr>
    <a:masterClrMapping/>
  </p:clrMapOvr>
  <mc:AlternateContent xmlns:mc="http://schemas.openxmlformats.org/markup-compatibility/2006" xmlns:p14="http://schemas.microsoft.com/office/powerpoint/2010/main">
    <mc:Choice Requires="p14">
      <p:transition spd="slow" p14:dur="2000" advTm="54392"/>
    </mc:Choice>
    <mc:Fallback xmlns="">
      <p:transition spd="slow" advTm="54392"/>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9F45E-BE7E-4FDD-BAD7-87457B678373}"/>
              </a:ext>
            </a:extLst>
          </p:cNvPr>
          <p:cNvSpPr>
            <a:spLocks noGrp="1"/>
          </p:cNvSpPr>
          <p:nvPr>
            <p:ph type="title"/>
          </p:nvPr>
        </p:nvSpPr>
        <p:spPr/>
        <p:txBody>
          <a:bodyPr>
            <a:normAutofit/>
          </a:bodyPr>
          <a:lstStyle/>
          <a:p>
            <a:r>
              <a:rPr lang="en-US" dirty="0"/>
              <a:t>Case study:</a:t>
            </a:r>
            <a:br>
              <a:rPr lang="en-US" dirty="0"/>
            </a:br>
            <a:r>
              <a:rPr lang="en-US" dirty="0"/>
              <a:t>Overall And Web</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CC323A5-082B-44EF-9BF9-65C3319647B6}"/>
                  </a:ext>
                </a:extLst>
              </p:cNvPr>
              <p:cNvSpPr>
                <a:spLocks noGrp="1"/>
              </p:cNvSpPr>
              <p:nvPr>
                <p:ph idx="1"/>
              </p:nvPr>
            </p:nvSpPr>
            <p:spPr/>
            <p:txBody>
              <a:bodyPr>
                <a:normAutofit/>
              </a:bodyPr>
              <a:lstStyle/>
              <a:p>
                <a:pPr marL="0" indent="0">
                  <a:buNone/>
                </a:pPr>
                <a:r>
                  <a:rPr lang="en-US" dirty="0"/>
                  <a:t>Finally, we created a fourth matrix: </a:t>
                </a:r>
                <a:r>
                  <a:rPr lang="en-US" b="1" dirty="0"/>
                  <a:t>Overall</a:t>
                </a:r>
              </a:p>
              <a:p>
                <a:endParaRPr lang="en-US" sz="2000" b="1" dirty="0"/>
              </a:p>
              <a:p>
                <a:pPr marL="228600" lvl="1" indent="0" algn="ctr">
                  <a:buNone/>
                </a:pPr>
                <a14:m>
                  <m:oMath xmlns:m="http://schemas.openxmlformats.org/officeDocument/2006/math">
                    <m:sSub>
                      <m:sSubPr>
                        <m:ctrlPr>
                          <a:rPr lang="es-CL" sz="1800" i="1">
                            <a:latin typeface="Cambria Math" panose="02040503050406030204" pitchFamily="18" charset="0"/>
                            <a:ea typeface="Cambria Math" panose="02040503050406030204" pitchFamily="18" charset="0"/>
                          </a:rPr>
                        </m:ctrlPr>
                      </m:sSubPr>
                      <m:e>
                        <m:sSub>
                          <m:sSubPr>
                            <m:ctrlPr>
                              <a:rPr lang="es-CL" sz="1800" b="0" i="1" smtClean="0">
                                <a:latin typeface="Cambria Math" panose="02040503050406030204" pitchFamily="18" charset="0"/>
                                <a:ea typeface="Cambria Math" panose="02040503050406030204" pitchFamily="18" charset="0"/>
                              </a:rPr>
                            </m:ctrlPr>
                          </m:sSubPr>
                          <m:e>
                            <m:r>
                              <a:rPr lang="es-CL" sz="1800" i="1">
                                <a:latin typeface="Cambria Math" panose="02040503050406030204" pitchFamily="18" charset="0"/>
                                <a:ea typeface="Cambria Math" panose="02040503050406030204" pitchFamily="18" charset="0"/>
                              </a:rPr>
                              <m:t>𝒬</m:t>
                            </m:r>
                          </m:e>
                          <m:sub>
                            <m:r>
                              <a:rPr lang="es-CL" sz="1800" b="0" i="1" smtClean="0">
                                <a:latin typeface="Cambria Math" panose="02040503050406030204" pitchFamily="18" charset="0"/>
                                <a:ea typeface="Cambria Math" panose="02040503050406030204" pitchFamily="18" charset="0"/>
                              </a:rPr>
                              <m:t>𝑜𝑣𝑒𝑟𝑎𝑙𝑙</m:t>
                            </m:r>
                          </m:sub>
                        </m:sSub>
                        <m:r>
                          <a:rPr lang="es-CL" sz="1800" b="0" i="1" smtClean="0">
                            <a:latin typeface="Cambria Math" panose="02040503050406030204" pitchFamily="18" charset="0"/>
                            <a:ea typeface="Cambria Math" panose="02040503050406030204" pitchFamily="18" charset="0"/>
                          </a:rPr>
                          <m:t>= </m:t>
                        </m:r>
                        <m:r>
                          <a:rPr lang="es-CL" sz="1800" i="1">
                            <a:latin typeface="Cambria Math" panose="02040503050406030204" pitchFamily="18" charset="0"/>
                            <a:ea typeface="Cambria Math" panose="02040503050406030204" pitchFamily="18" charset="0"/>
                          </a:rPr>
                          <m:t>𝒬</m:t>
                        </m:r>
                      </m:e>
                      <m:sub>
                        <m:r>
                          <a:rPr lang="es-CL" sz="1800" i="1">
                            <a:latin typeface="Cambria Math" panose="02040503050406030204" pitchFamily="18" charset="0"/>
                            <a:ea typeface="Cambria Math" panose="02040503050406030204" pitchFamily="18" charset="0"/>
                          </a:rPr>
                          <m:t>𝑒𝑡h𝑛𝑖𝑐𝑖𝑡𝑦</m:t>
                        </m:r>
                      </m:sub>
                    </m:sSub>
                    <m:r>
                      <a:rPr lang="es-CL" sz="1800" i="1" smtClean="0">
                        <a:latin typeface="Cambria Math" panose="02040503050406030204" pitchFamily="18" charset="0"/>
                        <a:ea typeface="Cambria Math" panose="02040503050406030204" pitchFamily="18" charset="0"/>
                      </a:rPr>
                      <m:t>∪</m:t>
                    </m:r>
                    <m:sSub>
                      <m:sSubPr>
                        <m:ctrlPr>
                          <a:rPr lang="es-CL" sz="1800" i="1">
                            <a:latin typeface="Cambria Math" panose="02040503050406030204" pitchFamily="18" charset="0"/>
                          </a:rPr>
                        </m:ctrlPr>
                      </m:sSubPr>
                      <m:e>
                        <m:r>
                          <a:rPr lang="es-CL" sz="1800" i="1">
                            <a:latin typeface="Cambria Math" panose="02040503050406030204" pitchFamily="18" charset="0"/>
                            <a:ea typeface="Cambria Math" panose="02040503050406030204" pitchFamily="18" charset="0"/>
                          </a:rPr>
                          <m:t>𝒬</m:t>
                        </m:r>
                      </m:e>
                      <m:sub>
                        <m:r>
                          <a:rPr lang="es-CL" sz="1800" i="1">
                            <a:latin typeface="Cambria Math" panose="02040503050406030204" pitchFamily="18" charset="0"/>
                          </a:rPr>
                          <m:t>𝑔𝑒𝑛𝑑𝑒𝑟</m:t>
                        </m:r>
                      </m:sub>
                    </m:sSub>
                    <m:r>
                      <a:rPr lang="es-CL" sz="1800" i="1">
                        <a:latin typeface="Cambria Math" panose="02040503050406030204" pitchFamily="18" charset="0"/>
                        <a:ea typeface="Cambria Math" panose="02040503050406030204" pitchFamily="18" charset="0"/>
                      </a:rPr>
                      <m:t>∪</m:t>
                    </m:r>
                    <m:sSub>
                      <m:sSubPr>
                        <m:ctrlPr>
                          <a:rPr lang="es-CL" sz="1800" i="1">
                            <a:latin typeface="Cambria Math" panose="02040503050406030204" pitchFamily="18" charset="0"/>
                            <a:ea typeface="Cambria Math" panose="02040503050406030204" pitchFamily="18" charset="0"/>
                          </a:rPr>
                        </m:ctrlPr>
                      </m:sSubPr>
                      <m:e>
                        <m:r>
                          <a:rPr lang="es-CL" sz="1800" i="1">
                            <a:latin typeface="Cambria Math" panose="02040503050406030204" pitchFamily="18" charset="0"/>
                            <a:ea typeface="Cambria Math" panose="02040503050406030204" pitchFamily="18" charset="0"/>
                          </a:rPr>
                          <m:t>𝒬</m:t>
                        </m:r>
                      </m:e>
                      <m:sub>
                        <m:r>
                          <a:rPr lang="es-CL" sz="1800" i="1">
                            <a:latin typeface="Cambria Math" panose="02040503050406030204" pitchFamily="18" charset="0"/>
                            <a:ea typeface="Cambria Math" panose="02040503050406030204" pitchFamily="18" charset="0"/>
                          </a:rPr>
                          <m:t>𝑟𝑒𝑙𝑖𝑔𝑖𝑜𝑛</m:t>
                        </m:r>
                      </m:sub>
                    </m:sSub>
                  </m:oMath>
                </a14:m>
                <a:r>
                  <a:rPr lang="en-US" sz="1800" dirty="0"/>
                  <a:t>.</a:t>
                </a:r>
              </a:p>
              <a:p>
                <a:pPr marL="228600" lvl="1" indent="0">
                  <a:buNone/>
                </a:pPr>
                <a:endParaRPr lang="en-US" sz="1800" dirty="0"/>
              </a:p>
              <a:p>
                <a:pPr marL="0" indent="0">
                  <a:buNone/>
                </a:pPr>
                <a:r>
                  <a:rPr lang="en-US" dirty="0"/>
                  <a:t>We add an additional column to this last matrix: The ranking of performance given by WEB.</a:t>
                </a:r>
                <a:endParaRPr lang="en-US" sz="1800" dirty="0"/>
              </a:p>
            </p:txBody>
          </p:sp>
        </mc:Choice>
        <mc:Fallback xmlns="">
          <p:sp>
            <p:nvSpPr>
              <p:cNvPr id="3" name="Marcador de contenido 2">
                <a:extLst>
                  <a:ext uri="{FF2B5EF4-FFF2-40B4-BE49-F238E27FC236}">
                    <a16:creationId xmlns:a16="http://schemas.microsoft.com/office/drawing/2014/main" id="{ECC323A5-082B-44EF-9BF9-65C3319647B6}"/>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590813684"/>
      </p:ext>
    </p:extLst>
  </p:cSld>
  <p:clrMapOvr>
    <a:masterClrMapping/>
  </p:clrMapOvr>
  <mc:AlternateContent xmlns:mc="http://schemas.openxmlformats.org/markup-compatibility/2006" xmlns:p14="http://schemas.microsoft.com/office/powerpoint/2010/main">
    <mc:Choice Requires="p14">
      <p:transition spd="slow" p14:dur="2000" advTm="25229"/>
    </mc:Choice>
    <mc:Fallback xmlns="">
      <p:transition spd="slow" advTm="25229"/>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D44FBEB-61E6-4CDE-A284-EEBBFF133609}"/>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Case Study:</a:t>
            </a:r>
            <a:br>
              <a:rPr lang="en-US" dirty="0"/>
            </a:br>
            <a:r>
              <a:rPr lang="en-US" dirty="0"/>
              <a:t>Results</a:t>
            </a:r>
          </a:p>
        </p:txBody>
      </p:sp>
      <p:sp>
        <p:nvSpPr>
          <p:cNvPr id="6" name="Marcador de contenido 5">
            <a:extLst>
              <a:ext uri="{FF2B5EF4-FFF2-40B4-BE49-F238E27FC236}">
                <a16:creationId xmlns:a16="http://schemas.microsoft.com/office/drawing/2014/main" id="{21BFD7BB-31D0-49AE-A79E-ECF4C623214F}"/>
              </a:ext>
            </a:extLst>
          </p:cNvPr>
          <p:cNvSpPr>
            <a:spLocks noGrp="1"/>
          </p:cNvSpPr>
          <p:nvPr>
            <p:ph idx="1"/>
          </p:nvPr>
        </p:nvSpPr>
        <p:spPr/>
        <p:txBody>
          <a:bodyPr/>
          <a:lstStyle/>
          <a:p>
            <a:endParaRPr lang="en-US"/>
          </a:p>
        </p:txBody>
      </p:sp>
      <p:pic>
        <p:nvPicPr>
          <p:cNvPr id="7" name="Imagen 6">
            <a:extLst>
              <a:ext uri="{FF2B5EF4-FFF2-40B4-BE49-F238E27FC236}">
                <a16:creationId xmlns:a16="http://schemas.microsoft.com/office/drawing/2014/main" id="{FC1A2D00-9470-44D4-8322-1F5E60718875}"/>
              </a:ext>
            </a:extLst>
          </p:cNvPr>
          <p:cNvPicPr>
            <a:picLocks noChangeAspect="1"/>
          </p:cNvPicPr>
          <p:nvPr/>
        </p:nvPicPr>
        <p:blipFill rotWithShape="1">
          <a:blip r:embed="rId2"/>
          <a:srcRect l="2374" t="4043" r="2635" b="2148"/>
          <a:stretch/>
        </p:blipFill>
        <p:spPr>
          <a:xfrm>
            <a:off x="1533330" y="2304660"/>
            <a:ext cx="9125339" cy="3508311"/>
          </a:xfrm>
          <a:prstGeom prst="rect">
            <a:avLst/>
          </a:prstGeom>
        </p:spPr>
      </p:pic>
    </p:spTree>
    <p:extLst>
      <p:ext uri="{BB962C8B-B14F-4D97-AF65-F5344CB8AC3E}">
        <p14:creationId xmlns:p14="http://schemas.microsoft.com/office/powerpoint/2010/main" val="2907323562"/>
      </p:ext>
    </p:extLst>
  </p:cSld>
  <p:clrMapOvr>
    <a:masterClrMapping/>
  </p:clrMapOvr>
  <mc:AlternateContent xmlns:mc="http://schemas.openxmlformats.org/markup-compatibility/2006" xmlns:p14="http://schemas.microsoft.com/office/powerpoint/2010/main">
    <mc:Choice Requires="p14">
      <p:transition spd="slow" p14:dur="2000" advTm="70260"/>
    </mc:Choice>
    <mc:Fallback xmlns="">
      <p:transition spd="slow" advTm="7026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57796721-8FD1-4E99-91F9-C3132F99E9CE}"/>
              </a:ext>
            </a:extLst>
          </p:cNvPr>
          <p:cNvSpPr/>
          <p:nvPr/>
        </p:nvSpPr>
        <p:spPr>
          <a:xfrm>
            <a:off x="960120" y="1559052"/>
            <a:ext cx="10271760" cy="434797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FC1A2D00-9470-44D4-8322-1F5E60718875}"/>
              </a:ext>
            </a:extLst>
          </p:cNvPr>
          <p:cNvPicPr>
            <a:picLocks noChangeAspect="1"/>
          </p:cNvPicPr>
          <p:nvPr/>
        </p:nvPicPr>
        <p:blipFill rotWithShape="1">
          <a:blip r:embed="rId3"/>
          <a:srcRect l="2374" t="4043" r="2635" b="2148"/>
          <a:stretch/>
        </p:blipFill>
        <p:spPr>
          <a:xfrm>
            <a:off x="1533330" y="2304660"/>
            <a:ext cx="9125339" cy="3508311"/>
          </a:xfrm>
          <a:prstGeom prst="rect">
            <a:avLst/>
          </a:prstGeom>
        </p:spPr>
      </p:pic>
      <p:sp>
        <p:nvSpPr>
          <p:cNvPr id="2" name="Título 1">
            <a:extLst>
              <a:ext uri="{FF2B5EF4-FFF2-40B4-BE49-F238E27FC236}">
                <a16:creationId xmlns:a16="http://schemas.microsoft.com/office/drawing/2014/main" id="{3D44FBEB-61E6-4CDE-A284-EEBBFF133609}"/>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Case Study:</a:t>
            </a:r>
            <a:br>
              <a:rPr lang="en-US" dirty="0"/>
            </a:br>
            <a:r>
              <a:rPr lang="en-US" dirty="0"/>
              <a:t>Gender Results</a:t>
            </a:r>
          </a:p>
        </p:txBody>
      </p:sp>
      <p:sp>
        <p:nvSpPr>
          <p:cNvPr id="3" name="Rectángulo 2">
            <a:extLst>
              <a:ext uri="{FF2B5EF4-FFF2-40B4-BE49-F238E27FC236}">
                <a16:creationId xmlns:a16="http://schemas.microsoft.com/office/drawing/2014/main" id="{9E5803FC-179B-41EE-83CC-C7E81A4BCD3D}"/>
              </a:ext>
            </a:extLst>
          </p:cNvPr>
          <p:cNvSpPr/>
          <p:nvPr/>
        </p:nvSpPr>
        <p:spPr>
          <a:xfrm>
            <a:off x="1542661" y="3666931"/>
            <a:ext cx="5772539" cy="195942"/>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ln w="38100">
                <a:solidFill>
                  <a:sysClr val="windowText" lastClr="000000"/>
                </a:solidFill>
              </a:ln>
              <a:gradFill flip="none" rotWithShape="1">
                <a:gsLst>
                  <a:gs pos="0">
                    <a:schemeClr val="accent4">
                      <a:lumMod val="50000"/>
                      <a:tint val="66000"/>
                      <a:satMod val="160000"/>
                    </a:schemeClr>
                  </a:gs>
                  <a:gs pos="50000">
                    <a:schemeClr val="accent4">
                      <a:lumMod val="50000"/>
                      <a:tint val="44500"/>
                      <a:satMod val="160000"/>
                    </a:schemeClr>
                  </a:gs>
                  <a:gs pos="100000">
                    <a:schemeClr val="accent4">
                      <a:lumMod val="50000"/>
                      <a:tint val="23500"/>
                      <a:satMod val="160000"/>
                    </a:schemeClr>
                  </a:gs>
                </a:gsLst>
                <a:path path="circle">
                  <a:fillToRect l="50000" t="50000" r="50000" b="50000"/>
                </a:path>
                <a:tileRect/>
              </a:gradFill>
            </a:endParaRPr>
          </a:p>
        </p:txBody>
      </p:sp>
    </p:spTree>
    <p:extLst>
      <p:ext uri="{BB962C8B-B14F-4D97-AF65-F5344CB8AC3E}">
        <p14:creationId xmlns:p14="http://schemas.microsoft.com/office/powerpoint/2010/main" val="1220949572"/>
      </p:ext>
    </p:extLst>
  </p:cSld>
  <p:clrMapOvr>
    <a:masterClrMapping/>
  </p:clrMapOvr>
  <mc:AlternateContent xmlns:mc="http://schemas.openxmlformats.org/markup-compatibility/2006" xmlns:p14="http://schemas.microsoft.com/office/powerpoint/2010/main">
    <mc:Choice Requires="p14">
      <p:transition spd="slow" p14:dur="2000" advTm="37744"/>
    </mc:Choice>
    <mc:Fallback xmlns="">
      <p:transition spd="slow" advTm="37744"/>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0A331749-D165-4477-8B41-AD00885A34DA}"/>
              </a:ext>
            </a:extLst>
          </p:cNvPr>
          <p:cNvSpPr/>
          <p:nvPr/>
        </p:nvSpPr>
        <p:spPr>
          <a:xfrm>
            <a:off x="960120" y="1559052"/>
            <a:ext cx="10271760" cy="434797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FC1A2D00-9470-44D4-8322-1F5E60718875}"/>
              </a:ext>
            </a:extLst>
          </p:cNvPr>
          <p:cNvPicPr>
            <a:picLocks noChangeAspect="1"/>
          </p:cNvPicPr>
          <p:nvPr/>
        </p:nvPicPr>
        <p:blipFill rotWithShape="1">
          <a:blip r:embed="rId3"/>
          <a:srcRect l="2374" t="4043" r="2635" b="2148"/>
          <a:stretch/>
        </p:blipFill>
        <p:spPr>
          <a:xfrm>
            <a:off x="1533330" y="2304660"/>
            <a:ext cx="9125339" cy="3508311"/>
          </a:xfrm>
          <a:prstGeom prst="rect">
            <a:avLst/>
          </a:prstGeom>
        </p:spPr>
      </p:pic>
      <p:sp>
        <p:nvSpPr>
          <p:cNvPr id="2" name="Título 1">
            <a:extLst>
              <a:ext uri="{FF2B5EF4-FFF2-40B4-BE49-F238E27FC236}">
                <a16:creationId xmlns:a16="http://schemas.microsoft.com/office/drawing/2014/main" id="{3D44FBEB-61E6-4CDE-A284-EEBBFF133609}"/>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Case Study:</a:t>
            </a:r>
            <a:br>
              <a:rPr lang="en-US" dirty="0"/>
            </a:br>
            <a:r>
              <a:rPr lang="en-US" dirty="0"/>
              <a:t>Gender Results</a:t>
            </a:r>
          </a:p>
        </p:txBody>
      </p:sp>
      <p:sp>
        <p:nvSpPr>
          <p:cNvPr id="3" name="Rectángulo 2">
            <a:extLst>
              <a:ext uri="{FF2B5EF4-FFF2-40B4-BE49-F238E27FC236}">
                <a16:creationId xmlns:a16="http://schemas.microsoft.com/office/drawing/2014/main" id="{9E5803FC-179B-41EE-83CC-C7E81A4BCD3D}"/>
              </a:ext>
            </a:extLst>
          </p:cNvPr>
          <p:cNvSpPr/>
          <p:nvPr/>
        </p:nvSpPr>
        <p:spPr>
          <a:xfrm>
            <a:off x="1542661" y="3657600"/>
            <a:ext cx="5772539" cy="205274"/>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ln w="38100">
                <a:solidFill>
                  <a:sysClr val="windowText" lastClr="000000"/>
                </a:solidFill>
              </a:ln>
              <a:gradFill flip="none" rotWithShape="1">
                <a:gsLst>
                  <a:gs pos="0">
                    <a:schemeClr val="accent4">
                      <a:lumMod val="50000"/>
                      <a:tint val="66000"/>
                      <a:satMod val="160000"/>
                    </a:schemeClr>
                  </a:gs>
                  <a:gs pos="50000">
                    <a:schemeClr val="accent4">
                      <a:lumMod val="50000"/>
                      <a:tint val="44500"/>
                      <a:satMod val="160000"/>
                    </a:schemeClr>
                  </a:gs>
                  <a:gs pos="100000">
                    <a:schemeClr val="accent4">
                      <a:lumMod val="50000"/>
                      <a:tint val="23500"/>
                      <a:satMod val="160000"/>
                    </a:schemeClr>
                  </a:gs>
                </a:gsLst>
                <a:path path="circle">
                  <a:fillToRect l="50000" t="50000" r="50000" b="50000"/>
                </a:path>
                <a:tileRect/>
              </a:gradFill>
            </a:endParaRPr>
          </a:p>
        </p:txBody>
      </p:sp>
      <p:sp>
        <p:nvSpPr>
          <p:cNvPr id="4" name="Rectángulo 3">
            <a:extLst>
              <a:ext uri="{FF2B5EF4-FFF2-40B4-BE49-F238E27FC236}">
                <a16:creationId xmlns:a16="http://schemas.microsoft.com/office/drawing/2014/main" id="{FBD7879E-5747-42F4-9511-5D3D69D06C2A}"/>
              </a:ext>
            </a:extLst>
          </p:cNvPr>
          <p:cNvSpPr/>
          <p:nvPr/>
        </p:nvSpPr>
        <p:spPr>
          <a:xfrm>
            <a:off x="1542661" y="2780523"/>
            <a:ext cx="5772539" cy="21460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259449"/>
      </p:ext>
    </p:extLst>
  </p:cSld>
  <p:clrMapOvr>
    <a:masterClrMapping/>
  </p:clrMapOvr>
  <mc:AlternateContent xmlns:mc="http://schemas.openxmlformats.org/markup-compatibility/2006" xmlns:p14="http://schemas.microsoft.com/office/powerpoint/2010/main">
    <mc:Choice Requires="p14">
      <p:transition spd="slow" p14:dur="2000" advTm="18344"/>
    </mc:Choice>
    <mc:Fallback xmlns="">
      <p:transition spd="slow" advTm="18344"/>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C60AE9BE-0CBA-4F2C-AECE-C44803FEA050}"/>
              </a:ext>
            </a:extLst>
          </p:cNvPr>
          <p:cNvSpPr/>
          <p:nvPr/>
        </p:nvSpPr>
        <p:spPr>
          <a:xfrm>
            <a:off x="960120" y="1559052"/>
            <a:ext cx="10271760" cy="434797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FC1A2D00-9470-44D4-8322-1F5E60718875}"/>
              </a:ext>
            </a:extLst>
          </p:cNvPr>
          <p:cNvPicPr>
            <a:picLocks noChangeAspect="1"/>
          </p:cNvPicPr>
          <p:nvPr/>
        </p:nvPicPr>
        <p:blipFill rotWithShape="1">
          <a:blip r:embed="rId3"/>
          <a:srcRect l="2374" t="4043" r="2635" b="2148"/>
          <a:stretch/>
        </p:blipFill>
        <p:spPr>
          <a:xfrm>
            <a:off x="1533330" y="2304660"/>
            <a:ext cx="9125339" cy="3508311"/>
          </a:xfrm>
          <a:prstGeom prst="rect">
            <a:avLst/>
          </a:prstGeom>
        </p:spPr>
      </p:pic>
      <p:sp>
        <p:nvSpPr>
          <p:cNvPr id="2" name="Título 1">
            <a:extLst>
              <a:ext uri="{FF2B5EF4-FFF2-40B4-BE49-F238E27FC236}">
                <a16:creationId xmlns:a16="http://schemas.microsoft.com/office/drawing/2014/main" id="{3D44FBEB-61E6-4CDE-A284-EEBBFF133609}"/>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Case Study:</a:t>
            </a:r>
            <a:br>
              <a:rPr lang="en-US" dirty="0"/>
            </a:br>
            <a:r>
              <a:rPr lang="en-US" dirty="0"/>
              <a:t>Gender Results</a:t>
            </a:r>
          </a:p>
        </p:txBody>
      </p:sp>
      <p:sp>
        <p:nvSpPr>
          <p:cNvPr id="3" name="Rectángulo 2">
            <a:extLst>
              <a:ext uri="{FF2B5EF4-FFF2-40B4-BE49-F238E27FC236}">
                <a16:creationId xmlns:a16="http://schemas.microsoft.com/office/drawing/2014/main" id="{9E5803FC-179B-41EE-83CC-C7E81A4BCD3D}"/>
              </a:ext>
            </a:extLst>
          </p:cNvPr>
          <p:cNvSpPr/>
          <p:nvPr/>
        </p:nvSpPr>
        <p:spPr>
          <a:xfrm>
            <a:off x="1542661" y="3648269"/>
            <a:ext cx="5772539" cy="205274"/>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ln w="38100">
                <a:solidFill>
                  <a:sysClr val="windowText" lastClr="000000"/>
                </a:solidFill>
              </a:ln>
              <a:gradFill flip="none" rotWithShape="1">
                <a:gsLst>
                  <a:gs pos="0">
                    <a:schemeClr val="accent4">
                      <a:lumMod val="50000"/>
                      <a:tint val="66000"/>
                      <a:satMod val="160000"/>
                    </a:schemeClr>
                  </a:gs>
                  <a:gs pos="50000">
                    <a:schemeClr val="accent4">
                      <a:lumMod val="50000"/>
                      <a:tint val="44500"/>
                      <a:satMod val="160000"/>
                    </a:schemeClr>
                  </a:gs>
                  <a:gs pos="100000">
                    <a:schemeClr val="accent4">
                      <a:lumMod val="50000"/>
                      <a:tint val="23500"/>
                      <a:satMod val="160000"/>
                    </a:schemeClr>
                  </a:gs>
                </a:gsLst>
                <a:path path="circle">
                  <a:fillToRect l="50000" t="50000" r="50000" b="50000"/>
                </a:path>
                <a:tileRect/>
              </a:gradFill>
            </a:endParaRPr>
          </a:p>
        </p:txBody>
      </p:sp>
      <p:sp>
        <p:nvSpPr>
          <p:cNvPr id="8" name="Rectángulo 7">
            <a:extLst>
              <a:ext uri="{FF2B5EF4-FFF2-40B4-BE49-F238E27FC236}">
                <a16:creationId xmlns:a16="http://schemas.microsoft.com/office/drawing/2014/main" id="{16C4634B-5B40-4078-8A1B-7AE087C3C0DD}"/>
              </a:ext>
            </a:extLst>
          </p:cNvPr>
          <p:cNvSpPr/>
          <p:nvPr/>
        </p:nvSpPr>
        <p:spPr>
          <a:xfrm>
            <a:off x="1536438" y="3847326"/>
            <a:ext cx="5781870" cy="1866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212803"/>
      </p:ext>
    </p:extLst>
  </p:cSld>
  <p:clrMapOvr>
    <a:masterClrMapping/>
  </p:clrMapOvr>
  <mc:AlternateContent xmlns:mc="http://schemas.openxmlformats.org/markup-compatibility/2006" xmlns:p14="http://schemas.microsoft.com/office/powerpoint/2010/main">
    <mc:Choice Requires="p14">
      <p:transition spd="slow" p14:dur="2000" advTm="56723"/>
    </mc:Choice>
    <mc:Fallback xmlns="">
      <p:transition spd="slow" advTm="56723"/>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7DBE8E6-4319-4A2A-A4C5-06894564957C}"/>
              </a:ext>
            </a:extLst>
          </p:cNvPr>
          <p:cNvSpPr/>
          <p:nvPr/>
        </p:nvSpPr>
        <p:spPr>
          <a:xfrm>
            <a:off x="960120" y="1559052"/>
            <a:ext cx="10271760" cy="434797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D44FBEB-61E6-4CDE-A284-EEBBFF133609}"/>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Case Study:</a:t>
            </a:r>
            <a:br>
              <a:rPr lang="en-US" dirty="0"/>
            </a:br>
            <a:r>
              <a:rPr lang="en-US" dirty="0"/>
              <a:t>Ethnicity and religion Results</a:t>
            </a:r>
          </a:p>
        </p:txBody>
      </p:sp>
      <p:sp>
        <p:nvSpPr>
          <p:cNvPr id="6" name="Marcador de contenido 5">
            <a:extLst>
              <a:ext uri="{FF2B5EF4-FFF2-40B4-BE49-F238E27FC236}">
                <a16:creationId xmlns:a16="http://schemas.microsoft.com/office/drawing/2014/main" id="{21BFD7BB-31D0-49AE-A79E-ECF4C623214F}"/>
              </a:ext>
            </a:extLst>
          </p:cNvPr>
          <p:cNvSpPr>
            <a:spLocks noGrp="1"/>
          </p:cNvSpPr>
          <p:nvPr>
            <p:ph idx="1"/>
          </p:nvPr>
        </p:nvSpPr>
        <p:spPr/>
        <p:txBody>
          <a:bodyPr/>
          <a:lstStyle/>
          <a:p>
            <a:endParaRPr lang="en-US"/>
          </a:p>
        </p:txBody>
      </p:sp>
      <p:pic>
        <p:nvPicPr>
          <p:cNvPr id="7" name="Imagen 6">
            <a:extLst>
              <a:ext uri="{FF2B5EF4-FFF2-40B4-BE49-F238E27FC236}">
                <a16:creationId xmlns:a16="http://schemas.microsoft.com/office/drawing/2014/main" id="{FC1A2D00-9470-44D4-8322-1F5E60718875}"/>
              </a:ext>
            </a:extLst>
          </p:cNvPr>
          <p:cNvPicPr>
            <a:picLocks noChangeAspect="1"/>
          </p:cNvPicPr>
          <p:nvPr/>
        </p:nvPicPr>
        <p:blipFill rotWithShape="1">
          <a:blip r:embed="rId3"/>
          <a:srcRect l="2374" t="4043" r="2635" b="2148"/>
          <a:stretch/>
        </p:blipFill>
        <p:spPr>
          <a:xfrm>
            <a:off x="1533330" y="2304660"/>
            <a:ext cx="9125339" cy="3508311"/>
          </a:xfrm>
          <a:prstGeom prst="rect">
            <a:avLst/>
          </a:prstGeom>
        </p:spPr>
      </p:pic>
      <p:sp>
        <p:nvSpPr>
          <p:cNvPr id="3" name="Rectángulo 2">
            <a:extLst>
              <a:ext uri="{FF2B5EF4-FFF2-40B4-BE49-F238E27FC236}">
                <a16:creationId xmlns:a16="http://schemas.microsoft.com/office/drawing/2014/main" id="{5082CBB7-B867-47D7-AE38-D9969D6B56FC}"/>
              </a:ext>
            </a:extLst>
          </p:cNvPr>
          <p:cNvSpPr/>
          <p:nvPr/>
        </p:nvSpPr>
        <p:spPr>
          <a:xfrm>
            <a:off x="7287208" y="2771190"/>
            <a:ext cx="3371461" cy="214605"/>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a:extLst>
              <a:ext uri="{FF2B5EF4-FFF2-40B4-BE49-F238E27FC236}">
                <a16:creationId xmlns:a16="http://schemas.microsoft.com/office/drawing/2014/main" id="{7D97BAA9-119F-47E6-899B-C81104429934}"/>
              </a:ext>
            </a:extLst>
          </p:cNvPr>
          <p:cNvSpPr/>
          <p:nvPr/>
        </p:nvSpPr>
        <p:spPr>
          <a:xfrm>
            <a:off x="4410269" y="4472473"/>
            <a:ext cx="2876940" cy="214604"/>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1675973456"/>
      </p:ext>
    </p:extLst>
  </p:cSld>
  <p:clrMapOvr>
    <a:masterClrMapping/>
  </p:clrMapOvr>
  <mc:AlternateContent xmlns:mc="http://schemas.openxmlformats.org/markup-compatibility/2006" xmlns:p14="http://schemas.microsoft.com/office/powerpoint/2010/main">
    <mc:Choice Requires="p14">
      <p:transition spd="slow" p14:dur="2000" advTm="11495"/>
    </mc:Choice>
    <mc:Fallback xmlns="">
      <p:transition spd="slow" advTm="11495"/>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9EDB328C-48AC-4E74-B91F-85E65DBE946D}"/>
              </a:ext>
            </a:extLst>
          </p:cNvPr>
          <p:cNvSpPr/>
          <p:nvPr/>
        </p:nvSpPr>
        <p:spPr>
          <a:xfrm>
            <a:off x="960120" y="1559052"/>
            <a:ext cx="10271760" cy="434797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D44FBEB-61E6-4CDE-A284-EEBBFF133609}"/>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Case Study:</a:t>
            </a:r>
            <a:br>
              <a:rPr lang="en-US" dirty="0"/>
            </a:br>
            <a:r>
              <a:rPr lang="en-US" dirty="0"/>
              <a:t>Ethnicity and religion Results</a:t>
            </a:r>
          </a:p>
        </p:txBody>
      </p:sp>
      <p:sp>
        <p:nvSpPr>
          <p:cNvPr id="6" name="Marcador de contenido 5">
            <a:extLst>
              <a:ext uri="{FF2B5EF4-FFF2-40B4-BE49-F238E27FC236}">
                <a16:creationId xmlns:a16="http://schemas.microsoft.com/office/drawing/2014/main" id="{21BFD7BB-31D0-49AE-A79E-ECF4C623214F}"/>
              </a:ext>
            </a:extLst>
          </p:cNvPr>
          <p:cNvSpPr>
            <a:spLocks noGrp="1"/>
          </p:cNvSpPr>
          <p:nvPr>
            <p:ph idx="1"/>
          </p:nvPr>
        </p:nvSpPr>
        <p:spPr/>
        <p:txBody>
          <a:bodyPr/>
          <a:lstStyle/>
          <a:p>
            <a:endParaRPr lang="en-US"/>
          </a:p>
        </p:txBody>
      </p:sp>
      <p:pic>
        <p:nvPicPr>
          <p:cNvPr id="7" name="Imagen 6">
            <a:extLst>
              <a:ext uri="{FF2B5EF4-FFF2-40B4-BE49-F238E27FC236}">
                <a16:creationId xmlns:a16="http://schemas.microsoft.com/office/drawing/2014/main" id="{FC1A2D00-9470-44D4-8322-1F5E60718875}"/>
              </a:ext>
            </a:extLst>
          </p:cNvPr>
          <p:cNvPicPr>
            <a:picLocks noChangeAspect="1"/>
          </p:cNvPicPr>
          <p:nvPr/>
        </p:nvPicPr>
        <p:blipFill rotWithShape="1">
          <a:blip r:embed="rId3"/>
          <a:srcRect l="2374" t="4043" r="2635" b="2148"/>
          <a:stretch/>
        </p:blipFill>
        <p:spPr>
          <a:xfrm>
            <a:off x="1533330" y="2304660"/>
            <a:ext cx="9125339" cy="3508311"/>
          </a:xfrm>
          <a:prstGeom prst="rect">
            <a:avLst/>
          </a:prstGeom>
        </p:spPr>
      </p:pic>
      <p:sp>
        <p:nvSpPr>
          <p:cNvPr id="3" name="Rectángulo 2">
            <a:extLst>
              <a:ext uri="{FF2B5EF4-FFF2-40B4-BE49-F238E27FC236}">
                <a16:creationId xmlns:a16="http://schemas.microsoft.com/office/drawing/2014/main" id="{5082CBB7-B867-47D7-AE38-D9969D6B56FC}"/>
              </a:ext>
            </a:extLst>
          </p:cNvPr>
          <p:cNvSpPr/>
          <p:nvPr/>
        </p:nvSpPr>
        <p:spPr>
          <a:xfrm>
            <a:off x="7287208" y="2771190"/>
            <a:ext cx="3371461" cy="214605"/>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a:extLst>
              <a:ext uri="{FF2B5EF4-FFF2-40B4-BE49-F238E27FC236}">
                <a16:creationId xmlns:a16="http://schemas.microsoft.com/office/drawing/2014/main" id="{7D97BAA9-119F-47E6-899B-C81104429934}"/>
              </a:ext>
            </a:extLst>
          </p:cNvPr>
          <p:cNvSpPr/>
          <p:nvPr/>
        </p:nvSpPr>
        <p:spPr>
          <a:xfrm>
            <a:off x="4410269" y="4472473"/>
            <a:ext cx="2876940" cy="214604"/>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9" name="Rectángulo 8">
            <a:extLst>
              <a:ext uri="{FF2B5EF4-FFF2-40B4-BE49-F238E27FC236}">
                <a16:creationId xmlns:a16="http://schemas.microsoft.com/office/drawing/2014/main" id="{747FF550-D834-4754-A35B-BE72855F99A8}"/>
              </a:ext>
            </a:extLst>
          </p:cNvPr>
          <p:cNvSpPr/>
          <p:nvPr/>
        </p:nvSpPr>
        <p:spPr>
          <a:xfrm>
            <a:off x="4404044" y="4680857"/>
            <a:ext cx="2876940" cy="21460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ángulo 9">
            <a:extLst>
              <a:ext uri="{FF2B5EF4-FFF2-40B4-BE49-F238E27FC236}">
                <a16:creationId xmlns:a16="http://schemas.microsoft.com/office/drawing/2014/main" id="{C238C2E9-1605-4FB2-8E03-7BD4A9CF5A00}"/>
              </a:ext>
            </a:extLst>
          </p:cNvPr>
          <p:cNvSpPr/>
          <p:nvPr/>
        </p:nvSpPr>
        <p:spPr>
          <a:xfrm>
            <a:off x="7280986" y="2988906"/>
            <a:ext cx="3371461" cy="21460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5064818"/>
      </p:ext>
    </p:extLst>
  </p:cSld>
  <p:clrMapOvr>
    <a:masterClrMapping/>
  </p:clrMapOvr>
  <mc:AlternateContent xmlns:mc="http://schemas.openxmlformats.org/markup-compatibility/2006" xmlns:p14="http://schemas.microsoft.com/office/powerpoint/2010/main">
    <mc:Choice Requires="p14">
      <p:transition spd="slow" p14:dur="2000" advTm="14905"/>
    </mc:Choice>
    <mc:Fallback xmlns="">
      <p:transition spd="slow" advTm="1490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631D30-8C51-4477-ADAA-651F74F1DA3F}"/>
              </a:ext>
            </a:extLst>
          </p:cNvPr>
          <p:cNvSpPr>
            <a:spLocks noGrp="1"/>
          </p:cNvSpPr>
          <p:nvPr>
            <p:ph type="title"/>
          </p:nvPr>
        </p:nvSpPr>
        <p:spPr/>
        <p:txBody>
          <a:bodyPr/>
          <a:lstStyle/>
          <a:p>
            <a:r>
              <a:rPr lang="en-US" dirty="0"/>
              <a:t>Background on word representations</a:t>
            </a:r>
          </a:p>
        </p:txBody>
      </p:sp>
      <p:sp>
        <p:nvSpPr>
          <p:cNvPr id="3" name="Marcador de texto 2">
            <a:extLst>
              <a:ext uri="{FF2B5EF4-FFF2-40B4-BE49-F238E27FC236}">
                <a16:creationId xmlns:a16="http://schemas.microsoft.com/office/drawing/2014/main" id="{3FD03D22-4CF1-4BB3-9289-AD14DD6387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35353563"/>
      </p:ext>
    </p:extLst>
  </p:cSld>
  <p:clrMapOvr>
    <a:masterClrMapping/>
  </p:clrMapOvr>
  <mc:AlternateContent xmlns:mc="http://schemas.openxmlformats.org/markup-compatibility/2006" xmlns:p14="http://schemas.microsoft.com/office/powerpoint/2010/main">
    <mc:Choice Requires="p14">
      <p:transition spd="slow" p14:dur="2000" advTm="28"/>
    </mc:Choice>
    <mc:Fallback xmlns="">
      <p:transition spd="slow" advTm="28"/>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E7B58C3-048C-42E6-97AF-669F132AB748}"/>
              </a:ext>
            </a:extLst>
          </p:cNvPr>
          <p:cNvSpPr/>
          <p:nvPr/>
        </p:nvSpPr>
        <p:spPr>
          <a:xfrm>
            <a:off x="960120" y="1559052"/>
            <a:ext cx="10271760" cy="434797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D44FBEB-61E6-4CDE-A284-EEBBFF133609}"/>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Case Study:</a:t>
            </a:r>
            <a:br>
              <a:rPr lang="en-US" dirty="0"/>
            </a:br>
            <a:r>
              <a:rPr lang="en-US" dirty="0"/>
              <a:t>Overall Results</a:t>
            </a:r>
          </a:p>
        </p:txBody>
      </p:sp>
      <p:sp>
        <p:nvSpPr>
          <p:cNvPr id="6" name="Marcador de contenido 5">
            <a:extLst>
              <a:ext uri="{FF2B5EF4-FFF2-40B4-BE49-F238E27FC236}">
                <a16:creationId xmlns:a16="http://schemas.microsoft.com/office/drawing/2014/main" id="{21BFD7BB-31D0-49AE-A79E-ECF4C623214F}"/>
              </a:ext>
            </a:extLst>
          </p:cNvPr>
          <p:cNvSpPr>
            <a:spLocks noGrp="1"/>
          </p:cNvSpPr>
          <p:nvPr>
            <p:ph idx="1"/>
          </p:nvPr>
        </p:nvSpPr>
        <p:spPr/>
        <p:txBody>
          <a:bodyPr/>
          <a:lstStyle/>
          <a:p>
            <a:endParaRPr lang="en-US"/>
          </a:p>
        </p:txBody>
      </p:sp>
      <p:pic>
        <p:nvPicPr>
          <p:cNvPr id="7" name="Imagen 6">
            <a:extLst>
              <a:ext uri="{FF2B5EF4-FFF2-40B4-BE49-F238E27FC236}">
                <a16:creationId xmlns:a16="http://schemas.microsoft.com/office/drawing/2014/main" id="{FC1A2D00-9470-44D4-8322-1F5E60718875}"/>
              </a:ext>
            </a:extLst>
          </p:cNvPr>
          <p:cNvPicPr>
            <a:picLocks noChangeAspect="1"/>
          </p:cNvPicPr>
          <p:nvPr/>
        </p:nvPicPr>
        <p:blipFill rotWithShape="1">
          <a:blip r:embed="rId3"/>
          <a:srcRect l="2374" t="4043" r="2635" b="2148"/>
          <a:stretch/>
        </p:blipFill>
        <p:spPr>
          <a:xfrm>
            <a:off x="1533330" y="2304660"/>
            <a:ext cx="9125339" cy="3508311"/>
          </a:xfrm>
          <a:prstGeom prst="rect">
            <a:avLst/>
          </a:prstGeom>
        </p:spPr>
      </p:pic>
      <p:sp>
        <p:nvSpPr>
          <p:cNvPr id="3" name="Rectángulo 2">
            <a:extLst>
              <a:ext uri="{FF2B5EF4-FFF2-40B4-BE49-F238E27FC236}">
                <a16:creationId xmlns:a16="http://schemas.microsoft.com/office/drawing/2014/main" id="{1966DA47-EFAE-447D-AAD3-FDC8D6510930}"/>
              </a:ext>
            </a:extLst>
          </p:cNvPr>
          <p:cNvSpPr/>
          <p:nvPr/>
        </p:nvSpPr>
        <p:spPr>
          <a:xfrm>
            <a:off x="7315200" y="4488027"/>
            <a:ext cx="3343469" cy="18661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FB9F24B1-591C-4025-8590-D7650B1C495F}"/>
              </a:ext>
            </a:extLst>
          </p:cNvPr>
          <p:cNvSpPr/>
          <p:nvPr/>
        </p:nvSpPr>
        <p:spPr>
          <a:xfrm>
            <a:off x="7315200" y="4674637"/>
            <a:ext cx="3343469" cy="18661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002330"/>
      </p:ext>
    </p:extLst>
  </p:cSld>
  <p:clrMapOvr>
    <a:masterClrMapping/>
  </p:clrMapOvr>
  <mc:AlternateContent xmlns:mc="http://schemas.openxmlformats.org/markup-compatibility/2006" xmlns:p14="http://schemas.microsoft.com/office/powerpoint/2010/main">
    <mc:Choice Requires="p14">
      <p:transition spd="slow" p14:dur="2000" advTm="22397"/>
    </mc:Choice>
    <mc:Fallback xmlns="">
      <p:transition spd="slow" advTm="22397"/>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8AC213B9-A01D-434B-BF87-4C48B3B8C36F}"/>
              </a:ext>
            </a:extLst>
          </p:cNvPr>
          <p:cNvSpPr/>
          <p:nvPr/>
        </p:nvSpPr>
        <p:spPr>
          <a:xfrm>
            <a:off x="960120" y="1559052"/>
            <a:ext cx="10271760" cy="434797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D44FBEB-61E6-4CDE-A284-EEBBFF133609}"/>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Case Study:</a:t>
            </a:r>
            <a:br>
              <a:rPr lang="en-US" dirty="0"/>
            </a:br>
            <a:r>
              <a:rPr lang="en-US" dirty="0"/>
              <a:t>overall Results</a:t>
            </a:r>
          </a:p>
        </p:txBody>
      </p:sp>
      <p:sp>
        <p:nvSpPr>
          <p:cNvPr id="6" name="Marcador de contenido 5">
            <a:extLst>
              <a:ext uri="{FF2B5EF4-FFF2-40B4-BE49-F238E27FC236}">
                <a16:creationId xmlns:a16="http://schemas.microsoft.com/office/drawing/2014/main" id="{21BFD7BB-31D0-49AE-A79E-ECF4C623214F}"/>
              </a:ext>
            </a:extLst>
          </p:cNvPr>
          <p:cNvSpPr>
            <a:spLocks noGrp="1"/>
          </p:cNvSpPr>
          <p:nvPr>
            <p:ph idx="1"/>
          </p:nvPr>
        </p:nvSpPr>
        <p:spPr/>
        <p:txBody>
          <a:bodyPr/>
          <a:lstStyle/>
          <a:p>
            <a:endParaRPr lang="en-US"/>
          </a:p>
        </p:txBody>
      </p:sp>
      <p:pic>
        <p:nvPicPr>
          <p:cNvPr id="7" name="Imagen 6">
            <a:extLst>
              <a:ext uri="{FF2B5EF4-FFF2-40B4-BE49-F238E27FC236}">
                <a16:creationId xmlns:a16="http://schemas.microsoft.com/office/drawing/2014/main" id="{FC1A2D00-9470-44D4-8322-1F5E60718875}"/>
              </a:ext>
            </a:extLst>
          </p:cNvPr>
          <p:cNvPicPr>
            <a:picLocks noChangeAspect="1"/>
          </p:cNvPicPr>
          <p:nvPr/>
        </p:nvPicPr>
        <p:blipFill rotWithShape="1">
          <a:blip r:embed="rId3"/>
          <a:srcRect l="2374" t="4043" r="2635" b="2148"/>
          <a:stretch/>
        </p:blipFill>
        <p:spPr>
          <a:xfrm>
            <a:off x="1533330" y="2304660"/>
            <a:ext cx="9125339" cy="3508311"/>
          </a:xfrm>
          <a:prstGeom prst="rect">
            <a:avLst/>
          </a:prstGeom>
        </p:spPr>
      </p:pic>
      <p:sp>
        <p:nvSpPr>
          <p:cNvPr id="3" name="Rectángulo 2">
            <a:extLst>
              <a:ext uri="{FF2B5EF4-FFF2-40B4-BE49-F238E27FC236}">
                <a16:creationId xmlns:a16="http://schemas.microsoft.com/office/drawing/2014/main" id="{1966DA47-EFAE-447D-AAD3-FDC8D6510930}"/>
              </a:ext>
            </a:extLst>
          </p:cNvPr>
          <p:cNvSpPr/>
          <p:nvPr/>
        </p:nvSpPr>
        <p:spPr>
          <a:xfrm>
            <a:off x="7315200" y="4488027"/>
            <a:ext cx="3343469" cy="18661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FB9F24B1-591C-4025-8590-D7650B1C495F}"/>
              </a:ext>
            </a:extLst>
          </p:cNvPr>
          <p:cNvSpPr/>
          <p:nvPr/>
        </p:nvSpPr>
        <p:spPr>
          <a:xfrm>
            <a:off x="7315200" y="4674637"/>
            <a:ext cx="3343469" cy="18661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68560FEF-197F-4098-8F7E-7B3AE3781A89}"/>
              </a:ext>
            </a:extLst>
          </p:cNvPr>
          <p:cNvSpPr/>
          <p:nvPr/>
        </p:nvSpPr>
        <p:spPr>
          <a:xfrm>
            <a:off x="7296538" y="5528533"/>
            <a:ext cx="2945365" cy="19283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a:extLst>
              <a:ext uri="{FF2B5EF4-FFF2-40B4-BE49-F238E27FC236}">
                <a16:creationId xmlns:a16="http://schemas.microsoft.com/office/drawing/2014/main" id="{F104BD79-3CF6-4EFC-9DF5-FACF645C930E}"/>
              </a:ext>
            </a:extLst>
          </p:cNvPr>
          <p:cNvSpPr/>
          <p:nvPr/>
        </p:nvSpPr>
        <p:spPr>
          <a:xfrm>
            <a:off x="7299649" y="5341923"/>
            <a:ext cx="2945364" cy="18661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a:extLst>
              <a:ext uri="{FF2B5EF4-FFF2-40B4-BE49-F238E27FC236}">
                <a16:creationId xmlns:a16="http://schemas.microsoft.com/office/drawing/2014/main" id="{F0E9AAD3-81E1-474F-877C-6FA0B56C0D51}"/>
              </a:ext>
            </a:extLst>
          </p:cNvPr>
          <p:cNvSpPr/>
          <p:nvPr/>
        </p:nvSpPr>
        <p:spPr>
          <a:xfrm>
            <a:off x="10245012" y="5341923"/>
            <a:ext cx="394995" cy="39810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2815775"/>
      </p:ext>
    </p:extLst>
  </p:cSld>
  <p:clrMapOvr>
    <a:masterClrMapping/>
  </p:clrMapOvr>
  <mc:AlternateContent xmlns:mc="http://schemas.openxmlformats.org/markup-compatibility/2006" xmlns:p14="http://schemas.microsoft.com/office/powerpoint/2010/main">
    <mc:Choice Requires="p14">
      <p:transition spd="slow" p14:dur="2000" advTm="67987"/>
    </mc:Choice>
    <mc:Fallback xmlns="">
      <p:transition spd="slow" advTm="67987"/>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7761A98-39F0-4E5E-A637-6C615C1CA414}"/>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Case Study: </a:t>
            </a:r>
            <a:br>
              <a:rPr lang="en-US" dirty="0"/>
            </a:br>
            <a:r>
              <a:rPr lang="en-US" dirty="0"/>
              <a:t>Overall Rankings by metric</a:t>
            </a:r>
          </a:p>
        </p:txBody>
      </p:sp>
      <p:pic>
        <p:nvPicPr>
          <p:cNvPr id="4" name="Imagen 3">
            <a:extLst>
              <a:ext uri="{FF2B5EF4-FFF2-40B4-BE49-F238E27FC236}">
                <a16:creationId xmlns:a16="http://schemas.microsoft.com/office/drawing/2014/main" id="{0F6A0FCB-4287-4E0D-9D25-1D2C736C34A5}"/>
              </a:ext>
            </a:extLst>
          </p:cNvPr>
          <p:cNvPicPr>
            <a:picLocks noChangeAspect="1"/>
          </p:cNvPicPr>
          <p:nvPr/>
        </p:nvPicPr>
        <p:blipFill rotWithShape="1">
          <a:blip r:embed="rId3"/>
          <a:srcRect t="5041" b="6052"/>
          <a:stretch/>
        </p:blipFill>
        <p:spPr>
          <a:xfrm>
            <a:off x="2164763" y="2230218"/>
            <a:ext cx="7862473" cy="3600000"/>
          </a:xfrm>
          <a:prstGeom prst="rect">
            <a:avLst/>
          </a:prstGeom>
        </p:spPr>
      </p:pic>
    </p:spTree>
    <p:extLst>
      <p:ext uri="{BB962C8B-B14F-4D97-AF65-F5344CB8AC3E}">
        <p14:creationId xmlns:p14="http://schemas.microsoft.com/office/powerpoint/2010/main" val="3876207096"/>
      </p:ext>
    </p:extLst>
  </p:cSld>
  <p:clrMapOvr>
    <a:masterClrMapping/>
  </p:clrMapOvr>
  <mc:AlternateContent xmlns:mc="http://schemas.openxmlformats.org/markup-compatibility/2006" xmlns:p14="http://schemas.microsoft.com/office/powerpoint/2010/main">
    <mc:Choice Requires="p14">
      <p:transition spd="slow" p14:dur="2000" advTm="29086"/>
    </mc:Choice>
    <mc:Fallback xmlns="">
      <p:transition spd="slow" advTm="29086"/>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78947EAB-62EB-4EFB-A75D-11362EE2B19C}"/>
              </a:ext>
            </a:extLst>
          </p:cNvPr>
          <p:cNvSpPr/>
          <p:nvPr/>
        </p:nvSpPr>
        <p:spPr>
          <a:xfrm>
            <a:off x="960120" y="1559052"/>
            <a:ext cx="10271760" cy="434797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7761A98-39F0-4E5E-A637-6C615C1CA414}"/>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Case Study: </a:t>
            </a:r>
            <a:br>
              <a:rPr lang="en-US" dirty="0"/>
            </a:br>
            <a:r>
              <a:rPr lang="en-US" dirty="0"/>
              <a:t>Overall Rankings by metric</a:t>
            </a:r>
          </a:p>
        </p:txBody>
      </p:sp>
      <p:pic>
        <p:nvPicPr>
          <p:cNvPr id="4" name="Imagen 3">
            <a:extLst>
              <a:ext uri="{FF2B5EF4-FFF2-40B4-BE49-F238E27FC236}">
                <a16:creationId xmlns:a16="http://schemas.microsoft.com/office/drawing/2014/main" id="{0F6A0FCB-4287-4E0D-9D25-1D2C736C34A5}"/>
              </a:ext>
            </a:extLst>
          </p:cNvPr>
          <p:cNvPicPr>
            <a:picLocks noChangeAspect="1"/>
          </p:cNvPicPr>
          <p:nvPr/>
        </p:nvPicPr>
        <p:blipFill rotWithShape="1">
          <a:blip r:embed="rId3"/>
          <a:srcRect t="5041" b="6052"/>
          <a:stretch/>
        </p:blipFill>
        <p:spPr>
          <a:xfrm>
            <a:off x="2164763" y="2230218"/>
            <a:ext cx="7862473" cy="3600000"/>
          </a:xfrm>
          <a:prstGeom prst="rect">
            <a:avLst/>
          </a:prstGeom>
        </p:spPr>
      </p:pic>
      <p:sp>
        <p:nvSpPr>
          <p:cNvPr id="3" name="Rectángulo 2">
            <a:extLst>
              <a:ext uri="{FF2B5EF4-FFF2-40B4-BE49-F238E27FC236}">
                <a16:creationId xmlns:a16="http://schemas.microsoft.com/office/drawing/2014/main" id="{D4B5CA1E-DB83-4BBF-AA8A-668C2B2524FB}"/>
              </a:ext>
            </a:extLst>
          </p:cNvPr>
          <p:cNvSpPr/>
          <p:nvPr/>
        </p:nvSpPr>
        <p:spPr>
          <a:xfrm>
            <a:off x="2231136" y="4258101"/>
            <a:ext cx="6216828" cy="92804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54500"/>
      </p:ext>
    </p:extLst>
  </p:cSld>
  <p:clrMapOvr>
    <a:masterClrMapping/>
  </p:clrMapOvr>
  <mc:AlternateContent xmlns:mc="http://schemas.openxmlformats.org/markup-compatibility/2006" xmlns:p14="http://schemas.microsoft.com/office/powerpoint/2010/main">
    <mc:Choice Requires="p14">
      <p:transition spd="slow" p14:dur="2000" advTm="22710"/>
    </mc:Choice>
    <mc:Fallback xmlns="">
      <p:transition spd="slow" advTm="2271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A4E438C3-F02E-4C5D-B2EF-233382004F58}"/>
              </a:ext>
            </a:extLst>
          </p:cNvPr>
          <p:cNvSpPr/>
          <p:nvPr/>
        </p:nvSpPr>
        <p:spPr>
          <a:xfrm>
            <a:off x="960120" y="1559052"/>
            <a:ext cx="10271760" cy="434797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7761A98-39F0-4E5E-A637-6C615C1CA414}"/>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Case Study: </a:t>
            </a:r>
            <a:br>
              <a:rPr lang="en-US" dirty="0"/>
            </a:br>
            <a:r>
              <a:rPr lang="en-US" dirty="0"/>
              <a:t>Overall Rankings by metric</a:t>
            </a:r>
          </a:p>
        </p:txBody>
      </p:sp>
      <p:pic>
        <p:nvPicPr>
          <p:cNvPr id="4" name="Imagen 3">
            <a:extLst>
              <a:ext uri="{FF2B5EF4-FFF2-40B4-BE49-F238E27FC236}">
                <a16:creationId xmlns:a16="http://schemas.microsoft.com/office/drawing/2014/main" id="{0F6A0FCB-4287-4E0D-9D25-1D2C736C34A5}"/>
              </a:ext>
            </a:extLst>
          </p:cNvPr>
          <p:cNvPicPr>
            <a:picLocks noChangeAspect="1"/>
          </p:cNvPicPr>
          <p:nvPr/>
        </p:nvPicPr>
        <p:blipFill rotWithShape="1">
          <a:blip r:embed="rId3"/>
          <a:srcRect t="5041" b="6052"/>
          <a:stretch/>
        </p:blipFill>
        <p:spPr>
          <a:xfrm>
            <a:off x="2164763" y="2230218"/>
            <a:ext cx="7862473" cy="3600000"/>
          </a:xfrm>
          <a:prstGeom prst="rect">
            <a:avLst/>
          </a:prstGeom>
        </p:spPr>
      </p:pic>
      <p:sp>
        <p:nvSpPr>
          <p:cNvPr id="3" name="Rectángulo 2">
            <a:extLst>
              <a:ext uri="{FF2B5EF4-FFF2-40B4-BE49-F238E27FC236}">
                <a16:creationId xmlns:a16="http://schemas.microsoft.com/office/drawing/2014/main" id="{3B80B13C-8C3A-486A-897A-7BB67B922474}"/>
              </a:ext>
            </a:extLst>
          </p:cNvPr>
          <p:cNvSpPr/>
          <p:nvPr/>
        </p:nvSpPr>
        <p:spPr>
          <a:xfrm>
            <a:off x="2231136" y="3897151"/>
            <a:ext cx="6244124" cy="41554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09DC5836-4C26-44B3-8C45-48276D86BB01}"/>
              </a:ext>
            </a:extLst>
          </p:cNvPr>
          <p:cNvSpPr/>
          <p:nvPr/>
        </p:nvSpPr>
        <p:spPr>
          <a:xfrm>
            <a:off x="2231136" y="3056677"/>
            <a:ext cx="6244124" cy="41554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7547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7E34DA3-2B7F-4B6B-90EB-DD31CD658598}"/>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fontScale="90000"/>
          </a:bodyPr>
          <a:lstStyle/>
          <a:p>
            <a:r>
              <a:rPr lang="en-US" dirty="0"/>
              <a:t>Case Study:</a:t>
            </a:r>
            <a:br>
              <a:rPr lang="en-US" dirty="0"/>
            </a:br>
            <a:r>
              <a:rPr lang="es-MX" dirty="0" err="1">
                <a:solidFill>
                  <a:schemeClr val="tx1"/>
                </a:solidFill>
              </a:rPr>
              <a:t>Spearman’s</a:t>
            </a:r>
            <a:r>
              <a:rPr lang="en-US" dirty="0"/>
              <a:t> Correlation between rankings</a:t>
            </a:r>
          </a:p>
        </p:txBody>
      </p:sp>
      <p:pic>
        <p:nvPicPr>
          <p:cNvPr id="4" name="Marcador de contenido 3">
            <a:extLst>
              <a:ext uri="{FF2B5EF4-FFF2-40B4-BE49-F238E27FC236}">
                <a16:creationId xmlns:a16="http://schemas.microsoft.com/office/drawing/2014/main" id="{11ED8025-62F2-4166-8468-355539637552}"/>
              </a:ext>
            </a:extLst>
          </p:cNvPr>
          <p:cNvPicPr>
            <a:picLocks noGrp="1" noChangeAspect="1"/>
          </p:cNvPicPr>
          <p:nvPr>
            <p:ph idx="1"/>
          </p:nvPr>
        </p:nvPicPr>
        <p:blipFill>
          <a:blip r:embed="rId3"/>
          <a:stretch>
            <a:fillRect/>
          </a:stretch>
        </p:blipFill>
        <p:spPr>
          <a:xfrm>
            <a:off x="1624245" y="2248828"/>
            <a:ext cx="8943510" cy="3644480"/>
          </a:xfrm>
          <a:prstGeom prst="rect">
            <a:avLst/>
          </a:prstGeom>
        </p:spPr>
      </p:pic>
    </p:spTree>
    <p:extLst>
      <p:ext uri="{BB962C8B-B14F-4D97-AF65-F5344CB8AC3E}">
        <p14:creationId xmlns:p14="http://schemas.microsoft.com/office/powerpoint/2010/main" val="29885832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D2CDF14-C7CF-4E9F-9CC1-B3A54D90E600}"/>
              </a:ext>
            </a:extLst>
          </p:cNvPr>
          <p:cNvSpPr/>
          <p:nvPr/>
        </p:nvSpPr>
        <p:spPr>
          <a:xfrm>
            <a:off x="960120" y="1559052"/>
            <a:ext cx="10271760" cy="434797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7E34DA3-2B7F-4B6B-90EB-DD31CD658598}"/>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fontScale="90000"/>
          </a:bodyPr>
          <a:lstStyle/>
          <a:p>
            <a:r>
              <a:rPr lang="en-US" dirty="0"/>
              <a:t>Case Study:</a:t>
            </a:r>
            <a:br>
              <a:rPr lang="en-US" dirty="0"/>
            </a:br>
            <a:r>
              <a:rPr lang="es-MX" dirty="0" err="1">
                <a:solidFill>
                  <a:schemeClr val="tx1"/>
                </a:solidFill>
              </a:rPr>
              <a:t>Spearman’s</a:t>
            </a:r>
            <a:r>
              <a:rPr lang="en-US" dirty="0"/>
              <a:t> Correlation between rankings</a:t>
            </a:r>
          </a:p>
        </p:txBody>
      </p:sp>
      <p:pic>
        <p:nvPicPr>
          <p:cNvPr id="4" name="Marcador de contenido 3">
            <a:extLst>
              <a:ext uri="{FF2B5EF4-FFF2-40B4-BE49-F238E27FC236}">
                <a16:creationId xmlns:a16="http://schemas.microsoft.com/office/drawing/2014/main" id="{11ED8025-62F2-4166-8468-355539637552}"/>
              </a:ext>
            </a:extLst>
          </p:cNvPr>
          <p:cNvPicPr>
            <a:picLocks noGrp="1" noChangeAspect="1"/>
          </p:cNvPicPr>
          <p:nvPr>
            <p:ph idx="1"/>
          </p:nvPr>
        </p:nvPicPr>
        <p:blipFill>
          <a:blip r:embed="rId3"/>
          <a:stretch>
            <a:fillRect/>
          </a:stretch>
        </p:blipFill>
        <p:spPr>
          <a:xfrm>
            <a:off x="1624245" y="2248828"/>
            <a:ext cx="8943510" cy="3644480"/>
          </a:xfrm>
          <a:prstGeom prst="rect">
            <a:avLst/>
          </a:prstGeom>
        </p:spPr>
      </p:pic>
      <p:sp>
        <p:nvSpPr>
          <p:cNvPr id="3" name="Rectángulo 2">
            <a:extLst>
              <a:ext uri="{FF2B5EF4-FFF2-40B4-BE49-F238E27FC236}">
                <a16:creationId xmlns:a16="http://schemas.microsoft.com/office/drawing/2014/main" id="{3D7780D7-8E30-4D4C-9C46-2967B06CF0FA}"/>
              </a:ext>
            </a:extLst>
          </p:cNvPr>
          <p:cNvSpPr/>
          <p:nvPr/>
        </p:nvSpPr>
        <p:spPr>
          <a:xfrm>
            <a:off x="1624244" y="2248829"/>
            <a:ext cx="4230645" cy="162713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72223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DC80786-B6FD-4022-A8AE-D3EA1C9D6BC4}"/>
              </a:ext>
            </a:extLst>
          </p:cNvPr>
          <p:cNvSpPr/>
          <p:nvPr/>
        </p:nvSpPr>
        <p:spPr>
          <a:xfrm>
            <a:off x="960120" y="1559052"/>
            <a:ext cx="10271760" cy="434797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7E34DA3-2B7F-4B6B-90EB-DD31CD658598}"/>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fontScale="90000"/>
          </a:bodyPr>
          <a:lstStyle/>
          <a:p>
            <a:r>
              <a:rPr lang="en-US" dirty="0"/>
              <a:t>Case Study:</a:t>
            </a:r>
            <a:br>
              <a:rPr lang="en-US" dirty="0"/>
            </a:br>
            <a:r>
              <a:rPr lang="es-MX" dirty="0" err="1">
                <a:solidFill>
                  <a:schemeClr val="tx1"/>
                </a:solidFill>
              </a:rPr>
              <a:t>Spearman’s</a:t>
            </a:r>
            <a:r>
              <a:rPr lang="en-US" dirty="0"/>
              <a:t> Correlation between rankings</a:t>
            </a:r>
          </a:p>
        </p:txBody>
      </p:sp>
      <p:pic>
        <p:nvPicPr>
          <p:cNvPr id="4" name="Marcador de contenido 3">
            <a:extLst>
              <a:ext uri="{FF2B5EF4-FFF2-40B4-BE49-F238E27FC236}">
                <a16:creationId xmlns:a16="http://schemas.microsoft.com/office/drawing/2014/main" id="{11ED8025-62F2-4166-8468-355539637552}"/>
              </a:ext>
            </a:extLst>
          </p:cNvPr>
          <p:cNvPicPr>
            <a:picLocks noGrp="1" noChangeAspect="1"/>
          </p:cNvPicPr>
          <p:nvPr>
            <p:ph idx="1"/>
          </p:nvPr>
        </p:nvPicPr>
        <p:blipFill>
          <a:blip r:embed="rId3"/>
          <a:stretch>
            <a:fillRect/>
          </a:stretch>
        </p:blipFill>
        <p:spPr>
          <a:xfrm>
            <a:off x="1624245" y="2248828"/>
            <a:ext cx="8943510" cy="3644480"/>
          </a:xfrm>
          <a:prstGeom prst="rect">
            <a:avLst/>
          </a:prstGeom>
        </p:spPr>
      </p:pic>
      <p:sp>
        <p:nvSpPr>
          <p:cNvPr id="6" name="Rectángulo 5">
            <a:extLst>
              <a:ext uri="{FF2B5EF4-FFF2-40B4-BE49-F238E27FC236}">
                <a16:creationId xmlns:a16="http://schemas.microsoft.com/office/drawing/2014/main" id="{7F676EA5-7478-4D7B-A2E9-F9641742E5AF}"/>
              </a:ext>
            </a:extLst>
          </p:cNvPr>
          <p:cNvSpPr/>
          <p:nvPr/>
        </p:nvSpPr>
        <p:spPr>
          <a:xfrm>
            <a:off x="6096000" y="2248828"/>
            <a:ext cx="4230645" cy="162713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34978753-E59C-49B4-ABDA-BA8A3908E0E2}"/>
              </a:ext>
            </a:extLst>
          </p:cNvPr>
          <p:cNvSpPr/>
          <p:nvPr/>
        </p:nvSpPr>
        <p:spPr>
          <a:xfrm>
            <a:off x="1624245" y="4266172"/>
            <a:ext cx="4230645" cy="162713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46947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AF3188-1179-4320-A889-CDBA3C554F32}"/>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fontScale="90000"/>
          </a:bodyPr>
          <a:lstStyle/>
          <a:p>
            <a:r>
              <a:rPr lang="en-US" dirty="0"/>
              <a:t>Case Study: </a:t>
            </a:r>
            <a:br>
              <a:rPr lang="en-US" dirty="0"/>
            </a:br>
            <a:r>
              <a:rPr lang="en-US" dirty="0"/>
              <a:t>Overall ranking Correlations with WEB</a:t>
            </a:r>
          </a:p>
        </p:txBody>
      </p:sp>
      <p:pic>
        <p:nvPicPr>
          <p:cNvPr id="5" name="Imagen 4">
            <a:extLst>
              <a:ext uri="{FF2B5EF4-FFF2-40B4-BE49-F238E27FC236}">
                <a16:creationId xmlns:a16="http://schemas.microsoft.com/office/drawing/2014/main" id="{4C8B7FAB-3EB8-4017-A9AC-99EB04967946}"/>
              </a:ext>
            </a:extLst>
          </p:cNvPr>
          <p:cNvPicPr>
            <a:picLocks noChangeAspect="1"/>
          </p:cNvPicPr>
          <p:nvPr/>
        </p:nvPicPr>
        <p:blipFill>
          <a:blip r:embed="rId3"/>
          <a:stretch>
            <a:fillRect/>
          </a:stretch>
        </p:blipFill>
        <p:spPr>
          <a:xfrm>
            <a:off x="1579099" y="2220028"/>
            <a:ext cx="9033802" cy="3658689"/>
          </a:xfrm>
          <a:prstGeom prst="rect">
            <a:avLst/>
          </a:prstGeom>
        </p:spPr>
      </p:pic>
      <p:sp>
        <p:nvSpPr>
          <p:cNvPr id="3" name="Rectángulo 2">
            <a:extLst>
              <a:ext uri="{FF2B5EF4-FFF2-40B4-BE49-F238E27FC236}">
                <a16:creationId xmlns:a16="http://schemas.microsoft.com/office/drawing/2014/main" id="{F938BE09-6135-4EEB-8092-220BFF7EE634}"/>
              </a:ext>
            </a:extLst>
          </p:cNvPr>
          <p:cNvSpPr/>
          <p:nvPr/>
        </p:nvSpPr>
        <p:spPr>
          <a:xfrm>
            <a:off x="1419366" y="3057099"/>
            <a:ext cx="6919415" cy="282161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38590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AF3188-1179-4320-A889-CDBA3C554F32}"/>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fontScale="90000"/>
          </a:bodyPr>
          <a:lstStyle/>
          <a:p>
            <a:r>
              <a:rPr lang="en-US" dirty="0"/>
              <a:t>Case Study: </a:t>
            </a:r>
            <a:br>
              <a:rPr lang="en-US" dirty="0"/>
            </a:br>
            <a:r>
              <a:rPr lang="en-US" dirty="0"/>
              <a:t>Overall ranking Correlations with WEB</a:t>
            </a:r>
          </a:p>
        </p:txBody>
      </p:sp>
      <p:pic>
        <p:nvPicPr>
          <p:cNvPr id="5" name="Imagen 4">
            <a:extLst>
              <a:ext uri="{FF2B5EF4-FFF2-40B4-BE49-F238E27FC236}">
                <a16:creationId xmlns:a16="http://schemas.microsoft.com/office/drawing/2014/main" id="{4C8B7FAB-3EB8-4017-A9AC-99EB04967946}"/>
              </a:ext>
            </a:extLst>
          </p:cNvPr>
          <p:cNvPicPr>
            <a:picLocks noChangeAspect="1"/>
          </p:cNvPicPr>
          <p:nvPr/>
        </p:nvPicPr>
        <p:blipFill>
          <a:blip r:embed="rId3"/>
          <a:stretch>
            <a:fillRect/>
          </a:stretch>
        </p:blipFill>
        <p:spPr>
          <a:xfrm>
            <a:off x="1579099" y="2220028"/>
            <a:ext cx="9033802" cy="3658689"/>
          </a:xfrm>
          <a:prstGeom prst="rect">
            <a:avLst/>
          </a:prstGeom>
        </p:spPr>
      </p:pic>
      <p:sp>
        <p:nvSpPr>
          <p:cNvPr id="6" name="Rectángulo 5">
            <a:extLst>
              <a:ext uri="{FF2B5EF4-FFF2-40B4-BE49-F238E27FC236}">
                <a16:creationId xmlns:a16="http://schemas.microsoft.com/office/drawing/2014/main" id="{92CA3676-3BA6-4508-A314-80C7BCEAB38E}"/>
              </a:ext>
            </a:extLst>
          </p:cNvPr>
          <p:cNvSpPr/>
          <p:nvPr/>
        </p:nvSpPr>
        <p:spPr>
          <a:xfrm>
            <a:off x="1579099" y="2402732"/>
            <a:ext cx="8381765" cy="680936"/>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ángulo 7">
            <a:extLst>
              <a:ext uri="{FF2B5EF4-FFF2-40B4-BE49-F238E27FC236}">
                <a16:creationId xmlns:a16="http://schemas.microsoft.com/office/drawing/2014/main" id="{0A5E0034-74F1-4CB7-8685-0821219B59AC}"/>
              </a:ext>
            </a:extLst>
          </p:cNvPr>
          <p:cNvSpPr/>
          <p:nvPr/>
        </p:nvSpPr>
        <p:spPr>
          <a:xfrm>
            <a:off x="8294913" y="2402731"/>
            <a:ext cx="1665951" cy="3400910"/>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215064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95431-0F31-4531-943A-E1638184B58B}"/>
              </a:ext>
            </a:extLst>
          </p:cNvPr>
          <p:cNvSpPr>
            <a:spLocks noGrp="1"/>
          </p:cNvSpPr>
          <p:nvPr>
            <p:ph type="title"/>
          </p:nvPr>
        </p:nvSpPr>
        <p:spPr/>
        <p:txBody>
          <a:bodyPr/>
          <a:lstStyle/>
          <a:p>
            <a:r>
              <a:rPr lang="en-US" dirty="0"/>
              <a:t>Word </a:t>
            </a:r>
            <a:r>
              <a:rPr lang="en-US" dirty="0" err="1"/>
              <a:t>EmbeddingS</a:t>
            </a:r>
            <a:endParaRPr lang="es-MX" dirty="0"/>
          </a:p>
        </p:txBody>
      </p:sp>
      <p:sp>
        <p:nvSpPr>
          <p:cNvPr id="3" name="Marcador de contenido 2">
            <a:extLst>
              <a:ext uri="{FF2B5EF4-FFF2-40B4-BE49-F238E27FC236}">
                <a16:creationId xmlns:a16="http://schemas.microsoft.com/office/drawing/2014/main" id="{0E0B2BD2-36D0-454F-B7A9-1832638C6ADA}"/>
              </a:ext>
            </a:extLst>
          </p:cNvPr>
          <p:cNvSpPr>
            <a:spLocks noGrp="1"/>
          </p:cNvSpPr>
          <p:nvPr>
            <p:ph idx="1"/>
          </p:nvPr>
        </p:nvSpPr>
        <p:spPr>
          <a:xfrm>
            <a:off x="2231136" y="2638044"/>
            <a:ext cx="7729728" cy="4070666"/>
          </a:xfrm>
        </p:spPr>
        <p:txBody>
          <a:bodyPr>
            <a:normAutofit/>
          </a:bodyPr>
          <a:lstStyle/>
          <a:p>
            <a:pPr marL="0" indent="0" algn="ctr">
              <a:buNone/>
            </a:pPr>
            <a:r>
              <a:rPr lang="en-US" dirty="0"/>
              <a:t>Models that </a:t>
            </a:r>
            <a:r>
              <a:rPr lang="en-US" b="1" dirty="0"/>
              <a:t>capture the meaning of words </a:t>
            </a:r>
            <a:r>
              <a:rPr lang="en-US" dirty="0"/>
              <a:t>within </a:t>
            </a:r>
          </a:p>
          <a:p>
            <a:pPr marL="0" indent="0" algn="ctr">
              <a:buNone/>
            </a:pPr>
            <a:r>
              <a:rPr lang="en-US" b="1" dirty="0"/>
              <a:t>low dimensional continuous vectors.</a:t>
            </a:r>
          </a:p>
          <a:p>
            <a:pPr marL="0" indent="0" algn="ctr">
              <a:buNone/>
            </a:pPr>
            <a:endParaRPr lang="en-US" dirty="0"/>
          </a:p>
          <a:p>
            <a:pPr marL="0" indent="0">
              <a:buNone/>
            </a:pPr>
            <a:r>
              <a:rPr lang="en-US" dirty="0"/>
              <a:t>Based on </a:t>
            </a:r>
            <a:r>
              <a:rPr lang="en-US" i="1" dirty="0"/>
              <a:t>Distributional </a:t>
            </a:r>
            <a:r>
              <a:rPr lang="en-US" i="1" dirty="0" err="1"/>
              <a:t>Hypotesis</a:t>
            </a:r>
            <a:endParaRPr lang="en-US" i="1" dirty="0"/>
          </a:p>
          <a:p>
            <a:pPr marL="0" indent="0" algn="ctr">
              <a:buNone/>
            </a:pPr>
            <a:r>
              <a:rPr lang="en-US" i="1" dirty="0"/>
              <a:t>“Words that occur in the same context tend to have similar meanings”.</a:t>
            </a:r>
          </a:p>
          <a:p>
            <a:pPr marL="0" indent="0">
              <a:buNone/>
            </a:pPr>
            <a:endParaRPr lang="en-US" dirty="0"/>
          </a:p>
          <a:p>
            <a:pPr marL="0" indent="0" algn="ctr">
              <a:buNone/>
            </a:pPr>
            <a:r>
              <a:rPr lang="en-US" b="1" dirty="0"/>
              <a:t>Words that appear in similar contexts will tend to have similar vectors</a:t>
            </a:r>
          </a:p>
        </p:txBody>
      </p:sp>
    </p:spTree>
    <p:custDataLst>
      <p:tags r:id="rId1"/>
    </p:custDataLst>
    <p:extLst>
      <p:ext uri="{BB962C8B-B14F-4D97-AF65-F5344CB8AC3E}">
        <p14:creationId xmlns:p14="http://schemas.microsoft.com/office/powerpoint/2010/main" val="2130614469"/>
      </p:ext>
    </p:extLst>
  </p:cSld>
  <p:clrMapOvr>
    <a:masterClrMapping/>
  </p:clrMapOvr>
  <mc:AlternateContent xmlns:mc="http://schemas.openxmlformats.org/markup-compatibility/2006" xmlns:p14="http://schemas.microsoft.com/office/powerpoint/2010/main">
    <mc:Choice Requires="p14">
      <p:transition spd="slow" p14:dur="2000" advTm="82"/>
    </mc:Choice>
    <mc:Fallback xmlns="">
      <p:transition spd="slow" advTm="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9194EA-0F07-46D4-A78C-F635E90768F3}"/>
              </a:ext>
            </a:extLst>
          </p:cNvPr>
          <p:cNvSpPr>
            <a:spLocks noGrp="1"/>
          </p:cNvSpPr>
          <p:nvPr>
            <p:ph type="title"/>
          </p:nvPr>
        </p:nvSpPr>
        <p:spPr/>
        <p:txBody>
          <a:bodyPr/>
          <a:lstStyle/>
          <a:p>
            <a:r>
              <a:rPr lang="en-US" dirty="0"/>
              <a:t>References</a:t>
            </a:r>
          </a:p>
        </p:txBody>
      </p:sp>
      <p:sp>
        <p:nvSpPr>
          <p:cNvPr id="3" name="Marcador de contenido 2">
            <a:extLst>
              <a:ext uri="{FF2B5EF4-FFF2-40B4-BE49-F238E27FC236}">
                <a16:creationId xmlns:a16="http://schemas.microsoft.com/office/drawing/2014/main" id="{0F05FE93-21AE-4765-8A92-097BC313CCC5}"/>
              </a:ext>
            </a:extLst>
          </p:cNvPr>
          <p:cNvSpPr>
            <a:spLocks noGrp="1"/>
          </p:cNvSpPr>
          <p:nvPr>
            <p:ph idx="1"/>
          </p:nvPr>
        </p:nvSpPr>
        <p:spPr/>
        <p:txBody>
          <a:bodyPr>
            <a:normAutofit fontScale="92500" lnSpcReduction="20000"/>
          </a:bodyPr>
          <a:lstStyle/>
          <a:p>
            <a:pPr marL="0" indent="0">
              <a:buNone/>
            </a:pPr>
            <a:r>
              <a:rPr lang="es-MX" dirty="0"/>
              <a:t>[1] P. Badilla, F. Bravo-</a:t>
            </a:r>
            <a:r>
              <a:rPr lang="es-MX" dirty="0" err="1"/>
              <a:t>Marquez</a:t>
            </a:r>
            <a:r>
              <a:rPr lang="es-MX" dirty="0"/>
              <a:t>, and J. Pérez WEFE: </a:t>
            </a:r>
            <a:r>
              <a:rPr lang="es-MX" dirty="0" err="1"/>
              <a:t>The</a:t>
            </a:r>
            <a:r>
              <a:rPr lang="es-MX" dirty="0"/>
              <a:t> Word Embeddings </a:t>
            </a:r>
            <a:r>
              <a:rPr lang="es-MX" dirty="0" err="1"/>
              <a:t>Fairness</a:t>
            </a:r>
            <a:r>
              <a:rPr lang="es-MX" dirty="0"/>
              <a:t> </a:t>
            </a:r>
            <a:r>
              <a:rPr lang="es-MX" dirty="0" err="1"/>
              <a:t>Evaluation</a:t>
            </a:r>
            <a:r>
              <a:rPr lang="es-MX" dirty="0"/>
              <a:t> Framework In </a:t>
            </a:r>
            <a:r>
              <a:rPr lang="es-MX" dirty="0" err="1"/>
              <a:t>Proceedings</a:t>
            </a:r>
            <a:r>
              <a:rPr lang="es-MX" dirty="0"/>
              <a:t> </a:t>
            </a:r>
            <a:r>
              <a:rPr lang="es-MX" dirty="0" err="1"/>
              <a:t>of</a:t>
            </a:r>
            <a:r>
              <a:rPr lang="es-MX" dirty="0"/>
              <a:t> </a:t>
            </a:r>
            <a:r>
              <a:rPr lang="es-MX" dirty="0" err="1"/>
              <a:t>the</a:t>
            </a:r>
            <a:r>
              <a:rPr lang="es-MX" dirty="0"/>
              <a:t> 29th International </a:t>
            </a:r>
            <a:r>
              <a:rPr lang="es-MX" dirty="0" err="1"/>
              <a:t>Joint</a:t>
            </a:r>
            <a:r>
              <a:rPr lang="es-MX" dirty="0"/>
              <a:t> </a:t>
            </a:r>
            <a:r>
              <a:rPr lang="es-MX" dirty="0" err="1"/>
              <a:t>Conference</a:t>
            </a:r>
            <a:r>
              <a:rPr lang="es-MX" dirty="0"/>
              <a:t> </a:t>
            </a:r>
            <a:r>
              <a:rPr lang="es-MX" dirty="0" err="1"/>
              <a:t>on</a:t>
            </a:r>
            <a:r>
              <a:rPr lang="es-MX" dirty="0"/>
              <a:t> Artificial </a:t>
            </a:r>
            <a:r>
              <a:rPr lang="es-MX" dirty="0" err="1"/>
              <a:t>Intelligence</a:t>
            </a:r>
            <a:r>
              <a:rPr lang="es-MX" dirty="0"/>
              <a:t> and </a:t>
            </a:r>
            <a:r>
              <a:rPr lang="es-MX" dirty="0" err="1"/>
              <a:t>the</a:t>
            </a:r>
            <a:r>
              <a:rPr lang="es-MX" dirty="0"/>
              <a:t> 17th </a:t>
            </a:r>
            <a:r>
              <a:rPr lang="es-MX" dirty="0" err="1"/>
              <a:t>Pacific</a:t>
            </a:r>
            <a:r>
              <a:rPr lang="es-MX" dirty="0"/>
              <a:t> </a:t>
            </a:r>
            <a:r>
              <a:rPr lang="es-MX" dirty="0" err="1"/>
              <a:t>Rim</a:t>
            </a:r>
            <a:r>
              <a:rPr lang="es-MX" dirty="0"/>
              <a:t> International </a:t>
            </a:r>
            <a:r>
              <a:rPr lang="es-MX" dirty="0" err="1"/>
              <a:t>Conference</a:t>
            </a:r>
            <a:r>
              <a:rPr lang="es-MX" dirty="0"/>
              <a:t> </a:t>
            </a:r>
            <a:r>
              <a:rPr lang="es-MX" dirty="0" err="1"/>
              <a:t>on</a:t>
            </a:r>
            <a:r>
              <a:rPr lang="es-MX" dirty="0"/>
              <a:t> Artificial </a:t>
            </a:r>
            <a:r>
              <a:rPr lang="es-MX" dirty="0" err="1"/>
              <a:t>Intelligence</a:t>
            </a:r>
            <a:r>
              <a:rPr lang="es-MX" dirty="0"/>
              <a:t> (IJCAI-PRICAI 2020), Yokohama, </a:t>
            </a:r>
            <a:r>
              <a:rPr lang="es-MX" dirty="0" err="1"/>
              <a:t>Japan</a:t>
            </a:r>
            <a:r>
              <a:rPr lang="es-MX" dirty="0"/>
              <a:t>.</a:t>
            </a:r>
            <a:endParaRPr lang="es-MX" dirty="0">
              <a:hlinkClick r:id="rId3"/>
            </a:endParaRPr>
          </a:p>
          <a:p>
            <a:pPr marL="0" indent="0">
              <a:buNone/>
            </a:pPr>
            <a:r>
              <a:rPr lang="es-MX" dirty="0">
                <a:hlinkClick r:id="rId3"/>
              </a:rPr>
              <a:t>[2] </a:t>
            </a:r>
            <a:r>
              <a:rPr lang="es-MX" dirty="0" err="1">
                <a:hlinkClick r:id="rId3"/>
              </a:rPr>
              <a:t>Caliskan</a:t>
            </a:r>
            <a:r>
              <a:rPr lang="es-MX" dirty="0">
                <a:hlinkClick r:id="rId3"/>
              </a:rPr>
              <a:t>, A., Bryson, J. J., &amp; </a:t>
            </a:r>
            <a:r>
              <a:rPr lang="es-MX" dirty="0" err="1">
                <a:hlinkClick r:id="rId3"/>
              </a:rPr>
              <a:t>Narayanan</a:t>
            </a:r>
            <a:r>
              <a:rPr lang="es-MX" dirty="0">
                <a:hlinkClick r:id="rId3"/>
              </a:rPr>
              <a:t>, A. (2017). </a:t>
            </a:r>
            <a:r>
              <a:rPr lang="es-MX" dirty="0" err="1">
                <a:hlinkClick r:id="rId3"/>
              </a:rPr>
              <a:t>Semantics</a:t>
            </a:r>
            <a:r>
              <a:rPr lang="es-MX" dirty="0">
                <a:hlinkClick r:id="rId3"/>
              </a:rPr>
              <a:t> </a:t>
            </a:r>
            <a:r>
              <a:rPr lang="es-MX" dirty="0" err="1">
                <a:hlinkClick r:id="rId3"/>
              </a:rPr>
              <a:t>derived</a:t>
            </a:r>
            <a:r>
              <a:rPr lang="es-MX" dirty="0">
                <a:hlinkClick r:id="rId3"/>
              </a:rPr>
              <a:t> </a:t>
            </a:r>
            <a:r>
              <a:rPr lang="es-MX" dirty="0" err="1">
                <a:hlinkClick r:id="rId3"/>
              </a:rPr>
              <a:t>automatically</a:t>
            </a:r>
            <a:r>
              <a:rPr lang="es-MX" dirty="0">
                <a:hlinkClick r:id="rId3"/>
              </a:rPr>
              <a:t> </a:t>
            </a:r>
            <a:r>
              <a:rPr lang="es-MX" dirty="0" err="1">
                <a:hlinkClick r:id="rId3"/>
              </a:rPr>
              <a:t>from</a:t>
            </a:r>
            <a:r>
              <a:rPr lang="es-MX" dirty="0">
                <a:hlinkClick r:id="rId3"/>
              </a:rPr>
              <a:t> </a:t>
            </a:r>
            <a:r>
              <a:rPr lang="es-MX" dirty="0" err="1">
                <a:hlinkClick r:id="rId3"/>
              </a:rPr>
              <a:t>language</a:t>
            </a:r>
            <a:r>
              <a:rPr lang="es-MX" dirty="0">
                <a:hlinkClick r:id="rId3"/>
              </a:rPr>
              <a:t> </a:t>
            </a:r>
            <a:r>
              <a:rPr lang="es-MX" dirty="0" err="1">
                <a:hlinkClick r:id="rId3"/>
              </a:rPr>
              <a:t>corpora</a:t>
            </a:r>
            <a:r>
              <a:rPr lang="es-MX" dirty="0">
                <a:hlinkClick r:id="rId3"/>
              </a:rPr>
              <a:t> </a:t>
            </a:r>
            <a:r>
              <a:rPr lang="es-MX" dirty="0" err="1">
                <a:hlinkClick r:id="rId3"/>
              </a:rPr>
              <a:t>contain</a:t>
            </a:r>
            <a:r>
              <a:rPr lang="es-MX" dirty="0">
                <a:hlinkClick r:id="rId3"/>
              </a:rPr>
              <a:t> human-</a:t>
            </a:r>
            <a:r>
              <a:rPr lang="es-MX" dirty="0" err="1">
                <a:hlinkClick r:id="rId3"/>
              </a:rPr>
              <a:t>like</a:t>
            </a:r>
            <a:r>
              <a:rPr lang="es-MX" dirty="0">
                <a:hlinkClick r:id="rId3"/>
              </a:rPr>
              <a:t> </a:t>
            </a:r>
            <a:r>
              <a:rPr lang="es-MX" dirty="0" err="1">
                <a:hlinkClick r:id="rId3"/>
              </a:rPr>
              <a:t>biases</a:t>
            </a:r>
            <a:r>
              <a:rPr lang="es-MX" dirty="0">
                <a:hlinkClick r:id="rId3"/>
              </a:rPr>
              <a:t>. </a:t>
            </a:r>
            <a:r>
              <a:rPr lang="es-MX" dirty="0" err="1">
                <a:hlinkClick r:id="rId3"/>
              </a:rPr>
              <a:t>Science</a:t>
            </a:r>
            <a:r>
              <a:rPr lang="es-MX" dirty="0">
                <a:hlinkClick r:id="rId3"/>
              </a:rPr>
              <a:t>, 356(6334), 183-186.</a:t>
            </a:r>
            <a:r>
              <a:rPr lang="es-MX" dirty="0"/>
              <a:t>.</a:t>
            </a:r>
          </a:p>
          <a:p>
            <a:pPr marL="0" indent="0">
              <a:buNone/>
            </a:pPr>
            <a:r>
              <a:rPr lang="es-MX" dirty="0">
                <a:hlinkClick r:id="rId4"/>
              </a:rPr>
              <a:t>[3] </a:t>
            </a:r>
            <a:r>
              <a:rPr lang="es-MX" dirty="0" err="1">
                <a:hlinkClick r:id="rId4"/>
              </a:rPr>
              <a:t>Garg</a:t>
            </a:r>
            <a:r>
              <a:rPr lang="es-MX" dirty="0">
                <a:hlinkClick r:id="rId4"/>
              </a:rPr>
              <a:t>, N., </a:t>
            </a:r>
            <a:r>
              <a:rPr lang="es-MX" dirty="0" err="1">
                <a:hlinkClick r:id="rId4"/>
              </a:rPr>
              <a:t>Schiebinger</a:t>
            </a:r>
            <a:r>
              <a:rPr lang="es-MX" dirty="0">
                <a:hlinkClick r:id="rId4"/>
              </a:rPr>
              <a:t>, L., </a:t>
            </a:r>
            <a:r>
              <a:rPr lang="es-MX" dirty="0" err="1">
                <a:hlinkClick r:id="rId4"/>
              </a:rPr>
              <a:t>Jurafsky</a:t>
            </a:r>
            <a:r>
              <a:rPr lang="es-MX" dirty="0">
                <a:hlinkClick r:id="rId4"/>
              </a:rPr>
              <a:t>, D., &amp; </a:t>
            </a:r>
            <a:r>
              <a:rPr lang="es-MX" dirty="0" err="1">
                <a:hlinkClick r:id="rId4"/>
              </a:rPr>
              <a:t>Zou</a:t>
            </a:r>
            <a:r>
              <a:rPr lang="es-MX" dirty="0">
                <a:hlinkClick r:id="rId4"/>
              </a:rPr>
              <a:t>, J. (2018). Word embeddings </a:t>
            </a:r>
            <a:r>
              <a:rPr lang="es-MX" dirty="0" err="1">
                <a:hlinkClick r:id="rId4"/>
              </a:rPr>
              <a:t>quantify</a:t>
            </a:r>
            <a:r>
              <a:rPr lang="es-MX" dirty="0">
                <a:hlinkClick r:id="rId4"/>
              </a:rPr>
              <a:t> 100 </a:t>
            </a:r>
            <a:r>
              <a:rPr lang="es-MX" dirty="0" err="1">
                <a:hlinkClick r:id="rId4"/>
              </a:rPr>
              <a:t>years</a:t>
            </a:r>
            <a:r>
              <a:rPr lang="es-MX" dirty="0">
                <a:hlinkClick r:id="rId4"/>
              </a:rPr>
              <a:t> </a:t>
            </a:r>
            <a:r>
              <a:rPr lang="es-MX" dirty="0" err="1">
                <a:hlinkClick r:id="rId4"/>
              </a:rPr>
              <a:t>of</a:t>
            </a:r>
            <a:r>
              <a:rPr lang="es-MX" dirty="0">
                <a:hlinkClick r:id="rId4"/>
              </a:rPr>
              <a:t> </a:t>
            </a:r>
            <a:r>
              <a:rPr lang="es-MX" dirty="0" err="1">
                <a:hlinkClick r:id="rId4"/>
              </a:rPr>
              <a:t>gender</a:t>
            </a:r>
            <a:r>
              <a:rPr lang="es-MX" dirty="0">
                <a:hlinkClick r:id="rId4"/>
              </a:rPr>
              <a:t> and </a:t>
            </a:r>
            <a:r>
              <a:rPr lang="es-MX" dirty="0" err="1">
                <a:hlinkClick r:id="rId4"/>
              </a:rPr>
              <a:t>ethnic</a:t>
            </a:r>
            <a:r>
              <a:rPr lang="es-MX" dirty="0">
                <a:hlinkClick r:id="rId4"/>
              </a:rPr>
              <a:t> </a:t>
            </a:r>
            <a:r>
              <a:rPr lang="es-MX" dirty="0" err="1">
                <a:hlinkClick r:id="rId4"/>
              </a:rPr>
              <a:t>stereotypes</a:t>
            </a:r>
            <a:r>
              <a:rPr lang="es-MX" dirty="0">
                <a:hlinkClick r:id="rId4"/>
              </a:rPr>
              <a:t>. </a:t>
            </a:r>
            <a:r>
              <a:rPr lang="es-MX" dirty="0" err="1">
                <a:hlinkClick r:id="rId4"/>
              </a:rPr>
              <a:t>Proceedings</a:t>
            </a:r>
            <a:r>
              <a:rPr lang="es-MX" dirty="0">
                <a:hlinkClick r:id="rId4"/>
              </a:rPr>
              <a:t> </a:t>
            </a:r>
            <a:r>
              <a:rPr lang="es-MX" dirty="0" err="1">
                <a:hlinkClick r:id="rId4"/>
              </a:rPr>
              <a:t>of</a:t>
            </a:r>
            <a:r>
              <a:rPr lang="es-MX" dirty="0">
                <a:hlinkClick r:id="rId4"/>
              </a:rPr>
              <a:t> </a:t>
            </a:r>
            <a:r>
              <a:rPr lang="es-MX" dirty="0" err="1">
                <a:hlinkClick r:id="rId4"/>
              </a:rPr>
              <a:t>the</a:t>
            </a:r>
            <a:r>
              <a:rPr lang="es-MX" dirty="0">
                <a:hlinkClick r:id="rId4"/>
              </a:rPr>
              <a:t> </a:t>
            </a:r>
            <a:r>
              <a:rPr lang="es-MX" dirty="0" err="1">
                <a:hlinkClick r:id="rId4"/>
              </a:rPr>
              <a:t>National</a:t>
            </a:r>
            <a:r>
              <a:rPr lang="es-MX" dirty="0">
                <a:hlinkClick r:id="rId4"/>
              </a:rPr>
              <a:t> </a:t>
            </a:r>
            <a:r>
              <a:rPr lang="es-MX" dirty="0" err="1">
                <a:hlinkClick r:id="rId4"/>
              </a:rPr>
              <a:t>Academy</a:t>
            </a:r>
            <a:r>
              <a:rPr lang="es-MX" dirty="0">
                <a:hlinkClick r:id="rId4"/>
              </a:rPr>
              <a:t> </a:t>
            </a:r>
            <a:r>
              <a:rPr lang="es-MX" dirty="0" err="1">
                <a:hlinkClick r:id="rId4"/>
              </a:rPr>
              <a:t>of</a:t>
            </a:r>
            <a:r>
              <a:rPr lang="es-MX" dirty="0">
                <a:hlinkClick r:id="rId4"/>
              </a:rPr>
              <a:t> </a:t>
            </a:r>
            <a:r>
              <a:rPr lang="es-MX" dirty="0" err="1">
                <a:hlinkClick r:id="rId4"/>
              </a:rPr>
              <a:t>Sciences</a:t>
            </a:r>
            <a:r>
              <a:rPr lang="es-MX" dirty="0">
                <a:hlinkClick r:id="rId4"/>
              </a:rPr>
              <a:t>, 115(16), E3635-E3644.</a:t>
            </a:r>
            <a:r>
              <a:rPr lang="es-MX" dirty="0"/>
              <a:t>.</a:t>
            </a:r>
          </a:p>
          <a:p>
            <a:pPr marL="0" indent="0">
              <a:buNone/>
            </a:pPr>
            <a:r>
              <a:rPr lang="es-MX" dirty="0">
                <a:hlinkClick r:id="rId5"/>
              </a:rPr>
              <a:t>[4] </a:t>
            </a:r>
            <a:r>
              <a:rPr lang="es-MX" dirty="0" err="1">
                <a:hlinkClick r:id="rId5"/>
              </a:rPr>
              <a:t>Sweeney</a:t>
            </a:r>
            <a:r>
              <a:rPr lang="es-MX" dirty="0">
                <a:hlinkClick r:id="rId5"/>
              </a:rPr>
              <a:t>, C., &amp; </a:t>
            </a:r>
            <a:r>
              <a:rPr lang="es-MX" dirty="0" err="1">
                <a:hlinkClick r:id="rId5"/>
              </a:rPr>
              <a:t>Najafian</a:t>
            </a:r>
            <a:r>
              <a:rPr lang="es-MX" dirty="0">
                <a:hlinkClick r:id="rId5"/>
              </a:rPr>
              <a:t>, M. (2019, </a:t>
            </a:r>
            <a:r>
              <a:rPr lang="es-MX" dirty="0" err="1">
                <a:hlinkClick r:id="rId5"/>
              </a:rPr>
              <a:t>July</a:t>
            </a:r>
            <a:r>
              <a:rPr lang="es-MX" dirty="0">
                <a:hlinkClick r:id="rId5"/>
              </a:rPr>
              <a:t>). A </a:t>
            </a:r>
            <a:r>
              <a:rPr lang="es-MX" dirty="0" err="1">
                <a:hlinkClick r:id="rId5"/>
              </a:rPr>
              <a:t>Transparent</a:t>
            </a:r>
            <a:r>
              <a:rPr lang="es-MX" dirty="0">
                <a:hlinkClick r:id="rId5"/>
              </a:rPr>
              <a:t> Framework </a:t>
            </a:r>
            <a:r>
              <a:rPr lang="es-MX" dirty="0" err="1">
                <a:hlinkClick r:id="rId5"/>
              </a:rPr>
              <a:t>for</a:t>
            </a:r>
            <a:r>
              <a:rPr lang="es-MX" dirty="0">
                <a:hlinkClick r:id="rId5"/>
              </a:rPr>
              <a:t> </a:t>
            </a:r>
            <a:r>
              <a:rPr lang="es-MX" dirty="0" err="1">
                <a:hlinkClick r:id="rId5"/>
              </a:rPr>
              <a:t>Evaluating</a:t>
            </a:r>
            <a:r>
              <a:rPr lang="es-MX" dirty="0">
                <a:hlinkClick r:id="rId5"/>
              </a:rPr>
              <a:t> </a:t>
            </a:r>
            <a:r>
              <a:rPr lang="es-MX" dirty="0" err="1">
                <a:hlinkClick r:id="rId5"/>
              </a:rPr>
              <a:t>Unintended</a:t>
            </a:r>
            <a:r>
              <a:rPr lang="es-MX" dirty="0">
                <a:hlinkClick r:id="rId5"/>
              </a:rPr>
              <a:t> </a:t>
            </a:r>
            <a:r>
              <a:rPr lang="es-MX" dirty="0" err="1">
                <a:hlinkClick r:id="rId5"/>
              </a:rPr>
              <a:t>Demographic</a:t>
            </a:r>
            <a:r>
              <a:rPr lang="es-MX" dirty="0">
                <a:hlinkClick r:id="rId5"/>
              </a:rPr>
              <a:t> </a:t>
            </a:r>
            <a:r>
              <a:rPr lang="es-MX" dirty="0" err="1">
                <a:hlinkClick r:id="rId5"/>
              </a:rPr>
              <a:t>Bias</a:t>
            </a:r>
            <a:r>
              <a:rPr lang="es-MX" dirty="0">
                <a:hlinkClick r:id="rId5"/>
              </a:rPr>
              <a:t> in Word Embeddings. In </a:t>
            </a:r>
            <a:r>
              <a:rPr lang="es-MX" dirty="0" err="1">
                <a:hlinkClick r:id="rId5"/>
              </a:rPr>
              <a:t>Proceedings</a:t>
            </a:r>
            <a:r>
              <a:rPr lang="es-MX" dirty="0">
                <a:hlinkClick r:id="rId5"/>
              </a:rPr>
              <a:t> </a:t>
            </a:r>
            <a:r>
              <a:rPr lang="es-MX" dirty="0" err="1">
                <a:hlinkClick r:id="rId5"/>
              </a:rPr>
              <a:t>of</a:t>
            </a:r>
            <a:r>
              <a:rPr lang="es-MX" dirty="0">
                <a:hlinkClick r:id="rId5"/>
              </a:rPr>
              <a:t> </a:t>
            </a:r>
            <a:r>
              <a:rPr lang="es-MX" dirty="0" err="1">
                <a:hlinkClick r:id="rId5"/>
              </a:rPr>
              <a:t>the</a:t>
            </a:r>
            <a:r>
              <a:rPr lang="es-MX" dirty="0">
                <a:hlinkClick r:id="rId5"/>
              </a:rPr>
              <a:t> 57th </a:t>
            </a:r>
            <a:r>
              <a:rPr lang="es-MX" dirty="0" err="1">
                <a:hlinkClick r:id="rId5"/>
              </a:rPr>
              <a:t>Annual</a:t>
            </a:r>
            <a:r>
              <a:rPr lang="es-MX" dirty="0">
                <a:hlinkClick r:id="rId5"/>
              </a:rPr>
              <a:t> Meeting </a:t>
            </a:r>
            <a:r>
              <a:rPr lang="es-MX" dirty="0" err="1">
                <a:hlinkClick r:id="rId5"/>
              </a:rPr>
              <a:t>of</a:t>
            </a:r>
            <a:r>
              <a:rPr lang="es-MX" dirty="0">
                <a:hlinkClick r:id="rId5"/>
              </a:rPr>
              <a:t> </a:t>
            </a:r>
            <a:r>
              <a:rPr lang="es-MX" dirty="0" err="1">
                <a:hlinkClick r:id="rId5"/>
              </a:rPr>
              <a:t>the</a:t>
            </a:r>
            <a:r>
              <a:rPr lang="es-MX" dirty="0">
                <a:hlinkClick r:id="rId5"/>
              </a:rPr>
              <a:t> </a:t>
            </a:r>
            <a:r>
              <a:rPr lang="es-MX" dirty="0" err="1">
                <a:hlinkClick r:id="rId5"/>
              </a:rPr>
              <a:t>Association</a:t>
            </a:r>
            <a:r>
              <a:rPr lang="es-MX" dirty="0">
                <a:hlinkClick r:id="rId5"/>
              </a:rPr>
              <a:t> </a:t>
            </a:r>
            <a:r>
              <a:rPr lang="es-MX" dirty="0" err="1">
                <a:hlinkClick r:id="rId5"/>
              </a:rPr>
              <a:t>for</a:t>
            </a:r>
            <a:r>
              <a:rPr lang="es-MX" dirty="0">
                <a:hlinkClick r:id="rId5"/>
              </a:rPr>
              <a:t> </a:t>
            </a:r>
            <a:r>
              <a:rPr lang="es-MX" dirty="0" err="1">
                <a:hlinkClick r:id="rId5"/>
              </a:rPr>
              <a:t>Computational</a:t>
            </a:r>
            <a:r>
              <a:rPr lang="es-MX" dirty="0">
                <a:hlinkClick r:id="rId5"/>
              </a:rPr>
              <a:t> </a:t>
            </a:r>
            <a:r>
              <a:rPr lang="es-MX" dirty="0" err="1">
                <a:hlinkClick r:id="rId5"/>
              </a:rPr>
              <a:t>Linguistics</a:t>
            </a:r>
            <a:r>
              <a:rPr lang="es-MX" dirty="0">
                <a:hlinkClick r:id="rId5"/>
              </a:rPr>
              <a:t> (pp. 1662-1667).</a:t>
            </a:r>
            <a:r>
              <a:rPr lang="es-MX" dirty="0"/>
              <a:t>.</a:t>
            </a:r>
          </a:p>
          <a:p>
            <a:endParaRPr lang="es-MX" dirty="0"/>
          </a:p>
          <a:p>
            <a:endParaRPr lang="en-US" dirty="0"/>
          </a:p>
        </p:txBody>
      </p:sp>
    </p:spTree>
    <p:extLst>
      <p:ext uri="{BB962C8B-B14F-4D97-AF65-F5344CB8AC3E}">
        <p14:creationId xmlns:p14="http://schemas.microsoft.com/office/powerpoint/2010/main" val="38124912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9194EA-0F07-46D4-A78C-F635E90768F3}"/>
              </a:ext>
            </a:extLst>
          </p:cNvPr>
          <p:cNvSpPr>
            <a:spLocks noGrp="1"/>
          </p:cNvSpPr>
          <p:nvPr>
            <p:ph type="title"/>
          </p:nvPr>
        </p:nvSpPr>
        <p:spPr/>
        <p:txBody>
          <a:bodyPr/>
          <a:lstStyle/>
          <a:p>
            <a:r>
              <a:rPr lang="en-US" dirty="0"/>
              <a:t>References</a:t>
            </a:r>
          </a:p>
        </p:txBody>
      </p:sp>
      <p:sp>
        <p:nvSpPr>
          <p:cNvPr id="3" name="Marcador de contenido 2">
            <a:extLst>
              <a:ext uri="{FF2B5EF4-FFF2-40B4-BE49-F238E27FC236}">
                <a16:creationId xmlns:a16="http://schemas.microsoft.com/office/drawing/2014/main" id="{0F05FE93-21AE-4765-8A92-097BC313CCC5}"/>
              </a:ext>
            </a:extLst>
          </p:cNvPr>
          <p:cNvSpPr>
            <a:spLocks noGrp="1"/>
          </p:cNvSpPr>
          <p:nvPr>
            <p:ph idx="1"/>
          </p:nvPr>
        </p:nvSpPr>
        <p:spPr/>
        <p:txBody>
          <a:bodyPr>
            <a:normAutofit lnSpcReduction="10000"/>
          </a:bodyPr>
          <a:lstStyle/>
          <a:p>
            <a:r>
              <a:rPr lang="es-MX" dirty="0">
                <a:hlinkClick r:id="rId3"/>
              </a:rPr>
              <a:t>[5] Black </a:t>
            </a:r>
            <a:r>
              <a:rPr lang="es-MX" dirty="0" err="1">
                <a:hlinkClick r:id="rId3"/>
              </a:rPr>
              <a:t>is</a:t>
            </a:r>
            <a:r>
              <a:rPr lang="es-MX" dirty="0">
                <a:hlinkClick r:id="rId3"/>
              </a:rPr>
              <a:t> </a:t>
            </a:r>
            <a:r>
              <a:rPr lang="es-MX" dirty="0" err="1">
                <a:hlinkClick r:id="rId3"/>
              </a:rPr>
              <a:t>to</a:t>
            </a:r>
            <a:r>
              <a:rPr lang="es-MX" dirty="0">
                <a:hlinkClick r:id="rId3"/>
              </a:rPr>
              <a:t> Criminal as </a:t>
            </a:r>
            <a:r>
              <a:rPr lang="es-MX" dirty="0" err="1">
                <a:hlinkClick r:id="rId3"/>
              </a:rPr>
              <a:t>Caucasian</a:t>
            </a:r>
            <a:r>
              <a:rPr lang="es-MX" dirty="0">
                <a:hlinkClick r:id="rId3"/>
              </a:rPr>
              <a:t> </a:t>
            </a:r>
            <a:r>
              <a:rPr lang="es-MX" dirty="0" err="1">
                <a:hlinkClick r:id="rId3"/>
              </a:rPr>
              <a:t>is</a:t>
            </a:r>
            <a:r>
              <a:rPr lang="es-MX" dirty="0">
                <a:hlinkClick r:id="rId3"/>
              </a:rPr>
              <a:t> </a:t>
            </a:r>
            <a:r>
              <a:rPr lang="es-MX" dirty="0" err="1">
                <a:hlinkClick r:id="rId3"/>
              </a:rPr>
              <a:t>to</a:t>
            </a:r>
            <a:r>
              <a:rPr lang="es-MX" dirty="0">
                <a:hlinkClick r:id="rId3"/>
              </a:rPr>
              <a:t> Police: </a:t>
            </a:r>
            <a:r>
              <a:rPr lang="es-MX" dirty="0" err="1">
                <a:hlinkClick r:id="rId3"/>
              </a:rPr>
              <a:t>Detecting</a:t>
            </a:r>
            <a:r>
              <a:rPr lang="es-MX" dirty="0">
                <a:hlinkClick r:id="rId3"/>
              </a:rPr>
              <a:t> and </a:t>
            </a:r>
            <a:r>
              <a:rPr lang="es-MX" dirty="0" err="1">
                <a:hlinkClick r:id="rId3"/>
              </a:rPr>
              <a:t>Removing</a:t>
            </a:r>
            <a:r>
              <a:rPr lang="es-MX" dirty="0">
                <a:hlinkClick r:id="rId3"/>
              </a:rPr>
              <a:t> </a:t>
            </a:r>
            <a:r>
              <a:rPr lang="es-MX" dirty="0" err="1">
                <a:hlinkClick r:id="rId3"/>
              </a:rPr>
              <a:t>Multiclass</a:t>
            </a:r>
            <a:r>
              <a:rPr lang="es-MX" dirty="0">
                <a:hlinkClick r:id="rId3"/>
              </a:rPr>
              <a:t> </a:t>
            </a:r>
            <a:r>
              <a:rPr lang="es-MX" dirty="0" err="1">
                <a:hlinkClick r:id="rId3"/>
              </a:rPr>
              <a:t>Bias</a:t>
            </a:r>
            <a:r>
              <a:rPr lang="es-MX" dirty="0">
                <a:hlinkClick r:id="rId3"/>
              </a:rPr>
              <a:t> in Word Embeddings</a:t>
            </a:r>
            <a:r>
              <a:rPr lang="es-MX" dirty="0"/>
              <a:t>.</a:t>
            </a:r>
            <a:endParaRPr lang="es-MX" dirty="0">
              <a:hlinkClick r:id="rId4"/>
            </a:endParaRPr>
          </a:p>
          <a:p>
            <a:r>
              <a:rPr lang="es-MX" dirty="0">
                <a:hlinkClick r:id="rId4"/>
              </a:rPr>
              <a:t>[6] </a:t>
            </a:r>
            <a:r>
              <a:rPr lang="es-MX" dirty="0" err="1">
                <a:hlinkClick r:id="rId4"/>
              </a:rPr>
              <a:t>Bolukbasi</a:t>
            </a:r>
            <a:r>
              <a:rPr lang="es-MX" dirty="0">
                <a:hlinkClick r:id="rId4"/>
              </a:rPr>
              <a:t>, T., Chang, K. W., </a:t>
            </a:r>
            <a:r>
              <a:rPr lang="es-MX" dirty="0" err="1">
                <a:hlinkClick r:id="rId4"/>
              </a:rPr>
              <a:t>Zou</a:t>
            </a:r>
            <a:r>
              <a:rPr lang="es-MX" dirty="0">
                <a:hlinkClick r:id="rId4"/>
              </a:rPr>
              <a:t>, J., </a:t>
            </a:r>
            <a:r>
              <a:rPr lang="es-MX" dirty="0" err="1">
                <a:hlinkClick r:id="rId4"/>
              </a:rPr>
              <a:t>Saligrama</a:t>
            </a:r>
            <a:r>
              <a:rPr lang="es-MX" dirty="0">
                <a:hlinkClick r:id="rId4"/>
              </a:rPr>
              <a:t>, V., &amp; </a:t>
            </a:r>
            <a:r>
              <a:rPr lang="es-MX" dirty="0" err="1">
                <a:hlinkClick r:id="rId4"/>
              </a:rPr>
              <a:t>Kalai</a:t>
            </a:r>
            <a:r>
              <a:rPr lang="es-MX" dirty="0">
                <a:hlinkClick r:id="rId4"/>
              </a:rPr>
              <a:t>, A. (2016). </a:t>
            </a:r>
            <a:r>
              <a:rPr lang="es-MX" dirty="0" err="1">
                <a:hlinkClick r:id="rId4"/>
              </a:rPr>
              <a:t>Quantifying</a:t>
            </a:r>
            <a:r>
              <a:rPr lang="es-MX" dirty="0">
                <a:hlinkClick r:id="rId4"/>
              </a:rPr>
              <a:t> and </a:t>
            </a:r>
            <a:r>
              <a:rPr lang="es-MX" dirty="0" err="1">
                <a:hlinkClick r:id="rId4"/>
              </a:rPr>
              <a:t>reducing</a:t>
            </a:r>
            <a:r>
              <a:rPr lang="es-MX" dirty="0">
                <a:hlinkClick r:id="rId4"/>
              </a:rPr>
              <a:t> </a:t>
            </a:r>
            <a:r>
              <a:rPr lang="es-MX" dirty="0" err="1">
                <a:hlinkClick r:id="rId4"/>
              </a:rPr>
              <a:t>stereotypes</a:t>
            </a:r>
            <a:r>
              <a:rPr lang="es-MX" dirty="0">
                <a:hlinkClick r:id="rId4"/>
              </a:rPr>
              <a:t> in </a:t>
            </a:r>
            <a:r>
              <a:rPr lang="es-MX" dirty="0" err="1">
                <a:hlinkClick r:id="rId4"/>
              </a:rPr>
              <a:t>word</a:t>
            </a:r>
            <a:r>
              <a:rPr lang="es-MX" dirty="0">
                <a:hlinkClick r:id="rId4"/>
              </a:rPr>
              <a:t> embeddings. </a:t>
            </a:r>
            <a:r>
              <a:rPr lang="es-MX" dirty="0" err="1">
                <a:hlinkClick r:id="rId4"/>
              </a:rPr>
              <a:t>arXiv</a:t>
            </a:r>
            <a:r>
              <a:rPr lang="es-MX" dirty="0">
                <a:hlinkClick r:id="rId4"/>
              </a:rPr>
              <a:t> </a:t>
            </a:r>
            <a:r>
              <a:rPr lang="es-MX" dirty="0" err="1">
                <a:hlinkClick r:id="rId4"/>
              </a:rPr>
              <a:t>preprint</a:t>
            </a:r>
            <a:r>
              <a:rPr lang="es-MX" dirty="0">
                <a:hlinkClick r:id="rId4"/>
              </a:rPr>
              <a:t> arXiv:1606.06121.</a:t>
            </a:r>
            <a:r>
              <a:rPr lang="es-MX" dirty="0"/>
              <a:t>.</a:t>
            </a:r>
          </a:p>
          <a:p>
            <a:r>
              <a:rPr lang="es-MX" dirty="0">
                <a:hlinkClick r:id="rId5"/>
              </a:rPr>
              <a:t>[7] </a:t>
            </a:r>
            <a:r>
              <a:rPr lang="es-MX" dirty="0" err="1">
                <a:hlinkClick r:id="rId5"/>
              </a:rPr>
              <a:t>Mehrabi</a:t>
            </a:r>
            <a:r>
              <a:rPr lang="es-MX" dirty="0">
                <a:hlinkClick r:id="rId5"/>
              </a:rPr>
              <a:t>, N., </a:t>
            </a:r>
            <a:r>
              <a:rPr lang="es-MX" dirty="0" err="1">
                <a:hlinkClick r:id="rId5"/>
              </a:rPr>
              <a:t>Morstatter</a:t>
            </a:r>
            <a:r>
              <a:rPr lang="es-MX" dirty="0">
                <a:hlinkClick r:id="rId5"/>
              </a:rPr>
              <a:t>, F., </a:t>
            </a:r>
            <a:r>
              <a:rPr lang="es-MX" dirty="0" err="1">
                <a:hlinkClick r:id="rId5"/>
              </a:rPr>
              <a:t>Saxena</a:t>
            </a:r>
            <a:r>
              <a:rPr lang="es-MX" dirty="0">
                <a:hlinkClick r:id="rId5"/>
              </a:rPr>
              <a:t>, N., </a:t>
            </a:r>
            <a:r>
              <a:rPr lang="es-MX" dirty="0" err="1">
                <a:hlinkClick r:id="rId5"/>
              </a:rPr>
              <a:t>Lerman</a:t>
            </a:r>
            <a:r>
              <a:rPr lang="es-MX" dirty="0">
                <a:hlinkClick r:id="rId5"/>
              </a:rPr>
              <a:t>, K., &amp; </a:t>
            </a:r>
            <a:r>
              <a:rPr lang="es-MX" dirty="0" err="1">
                <a:hlinkClick r:id="rId5"/>
              </a:rPr>
              <a:t>Galstyan</a:t>
            </a:r>
            <a:r>
              <a:rPr lang="es-MX" dirty="0">
                <a:hlinkClick r:id="rId5"/>
              </a:rPr>
              <a:t>, A. (2019). A </a:t>
            </a:r>
            <a:r>
              <a:rPr lang="es-MX" dirty="0" err="1">
                <a:hlinkClick r:id="rId5"/>
              </a:rPr>
              <a:t>survey</a:t>
            </a:r>
            <a:r>
              <a:rPr lang="es-MX" dirty="0">
                <a:hlinkClick r:id="rId5"/>
              </a:rPr>
              <a:t> </a:t>
            </a:r>
            <a:r>
              <a:rPr lang="es-MX" dirty="0" err="1">
                <a:hlinkClick r:id="rId5"/>
              </a:rPr>
              <a:t>on</a:t>
            </a:r>
            <a:r>
              <a:rPr lang="es-MX" dirty="0">
                <a:hlinkClick r:id="rId5"/>
              </a:rPr>
              <a:t> </a:t>
            </a:r>
            <a:r>
              <a:rPr lang="es-MX" dirty="0" err="1">
                <a:hlinkClick r:id="rId5"/>
              </a:rPr>
              <a:t>bias</a:t>
            </a:r>
            <a:r>
              <a:rPr lang="es-MX" dirty="0">
                <a:hlinkClick r:id="rId5"/>
              </a:rPr>
              <a:t> and </a:t>
            </a:r>
            <a:r>
              <a:rPr lang="es-MX" dirty="0" err="1">
                <a:hlinkClick r:id="rId5"/>
              </a:rPr>
              <a:t>fairness</a:t>
            </a:r>
            <a:r>
              <a:rPr lang="es-MX" dirty="0">
                <a:hlinkClick r:id="rId5"/>
              </a:rPr>
              <a:t> in machine </a:t>
            </a:r>
            <a:r>
              <a:rPr lang="es-MX" dirty="0" err="1">
                <a:hlinkClick r:id="rId5"/>
              </a:rPr>
              <a:t>learning</a:t>
            </a:r>
            <a:r>
              <a:rPr lang="es-MX" dirty="0">
                <a:hlinkClick r:id="rId5"/>
              </a:rPr>
              <a:t>. </a:t>
            </a:r>
            <a:r>
              <a:rPr lang="es-MX" dirty="0" err="1">
                <a:hlinkClick r:id="rId5"/>
              </a:rPr>
              <a:t>arXiv</a:t>
            </a:r>
            <a:r>
              <a:rPr lang="es-MX" dirty="0">
                <a:hlinkClick r:id="rId5"/>
              </a:rPr>
              <a:t> </a:t>
            </a:r>
            <a:r>
              <a:rPr lang="es-MX" dirty="0" err="1">
                <a:hlinkClick r:id="rId5"/>
              </a:rPr>
              <a:t>preprint</a:t>
            </a:r>
            <a:r>
              <a:rPr lang="es-MX" dirty="0">
                <a:hlinkClick r:id="rId5"/>
              </a:rPr>
              <a:t> arXiv:1908.09635.</a:t>
            </a:r>
            <a:r>
              <a:rPr lang="es-MX" dirty="0"/>
              <a:t>.</a:t>
            </a:r>
          </a:p>
          <a:p>
            <a:r>
              <a:rPr lang="en-US" dirty="0"/>
              <a:t>[8] Yoav Goldberg. Neural network methods for natural language processing. Synthesis Lectures on Human. </a:t>
            </a:r>
            <a:r>
              <a:rPr lang="fr-FR" dirty="0" err="1"/>
              <a:t>Language</a:t>
            </a:r>
            <a:r>
              <a:rPr lang="fr-FR" dirty="0"/>
              <a:t> Technologies, 10(1):1–309, 2017.</a:t>
            </a:r>
          </a:p>
          <a:p>
            <a:endParaRPr lang="es-MX" dirty="0"/>
          </a:p>
          <a:p>
            <a:endParaRPr lang="en-US" dirty="0"/>
          </a:p>
        </p:txBody>
      </p:sp>
    </p:spTree>
    <p:extLst>
      <p:ext uri="{BB962C8B-B14F-4D97-AF65-F5344CB8AC3E}">
        <p14:creationId xmlns:p14="http://schemas.microsoft.com/office/powerpoint/2010/main" val="38795204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29C3C9-C5CD-4C53-993C-25EC0FDEB6C3}"/>
              </a:ext>
            </a:extLst>
          </p:cNvPr>
          <p:cNvSpPr>
            <a:spLocks noGrp="1"/>
          </p:cNvSpPr>
          <p:nvPr>
            <p:ph type="title"/>
          </p:nvPr>
        </p:nvSpPr>
        <p:spPr/>
        <p:txBody>
          <a:bodyPr/>
          <a:lstStyle/>
          <a:p>
            <a:r>
              <a:rPr lang="en-US" dirty="0"/>
              <a:t>References</a:t>
            </a:r>
          </a:p>
        </p:txBody>
      </p:sp>
      <p:sp>
        <p:nvSpPr>
          <p:cNvPr id="3" name="Marcador de contenido 2">
            <a:extLst>
              <a:ext uri="{FF2B5EF4-FFF2-40B4-BE49-F238E27FC236}">
                <a16:creationId xmlns:a16="http://schemas.microsoft.com/office/drawing/2014/main" id="{0AA188BB-45C9-468B-B2CC-2F7650CF4101}"/>
              </a:ext>
            </a:extLst>
          </p:cNvPr>
          <p:cNvSpPr>
            <a:spLocks noGrp="1"/>
          </p:cNvSpPr>
          <p:nvPr>
            <p:ph idx="1"/>
          </p:nvPr>
        </p:nvSpPr>
        <p:spPr/>
        <p:txBody>
          <a:bodyPr/>
          <a:lstStyle/>
          <a:p>
            <a:r>
              <a:rPr lang="en-US" dirty="0">
                <a:hlinkClick r:id="rId2"/>
              </a:rPr>
              <a:t>[9] </a:t>
            </a:r>
            <a:r>
              <a:rPr lang="en-US" dirty="0" err="1">
                <a:hlinkClick r:id="rId2"/>
              </a:rPr>
              <a:t>Gonen</a:t>
            </a:r>
            <a:r>
              <a:rPr lang="en-US" dirty="0">
                <a:hlinkClick r:id="rId2"/>
              </a:rPr>
              <a:t>, H., &amp; Goldberg, Y. (2019). Lipstick on a pig: Debiasing methods cover up systematic gender biases in word embeddings but do not remove them. </a:t>
            </a:r>
            <a:r>
              <a:rPr lang="en-US" dirty="0" err="1">
                <a:hlinkClick r:id="rId2"/>
              </a:rPr>
              <a:t>arXiv</a:t>
            </a:r>
            <a:r>
              <a:rPr lang="en-US" dirty="0">
                <a:hlinkClick r:id="rId2"/>
              </a:rPr>
              <a:t> preprint arXiv:1903.03862.</a:t>
            </a:r>
            <a:endParaRPr lang="en-US" dirty="0"/>
          </a:p>
        </p:txBody>
      </p:sp>
    </p:spTree>
    <p:extLst>
      <p:ext uri="{BB962C8B-B14F-4D97-AF65-F5344CB8AC3E}">
        <p14:creationId xmlns:p14="http://schemas.microsoft.com/office/powerpoint/2010/main" val="33843647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0815C-FCBE-4FCC-9C5E-23CFD498E18D}"/>
              </a:ext>
            </a:extLst>
          </p:cNvPr>
          <p:cNvSpPr>
            <a:spLocks noGrp="1"/>
          </p:cNvSpPr>
          <p:nvPr>
            <p:ph type="title"/>
          </p:nvPr>
        </p:nvSpPr>
        <p:spPr>
          <a:xfrm>
            <a:off x="804672" y="964692"/>
            <a:ext cx="3066937" cy="1188720"/>
          </a:xfrm>
        </p:spPr>
        <p:txBody>
          <a:bodyPr>
            <a:normAutofit/>
          </a:bodyPr>
          <a:lstStyle/>
          <a:p>
            <a:r>
              <a:rPr lang="en-US" dirty="0"/>
              <a:t>Quick Start</a:t>
            </a:r>
          </a:p>
        </p:txBody>
      </p:sp>
      <p:sp>
        <p:nvSpPr>
          <p:cNvPr id="3" name="Marcador de contenido 2">
            <a:extLst>
              <a:ext uri="{FF2B5EF4-FFF2-40B4-BE49-F238E27FC236}">
                <a16:creationId xmlns:a16="http://schemas.microsoft.com/office/drawing/2014/main" id="{36ACF93D-736D-49D2-B590-061EAA9CA1F8}"/>
              </a:ext>
            </a:extLst>
          </p:cNvPr>
          <p:cNvSpPr>
            <a:spLocks noGrp="1"/>
          </p:cNvSpPr>
          <p:nvPr>
            <p:ph idx="1"/>
          </p:nvPr>
        </p:nvSpPr>
        <p:spPr>
          <a:xfrm>
            <a:off x="803244" y="2638044"/>
            <a:ext cx="3063765" cy="3263206"/>
          </a:xfrm>
        </p:spPr>
        <p:txBody>
          <a:bodyPr>
            <a:normAutofit/>
          </a:bodyPr>
          <a:lstStyle/>
          <a:p>
            <a:r>
              <a:rPr lang="en-US" dirty="0"/>
              <a:t>In the following code we will show how to implement this example query:</a:t>
            </a:r>
          </a:p>
        </p:txBody>
      </p:sp>
      <p:pic>
        <p:nvPicPr>
          <p:cNvPr id="5" name="Imagen 4" descr="Imagen que contiene captura de pantalla&#10;&#10;Descripción generada automáticamente">
            <a:extLst>
              <a:ext uri="{FF2B5EF4-FFF2-40B4-BE49-F238E27FC236}">
                <a16:creationId xmlns:a16="http://schemas.microsoft.com/office/drawing/2014/main" id="{3A3641F7-6621-4C40-83A4-3E0BDC8F9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366" y="1681609"/>
            <a:ext cx="6227064" cy="3502723"/>
          </a:xfrm>
          <a:prstGeom prst="rect">
            <a:avLst/>
          </a:prstGeom>
        </p:spPr>
      </p:pic>
    </p:spTree>
    <p:extLst>
      <p:ext uri="{BB962C8B-B14F-4D97-AF65-F5344CB8AC3E}">
        <p14:creationId xmlns:p14="http://schemas.microsoft.com/office/powerpoint/2010/main" val="33962334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EAFAF4C-9672-42CE-A1C4-801D6BD09E4F}"/>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quick start</a:t>
            </a:r>
          </a:p>
        </p:txBody>
      </p:sp>
      <p:sp>
        <p:nvSpPr>
          <p:cNvPr id="3" name="Marcador de contenido 2">
            <a:extLst>
              <a:ext uri="{FF2B5EF4-FFF2-40B4-BE49-F238E27FC236}">
                <a16:creationId xmlns:a16="http://schemas.microsoft.com/office/drawing/2014/main" id="{AD2B6D49-74FB-437C-9FD0-20A41F12D396}"/>
              </a:ext>
            </a:extLst>
          </p:cNvPr>
          <p:cNvSpPr>
            <a:spLocks noGrp="1"/>
          </p:cNvSpPr>
          <p:nvPr>
            <p:ph idx="1"/>
          </p:nvPr>
        </p:nvSpPr>
        <p:spPr>
          <a:xfrm>
            <a:off x="643468" y="2638044"/>
            <a:ext cx="3363974" cy="3415622"/>
          </a:xfrm>
        </p:spPr>
        <p:txBody>
          <a:bodyPr>
            <a:normAutofit/>
          </a:bodyPr>
          <a:lstStyle/>
          <a:p>
            <a:r>
              <a:rPr lang="en-US" dirty="0">
                <a:solidFill>
                  <a:schemeClr val="bg1"/>
                </a:solidFill>
              </a:rPr>
              <a:t>Load the Word Embedding pretrained model from </a:t>
            </a:r>
            <a:r>
              <a:rPr lang="en-US" i="1">
                <a:solidFill>
                  <a:schemeClr val="bg1"/>
                </a:solidFill>
              </a:rPr>
              <a:t>gensim</a:t>
            </a:r>
            <a:r>
              <a:rPr lang="en-US" dirty="0">
                <a:solidFill>
                  <a:schemeClr val="bg1"/>
                </a:solidFill>
              </a:rPr>
              <a:t> and then, create a </a:t>
            </a:r>
            <a:r>
              <a:rPr lang="en-US" i="1">
                <a:solidFill>
                  <a:schemeClr val="bg1"/>
                </a:solidFill>
              </a:rPr>
              <a:t>WordEmbeddingModel</a:t>
            </a:r>
            <a:r>
              <a:rPr lang="en-US" dirty="0">
                <a:solidFill>
                  <a:schemeClr val="bg1"/>
                </a:solidFill>
              </a:rPr>
              <a:t> instance with it. </a:t>
            </a:r>
          </a:p>
        </p:txBody>
      </p:sp>
      <p:pic>
        <p:nvPicPr>
          <p:cNvPr id="5" name="Imagen 4" descr="Captura de pantalla de un celular&#10;&#10;Descripción generada automáticamente">
            <a:extLst>
              <a:ext uri="{FF2B5EF4-FFF2-40B4-BE49-F238E27FC236}">
                <a16:creationId xmlns:a16="http://schemas.microsoft.com/office/drawing/2014/main" id="{1E42E27F-DED9-4153-A62A-860262114D7F}"/>
              </a:ext>
            </a:extLst>
          </p:cNvPr>
          <p:cNvPicPr>
            <a:picLocks noChangeAspect="1"/>
          </p:cNvPicPr>
          <p:nvPr/>
        </p:nvPicPr>
        <p:blipFill rotWithShape="1">
          <a:blip r:embed="rId3"/>
          <a:srcRect t="4676" r="17922"/>
          <a:stretch/>
        </p:blipFill>
        <p:spPr>
          <a:xfrm>
            <a:off x="4857664" y="2269550"/>
            <a:ext cx="7130966" cy="2318900"/>
          </a:xfrm>
          <a:prstGeom prst="rect">
            <a:avLst/>
          </a:prstGeom>
        </p:spPr>
      </p:pic>
    </p:spTree>
    <p:extLst>
      <p:ext uri="{BB962C8B-B14F-4D97-AF65-F5344CB8AC3E}">
        <p14:creationId xmlns:p14="http://schemas.microsoft.com/office/powerpoint/2010/main" val="36676430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4BD6B9B-20CA-42AE-B8B5-C895030009DF}"/>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quick start</a:t>
            </a:r>
          </a:p>
        </p:txBody>
      </p:sp>
      <p:sp>
        <p:nvSpPr>
          <p:cNvPr id="3" name="Marcador de contenido 2">
            <a:extLst>
              <a:ext uri="{FF2B5EF4-FFF2-40B4-BE49-F238E27FC236}">
                <a16:creationId xmlns:a16="http://schemas.microsoft.com/office/drawing/2014/main" id="{F877C563-A859-4CB4-9281-5CD39D9BE506}"/>
              </a:ext>
            </a:extLst>
          </p:cNvPr>
          <p:cNvSpPr>
            <a:spLocks noGrp="1"/>
          </p:cNvSpPr>
          <p:nvPr>
            <p:ph idx="1"/>
          </p:nvPr>
        </p:nvSpPr>
        <p:spPr>
          <a:xfrm>
            <a:off x="643468" y="2638044"/>
            <a:ext cx="3363974" cy="3415622"/>
          </a:xfrm>
        </p:spPr>
        <p:txBody>
          <a:bodyPr>
            <a:normAutofit/>
          </a:bodyPr>
          <a:lstStyle/>
          <a:p>
            <a:r>
              <a:rPr lang="en-US" dirty="0">
                <a:solidFill>
                  <a:schemeClr val="bg1"/>
                </a:solidFill>
              </a:rPr>
              <a:t>Create the </a:t>
            </a:r>
            <a:r>
              <a:rPr lang="en-US" i="1" dirty="0">
                <a:solidFill>
                  <a:schemeClr val="bg1"/>
                </a:solidFill>
              </a:rPr>
              <a:t>Query</a:t>
            </a:r>
            <a:r>
              <a:rPr lang="en-US" dirty="0">
                <a:solidFill>
                  <a:schemeClr val="bg1"/>
                </a:solidFill>
              </a:rPr>
              <a:t> with a target words and attribute words.</a:t>
            </a:r>
          </a:p>
        </p:txBody>
      </p:sp>
      <p:pic>
        <p:nvPicPr>
          <p:cNvPr id="4" name="Imagen 3" descr="Captura de pantalla de un celular&#10;&#10;Descripción generada automáticamente">
            <a:extLst>
              <a:ext uri="{FF2B5EF4-FFF2-40B4-BE49-F238E27FC236}">
                <a16:creationId xmlns:a16="http://schemas.microsoft.com/office/drawing/2014/main" id="{B2B7F824-DB75-414A-9A2B-C7A1AACC7E9B}"/>
              </a:ext>
            </a:extLst>
          </p:cNvPr>
          <p:cNvPicPr>
            <a:picLocks noChangeAspect="1"/>
          </p:cNvPicPr>
          <p:nvPr/>
        </p:nvPicPr>
        <p:blipFill rotWithShape="1">
          <a:blip r:embed="rId3"/>
          <a:srcRect l="1298" t="3990" r="14083" b="4401"/>
          <a:stretch/>
        </p:blipFill>
        <p:spPr>
          <a:xfrm>
            <a:off x="4807269" y="2114550"/>
            <a:ext cx="7231756" cy="2231305"/>
          </a:xfrm>
          <a:prstGeom prst="rect">
            <a:avLst/>
          </a:prstGeom>
        </p:spPr>
      </p:pic>
      <p:sp>
        <p:nvSpPr>
          <p:cNvPr id="5" name="CuadroTexto 4">
            <a:extLst>
              <a:ext uri="{FF2B5EF4-FFF2-40B4-BE49-F238E27FC236}">
                <a16:creationId xmlns:a16="http://schemas.microsoft.com/office/drawing/2014/main" id="{3F00CC69-7DCB-4DF7-AC2A-888569C324F5}"/>
              </a:ext>
            </a:extLst>
          </p:cNvPr>
          <p:cNvSpPr txBox="1"/>
          <p:nvPr/>
        </p:nvSpPr>
        <p:spPr>
          <a:xfrm>
            <a:off x="5745707" y="2975212"/>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7326626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59C4135-25B0-483D-90CA-B138FB233344}"/>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quick start</a:t>
            </a:r>
          </a:p>
        </p:txBody>
      </p:sp>
      <p:sp>
        <p:nvSpPr>
          <p:cNvPr id="3" name="Marcador de contenido 2">
            <a:extLst>
              <a:ext uri="{FF2B5EF4-FFF2-40B4-BE49-F238E27FC236}">
                <a16:creationId xmlns:a16="http://schemas.microsoft.com/office/drawing/2014/main" id="{1E383E89-59B3-4ECF-AFD0-73A66B969621}"/>
              </a:ext>
            </a:extLst>
          </p:cNvPr>
          <p:cNvSpPr>
            <a:spLocks noGrp="1"/>
          </p:cNvSpPr>
          <p:nvPr>
            <p:ph idx="1"/>
          </p:nvPr>
        </p:nvSpPr>
        <p:spPr>
          <a:xfrm>
            <a:off x="643468" y="2638044"/>
            <a:ext cx="3363974" cy="3415622"/>
          </a:xfrm>
        </p:spPr>
        <p:txBody>
          <a:bodyPr>
            <a:normAutofit/>
          </a:bodyPr>
          <a:lstStyle/>
          <a:p>
            <a:r>
              <a:rPr lang="en-US" dirty="0">
                <a:solidFill>
                  <a:schemeClr val="bg1"/>
                </a:solidFill>
              </a:rPr>
              <a:t>Instantiate the metric to be used and then, execute </a:t>
            </a:r>
            <a:r>
              <a:rPr lang="en-US" i="1">
                <a:solidFill>
                  <a:schemeClr val="bg1"/>
                </a:solidFill>
              </a:rPr>
              <a:t>run_query</a:t>
            </a:r>
            <a:r>
              <a:rPr lang="en-US" dirty="0">
                <a:solidFill>
                  <a:schemeClr val="bg1"/>
                </a:solidFill>
              </a:rPr>
              <a:t> with the </a:t>
            </a:r>
            <a:r>
              <a:rPr lang="en-US" i="1" dirty="0">
                <a:solidFill>
                  <a:schemeClr val="bg1"/>
                </a:solidFill>
              </a:rPr>
              <a:t>query </a:t>
            </a:r>
            <a:r>
              <a:rPr lang="en-US" dirty="0">
                <a:solidFill>
                  <a:schemeClr val="bg1"/>
                </a:solidFill>
              </a:rPr>
              <a:t>and the </a:t>
            </a:r>
            <a:r>
              <a:rPr lang="en-US" i="1" dirty="0">
                <a:solidFill>
                  <a:schemeClr val="bg1"/>
                </a:solidFill>
              </a:rPr>
              <a:t>model</a:t>
            </a:r>
            <a:r>
              <a:rPr lang="en-US" dirty="0">
                <a:solidFill>
                  <a:schemeClr val="bg1"/>
                </a:solidFill>
              </a:rPr>
              <a:t> in the past steps. In this case we will use WEAT.</a:t>
            </a:r>
          </a:p>
        </p:txBody>
      </p:sp>
      <p:pic>
        <p:nvPicPr>
          <p:cNvPr id="4" name="Imagen 3">
            <a:extLst>
              <a:ext uri="{FF2B5EF4-FFF2-40B4-BE49-F238E27FC236}">
                <a16:creationId xmlns:a16="http://schemas.microsoft.com/office/drawing/2014/main" id="{64594D12-32EB-4E5C-B9B1-ECA244A40346}"/>
              </a:ext>
            </a:extLst>
          </p:cNvPr>
          <p:cNvPicPr>
            <a:picLocks noChangeAspect="1"/>
          </p:cNvPicPr>
          <p:nvPr/>
        </p:nvPicPr>
        <p:blipFill rotWithShape="1">
          <a:blip r:embed="rId2"/>
          <a:srcRect t="5361" r="20592" b="7305"/>
          <a:stretch/>
        </p:blipFill>
        <p:spPr>
          <a:xfrm>
            <a:off x="4746709" y="2298194"/>
            <a:ext cx="7352876" cy="1556705"/>
          </a:xfrm>
          <a:prstGeom prst="rect">
            <a:avLst/>
          </a:prstGeom>
        </p:spPr>
      </p:pic>
    </p:spTree>
    <p:extLst>
      <p:ext uri="{BB962C8B-B14F-4D97-AF65-F5344CB8AC3E}">
        <p14:creationId xmlns:p14="http://schemas.microsoft.com/office/powerpoint/2010/main" val="22606848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CF0B23-4B18-437D-869E-D2DE9AAD3BF9}"/>
              </a:ext>
            </a:extLst>
          </p:cNvPr>
          <p:cNvSpPr>
            <a:spLocks noGrp="1"/>
          </p:cNvSpPr>
          <p:nvPr>
            <p:ph type="title"/>
          </p:nvPr>
        </p:nvSpPr>
        <p:spPr/>
        <p:txBody>
          <a:bodyPr/>
          <a:lstStyle/>
          <a:p>
            <a:r>
              <a:rPr lang="en-US" dirty="0"/>
              <a:t>WEAT</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BD1BE95-6B81-49EE-97B4-9224647B68C2}"/>
                  </a:ext>
                </a:extLst>
              </p:cNvPr>
              <p:cNvSpPr>
                <a:spLocks noGrp="1"/>
              </p:cNvSpPr>
              <p:nvPr>
                <p:ph idx="1"/>
              </p:nvPr>
            </p:nvSpPr>
            <p:spPr/>
            <p:txBody>
              <a:bodyPr/>
              <a:lstStyle/>
              <a:p>
                <a:r>
                  <a:rPr lang="en-US" dirty="0"/>
                  <a:t>WEAT metric receives two sets </a:t>
                </a:r>
                <a14:m>
                  <m:oMath xmlns:m="http://schemas.openxmlformats.org/officeDocument/2006/math">
                    <m:sSub>
                      <m:sSubPr>
                        <m:ctrlPr>
                          <a:rPr lang="es-CL"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1</m:t>
                        </m:r>
                      </m:sub>
                    </m:sSub>
                  </m:oMath>
                </a14:m>
                <a:r>
                  <a:rPr lang="en-US" dirty="0"/>
                  <a:t> and </a:t>
                </a:r>
                <a14:m>
                  <m:oMath xmlns:m="http://schemas.openxmlformats.org/officeDocument/2006/math">
                    <m:sSub>
                      <m:sSubPr>
                        <m:ctrlPr>
                          <a:rPr lang="es-CL"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2</m:t>
                        </m:r>
                      </m:sub>
                    </m:sSub>
                  </m:oMath>
                </a14:m>
                <a:r>
                  <a:rPr lang="en-US" dirty="0"/>
                  <a:t> of target words, and two sets </a:t>
                </a:r>
                <a14:m>
                  <m:oMath xmlns:m="http://schemas.openxmlformats.org/officeDocument/2006/math">
                    <m:sSub>
                      <m:sSubPr>
                        <m:ctrlPr>
                          <a:rPr lang="es-CL" b="0"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1</m:t>
                        </m:r>
                      </m:sub>
                    </m:sSub>
                  </m:oMath>
                </a14:m>
                <a:r>
                  <a:rPr lang="en-US" dirty="0"/>
                  <a:t> and</a:t>
                </a:r>
                <a14:m>
                  <m:oMath xmlns:m="http://schemas.openxmlformats.org/officeDocument/2006/math">
                    <m:r>
                      <a:rPr lang="en-US" i="1" dirty="0" smtClean="0">
                        <a:latin typeface="Cambria Math" panose="02040503050406030204" pitchFamily="18" charset="0"/>
                      </a:rPr>
                      <m:t> </m:t>
                    </m:r>
                    <m:sSub>
                      <m:sSubPr>
                        <m:ctrlPr>
                          <a:rPr lang="es-CL" b="0"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oMath>
                </a14:m>
                <a:r>
                  <a:rPr lang="en-US" dirty="0"/>
                  <a:t>of attribute words.</a:t>
                </a:r>
              </a:p>
              <a:p>
                <a:endParaRPr lang="en-US" dirty="0"/>
              </a:p>
            </p:txBody>
          </p:sp>
        </mc:Choice>
        <mc:Fallback xmlns="">
          <p:sp>
            <p:nvSpPr>
              <p:cNvPr id="3" name="Marcador de contenido 2">
                <a:extLst>
                  <a:ext uri="{FF2B5EF4-FFF2-40B4-BE49-F238E27FC236}">
                    <a16:creationId xmlns:a16="http://schemas.microsoft.com/office/drawing/2014/main" id="{2BD1BE95-6B81-49EE-97B4-9224647B68C2}"/>
                  </a:ext>
                </a:extLst>
              </p:cNvPr>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US">
                    <a:noFill/>
                  </a:rPr>
                  <a:t> </a:t>
                </a:r>
              </a:p>
            </p:txBody>
          </p:sp>
        </mc:Fallback>
      </mc:AlternateContent>
      <p:grpSp>
        <p:nvGrpSpPr>
          <p:cNvPr id="10" name="Grupo 9">
            <a:extLst>
              <a:ext uri="{FF2B5EF4-FFF2-40B4-BE49-F238E27FC236}">
                <a16:creationId xmlns:a16="http://schemas.microsoft.com/office/drawing/2014/main" id="{7FDDB922-A733-4124-8D81-9A4140B59F27}"/>
              </a:ext>
            </a:extLst>
          </p:cNvPr>
          <p:cNvGrpSpPr/>
          <p:nvPr/>
        </p:nvGrpSpPr>
        <p:grpSpPr>
          <a:xfrm>
            <a:off x="2719209" y="3461282"/>
            <a:ext cx="6753582" cy="1455506"/>
            <a:chOff x="2014179" y="3446206"/>
            <a:chExt cx="6753582" cy="1455506"/>
          </a:xfrm>
        </p:grpSpPr>
        <p:pic>
          <p:nvPicPr>
            <p:cNvPr id="5" name="Imagen 4">
              <a:extLst>
                <a:ext uri="{FF2B5EF4-FFF2-40B4-BE49-F238E27FC236}">
                  <a16:creationId xmlns:a16="http://schemas.microsoft.com/office/drawing/2014/main" id="{5D21BE43-CEC0-43FD-AD4D-E244F6F7ACAE}"/>
                </a:ext>
              </a:extLst>
            </p:cNvPr>
            <p:cNvPicPr>
              <a:picLocks noChangeAspect="1"/>
            </p:cNvPicPr>
            <p:nvPr/>
          </p:nvPicPr>
          <p:blipFill>
            <a:blip r:embed="rId3"/>
            <a:stretch>
              <a:fillRect/>
            </a:stretch>
          </p:blipFill>
          <p:spPr>
            <a:xfrm>
              <a:off x="2566808" y="4101612"/>
              <a:ext cx="5648325" cy="800100"/>
            </a:xfrm>
            <a:prstGeom prst="rect">
              <a:avLst/>
            </a:prstGeom>
          </p:spPr>
        </p:pic>
        <p:grpSp>
          <p:nvGrpSpPr>
            <p:cNvPr id="9" name="Grupo 8">
              <a:extLst>
                <a:ext uri="{FF2B5EF4-FFF2-40B4-BE49-F238E27FC236}">
                  <a16:creationId xmlns:a16="http://schemas.microsoft.com/office/drawing/2014/main" id="{A89140CA-64E4-4006-B3CA-463CFB18F7D5}"/>
                </a:ext>
              </a:extLst>
            </p:cNvPr>
            <p:cNvGrpSpPr/>
            <p:nvPr/>
          </p:nvGrpSpPr>
          <p:grpSpPr>
            <a:xfrm>
              <a:off x="2014179" y="3446206"/>
              <a:ext cx="6753582" cy="561975"/>
              <a:chOff x="1861779" y="3446206"/>
              <a:chExt cx="6753582" cy="561975"/>
            </a:xfrm>
          </p:grpSpPr>
          <p:pic>
            <p:nvPicPr>
              <p:cNvPr id="6" name="Imagen 5">
                <a:extLst>
                  <a:ext uri="{FF2B5EF4-FFF2-40B4-BE49-F238E27FC236}">
                    <a16:creationId xmlns:a16="http://schemas.microsoft.com/office/drawing/2014/main" id="{F99D320B-68AA-4FFB-977E-29DD2885EBCA}"/>
                  </a:ext>
                </a:extLst>
              </p:cNvPr>
              <p:cNvPicPr>
                <a:picLocks noChangeAspect="1"/>
              </p:cNvPicPr>
              <p:nvPr/>
            </p:nvPicPr>
            <p:blipFill>
              <a:blip r:embed="rId4"/>
              <a:stretch>
                <a:fillRect/>
              </a:stretch>
            </p:blipFill>
            <p:spPr>
              <a:xfrm>
                <a:off x="3576636" y="3446206"/>
                <a:ext cx="5038725" cy="561975"/>
              </a:xfrm>
              <a:prstGeom prst="rect">
                <a:avLst/>
              </a:prstGeom>
            </p:spPr>
          </p:pic>
          <p:pic>
            <p:nvPicPr>
              <p:cNvPr id="7" name="Imagen 6">
                <a:extLst>
                  <a:ext uri="{FF2B5EF4-FFF2-40B4-BE49-F238E27FC236}">
                    <a16:creationId xmlns:a16="http://schemas.microsoft.com/office/drawing/2014/main" id="{71C6AC1D-67DB-4B7C-99C5-B3D7674DE864}"/>
                  </a:ext>
                </a:extLst>
              </p:cNvPr>
              <p:cNvPicPr>
                <a:picLocks noChangeAspect="1"/>
              </p:cNvPicPr>
              <p:nvPr/>
            </p:nvPicPr>
            <p:blipFill>
              <a:blip r:embed="rId5"/>
              <a:stretch>
                <a:fillRect/>
              </a:stretch>
            </p:blipFill>
            <p:spPr>
              <a:xfrm>
                <a:off x="1861779" y="3564021"/>
                <a:ext cx="1247775" cy="295275"/>
              </a:xfrm>
              <a:prstGeom prst="rect">
                <a:avLst/>
              </a:prstGeom>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6D170202-5657-4958-9F73-FBFA139FEA1A}"/>
                      </a:ext>
                    </a:extLst>
                  </p:cNvPr>
                  <p:cNvSpPr txBox="1"/>
                  <p:nvPr/>
                </p:nvSpPr>
                <p:spPr>
                  <a:xfrm>
                    <a:off x="3241667" y="3582297"/>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m:t>
                          </m:r>
                        </m:oMath>
                      </m:oMathPara>
                    </a14:m>
                    <a:endParaRPr lang="en-US" dirty="0"/>
                  </a:p>
                </p:txBody>
              </p:sp>
            </mc:Choice>
            <mc:Fallback xmlns="">
              <p:sp>
                <p:nvSpPr>
                  <p:cNvPr id="8" name="CuadroTexto 7">
                    <a:extLst>
                      <a:ext uri="{FF2B5EF4-FFF2-40B4-BE49-F238E27FC236}">
                        <a16:creationId xmlns:a16="http://schemas.microsoft.com/office/drawing/2014/main" id="{6D170202-5657-4958-9F73-FBFA139FEA1A}"/>
                      </a:ext>
                    </a:extLst>
                  </p:cNvPr>
                  <p:cNvSpPr txBox="1">
                    <a:spLocks noRot="1" noChangeAspect="1" noMove="1" noResize="1" noEditPoints="1" noAdjustHandles="1" noChangeArrowheads="1" noChangeShapeType="1" noTextEdit="1"/>
                  </p:cNvSpPr>
                  <p:nvPr/>
                </p:nvSpPr>
                <p:spPr>
                  <a:xfrm>
                    <a:off x="3241667" y="3582297"/>
                    <a:ext cx="237244" cy="276999"/>
                  </a:xfrm>
                  <a:prstGeom prst="rect">
                    <a:avLst/>
                  </a:prstGeom>
                  <a:blipFill>
                    <a:blip r:embed="rId6"/>
                    <a:stretch>
                      <a:fillRect l="-7692" r="-7692"/>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1376167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64E5B4-2A5A-468B-974D-377797290EA1}"/>
              </a:ext>
            </a:extLst>
          </p:cNvPr>
          <p:cNvSpPr>
            <a:spLocks noGrp="1"/>
          </p:cNvSpPr>
          <p:nvPr>
            <p:ph type="title"/>
          </p:nvPr>
        </p:nvSpPr>
        <p:spPr/>
        <p:txBody>
          <a:bodyPr/>
          <a:lstStyle/>
          <a:p>
            <a:r>
              <a:rPr lang="en-US" dirty="0"/>
              <a:t>WEAT Effect SIZE</a:t>
            </a:r>
          </a:p>
        </p:txBody>
      </p:sp>
      <p:grpSp>
        <p:nvGrpSpPr>
          <p:cNvPr id="7" name="Grupo 6">
            <a:extLst>
              <a:ext uri="{FF2B5EF4-FFF2-40B4-BE49-F238E27FC236}">
                <a16:creationId xmlns:a16="http://schemas.microsoft.com/office/drawing/2014/main" id="{33648623-259E-42E6-ABBD-72F41320613A}"/>
              </a:ext>
            </a:extLst>
          </p:cNvPr>
          <p:cNvGrpSpPr/>
          <p:nvPr/>
        </p:nvGrpSpPr>
        <p:grpSpPr>
          <a:xfrm>
            <a:off x="2503836" y="3279531"/>
            <a:ext cx="7184327" cy="885825"/>
            <a:chOff x="1454848" y="3429000"/>
            <a:chExt cx="7184327" cy="885825"/>
          </a:xfrm>
        </p:grpSpPr>
        <p:pic>
          <p:nvPicPr>
            <p:cNvPr id="4" name="Imagen 3">
              <a:extLst>
                <a:ext uri="{FF2B5EF4-FFF2-40B4-BE49-F238E27FC236}">
                  <a16:creationId xmlns:a16="http://schemas.microsoft.com/office/drawing/2014/main" id="{9EE0D385-83FC-4AD5-B882-0A75872150D7}"/>
                </a:ext>
              </a:extLst>
            </p:cNvPr>
            <p:cNvPicPr>
              <a:picLocks noChangeAspect="1"/>
            </p:cNvPicPr>
            <p:nvPr/>
          </p:nvPicPr>
          <p:blipFill>
            <a:blip r:embed="rId2"/>
            <a:stretch>
              <a:fillRect/>
            </a:stretch>
          </p:blipFill>
          <p:spPr>
            <a:xfrm>
              <a:off x="3552825" y="3429000"/>
              <a:ext cx="5086350" cy="885825"/>
            </a:xfrm>
            <a:prstGeom prst="rect">
              <a:avLst/>
            </a:prstGeom>
          </p:spPr>
        </p:pic>
        <p:pic>
          <p:nvPicPr>
            <p:cNvPr id="5" name="Imagen 4">
              <a:extLst>
                <a:ext uri="{FF2B5EF4-FFF2-40B4-BE49-F238E27FC236}">
                  <a16:creationId xmlns:a16="http://schemas.microsoft.com/office/drawing/2014/main" id="{7F48563D-F880-49EF-9D9D-D3130D7DD16D}"/>
                </a:ext>
              </a:extLst>
            </p:cNvPr>
            <p:cNvPicPr>
              <a:picLocks noChangeAspect="1"/>
            </p:cNvPicPr>
            <p:nvPr/>
          </p:nvPicPr>
          <p:blipFill>
            <a:blip r:embed="rId3"/>
            <a:stretch>
              <a:fillRect/>
            </a:stretch>
          </p:blipFill>
          <p:spPr>
            <a:xfrm>
              <a:off x="1454848" y="3724274"/>
              <a:ext cx="1552575" cy="295275"/>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2C7B0EA9-C440-4695-B8EC-32246ABF081A}"/>
                    </a:ext>
                  </a:extLst>
                </p:cNvPr>
                <p:cNvSpPr txBox="1"/>
                <p:nvPr/>
              </p:nvSpPr>
              <p:spPr>
                <a:xfrm>
                  <a:off x="3161502" y="3742550"/>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m:t>
                        </m:r>
                      </m:oMath>
                    </m:oMathPara>
                  </a14:m>
                  <a:endParaRPr lang="en-US" dirty="0"/>
                </a:p>
              </p:txBody>
            </p:sp>
          </mc:Choice>
          <mc:Fallback xmlns="">
            <p:sp>
              <p:nvSpPr>
                <p:cNvPr id="6" name="CuadroTexto 5">
                  <a:extLst>
                    <a:ext uri="{FF2B5EF4-FFF2-40B4-BE49-F238E27FC236}">
                      <a16:creationId xmlns:a16="http://schemas.microsoft.com/office/drawing/2014/main" id="{2C7B0EA9-C440-4695-B8EC-32246ABF081A}"/>
                    </a:ext>
                  </a:extLst>
                </p:cNvPr>
                <p:cNvSpPr txBox="1">
                  <a:spLocks noRot="1" noChangeAspect="1" noMove="1" noResize="1" noEditPoints="1" noAdjustHandles="1" noChangeArrowheads="1" noChangeShapeType="1" noTextEdit="1"/>
                </p:cNvSpPr>
                <p:nvPr/>
              </p:nvSpPr>
              <p:spPr>
                <a:xfrm>
                  <a:off x="3161502" y="3742550"/>
                  <a:ext cx="237244" cy="276999"/>
                </a:xfrm>
                <a:prstGeom prst="rect">
                  <a:avLst/>
                </a:prstGeom>
                <a:blipFill>
                  <a:blip r:embed="rId4"/>
                  <a:stretch>
                    <a:fillRect l="-10256" r="-5128"/>
                  </a:stretch>
                </a:blipFill>
              </p:spPr>
              <p:txBody>
                <a:bodyPr/>
                <a:lstStyle/>
                <a:p>
                  <a:r>
                    <a:rPr lang="en-US">
                      <a:noFill/>
                    </a:rPr>
                    <a:t> </a:t>
                  </a:r>
                </a:p>
              </p:txBody>
            </p:sp>
          </mc:Fallback>
        </mc:AlternateContent>
      </p:grpSp>
    </p:spTree>
    <p:extLst>
      <p:ext uri="{BB962C8B-B14F-4D97-AF65-F5344CB8AC3E}">
        <p14:creationId xmlns:p14="http://schemas.microsoft.com/office/powerpoint/2010/main" val="17228722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6614A-CE4A-4089-8439-C2DA4B4211B0}"/>
              </a:ext>
            </a:extLst>
          </p:cNvPr>
          <p:cNvSpPr>
            <a:spLocks noGrp="1"/>
          </p:cNvSpPr>
          <p:nvPr>
            <p:ph type="title"/>
          </p:nvPr>
        </p:nvSpPr>
        <p:spPr/>
        <p:txBody>
          <a:bodyPr/>
          <a:lstStyle/>
          <a:p>
            <a:r>
              <a:rPr lang="en-US" dirty="0"/>
              <a:t>RND</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2F4ADB2-9916-47B2-9079-7279420A15EA}"/>
                  </a:ext>
                </a:extLst>
              </p:cNvPr>
              <p:cNvSpPr>
                <a:spLocks noGrp="1"/>
              </p:cNvSpPr>
              <p:nvPr>
                <p:ph idx="1"/>
              </p:nvPr>
            </p:nvSpPr>
            <p:spPr/>
            <p:txBody>
              <a:bodyPr/>
              <a:lstStyle/>
              <a:p>
                <a:r>
                  <a:rPr lang="en-US" dirty="0"/>
                  <a:t>it receives queries with template </a:t>
                </a:r>
                <a14:m>
                  <m:oMath xmlns:m="http://schemas.openxmlformats.org/officeDocument/2006/math">
                    <m:sSub>
                      <m:sSubPr>
                        <m:ctrlPr>
                          <a:rPr lang="es-CL" b="0" i="1" dirty="0" smtClean="0">
                            <a:latin typeface="Cambria Math" panose="02040503050406030204" pitchFamily="18" charset="0"/>
                          </a:rPr>
                        </m:ctrlPr>
                      </m:sSubPr>
                      <m:e>
                        <m:r>
                          <a:rPr lang="en-US" i="1" dirty="0" smtClean="0">
                            <a:latin typeface="Cambria Math" panose="02040503050406030204" pitchFamily="18" charset="0"/>
                          </a:rPr>
                          <m:t>𝑠</m:t>
                        </m:r>
                      </m:e>
                      <m:sub>
                        <m:r>
                          <a:rPr lang="es-CL" b="0" i="1" dirty="0" smtClean="0">
                            <a:latin typeface="Cambria Math" panose="02040503050406030204" pitchFamily="18" charset="0"/>
                          </a:rPr>
                          <m:t>𝑅𝑁𝐷</m:t>
                        </m:r>
                      </m:sub>
                    </m:sSub>
                    <m:r>
                      <a:rPr lang="en-US" i="1" dirty="0">
                        <a:latin typeface="Cambria Math" panose="02040503050406030204" pitchFamily="18" charset="0"/>
                      </a:rPr>
                      <m:t>= (2</m:t>
                    </m:r>
                    <m:r>
                      <a:rPr lang="es-CL" b="0" i="1" dirty="0" smtClean="0">
                        <a:latin typeface="Cambria Math" panose="02040503050406030204" pitchFamily="18" charset="0"/>
                      </a:rPr>
                      <m:t>,</m:t>
                    </m:r>
                    <m:r>
                      <a:rPr lang="en-US" i="1" dirty="0">
                        <a:latin typeface="Cambria Math" panose="02040503050406030204" pitchFamily="18" charset="0"/>
                      </a:rPr>
                      <m:t> 1)</m:t>
                    </m:r>
                  </m:oMath>
                </a14:m>
                <a:endParaRPr lang="en-US" dirty="0"/>
              </a:p>
              <a:p>
                <a:endParaRPr lang="en-US" dirty="0"/>
              </a:p>
              <a:p>
                <a:endParaRPr lang="en-US" dirty="0"/>
              </a:p>
              <a:p>
                <a:endParaRPr lang="en-US" dirty="0"/>
              </a:p>
              <a:p>
                <a:endParaRPr lang="en-US" dirty="0"/>
              </a:p>
              <a:p>
                <a:r>
                  <a:rPr lang="en-US" dirty="0"/>
                  <a:t>where </a:t>
                </a:r>
                <a14:m>
                  <m:oMath xmlns:m="http://schemas.openxmlformats.org/officeDocument/2006/math">
                    <m:r>
                      <a:rPr lang="es-CL" i="1">
                        <a:latin typeface="Cambria Math" panose="02040503050406030204" pitchFamily="18" charset="0"/>
                      </a:rPr>
                      <m:t>|</m:t>
                    </m:r>
                    <m:r>
                      <a:rPr lang="es-CL" b="0" i="1" smtClean="0">
                        <a:latin typeface="Cambria Math" panose="02040503050406030204" pitchFamily="18" charset="0"/>
                      </a:rPr>
                      <m:t>  . </m:t>
                    </m:r>
                    <m:sSub>
                      <m:sSubPr>
                        <m:ctrlPr>
                          <a:rPr lang="es-CL" b="0" i="1" smtClean="0">
                            <a:latin typeface="Cambria Math" panose="02040503050406030204" pitchFamily="18" charset="0"/>
                          </a:rPr>
                        </m:ctrlPr>
                      </m:sSubPr>
                      <m:e>
                        <m:d>
                          <m:dPr>
                            <m:begChr m:val=""/>
                            <m:endChr m:val="|"/>
                            <m:ctrlPr>
                              <a:rPr lang="es-CL" b="0" i="1" smtClean="0">
                                <a:latin typeface="Cambria Math" panose="02040503050406030204" pitchFamily="18" charset="0"/>
                              </a:rPr>
                            </m:ctrlPr>
                          </m:dPr>
                          <m:e>
                            <m:r>
                              <a:rPr lang="en-US">
                                <a:latin typeface="Cambria Math" panose="02040503050406030204" pitchFamily="18" charset="0"/>
                              </a:rPr>
                              <m:t>​</m:t>
                            </m:r>
                          </m:e>
                        </m:d>
                      </m:e>
                      <m:sub>
                        <m:r>
                          <a:rPr lang="es-CL" b="0" i="1" smtClean="0">
                            <a:latin typeface="Cambria Math" panose="02040503050406030204" pitchFamily="18" charset="0"/>
                          </a:rPr>
                          <m:t>2</m:t>
                        </m:r>
                      </m:sub>
                    </m:sSub>
                  </m:oMath>
                </a14:m>
                <a:r>
                  <a:rPr lang="en-US" dirty="0"/>
                  <a:t> represents the Euclidean norm, and </a:t>
                </a:r>
                <a14:m>
                  <m:oMath xmlns:m="http://schemas.openxmlformats.org/officeDocument/2006/math">
                    <m:r>
                      <a:rPr lang="en-US" i="1" dirty="0" smtClean="0">
                        <a:latin typeface="Cambria Math" panose="02040503050406030204" pitchFamily="18" charset="0"/>
                      </a:rPr>
                      <m:t>𝑎𝑣𝑔</m:t>
                    </m:r>
                    <m:r>
                      <a:rPr lang="en-US" i="1" dirty="0" smtClean="0">
                        <a:latin typeface="Cambria Math" panose="02040503050406030204" pitchFamily="18" charset="0"/>
                      </a:rPr>
                      <m:t>(</m:t>
                    </m:r>
                    <m:r>
                      <a:rPr lang="en-US" i="1" dirty="0" smtClean="0">
                        <a:latin typeface="Cambria Math" panose="02040503050406030204" pitchFamily="18" charset="0"/>
                      </a:rPr>
                      <m:t>𝑇</m:t>
                    </m:r>
                    <m:r>
                      <a:rPr lang="en-US" i="1" dirty="0" smtClean="0">
                        <a:latin typeface="Cambria Math" panose="02040503050406030204" pitchFamily="18" charset="0"/>
                      </a:rPr>
                      <m:t>)</m:t>
                    </m:r>
                  </m:oMath>
                </a14:m>
                <a:r>
                  <a:rPr lang="en-US" dirty="0"/>
                  <a:t> is the vector resulting from averaging all the vectors in </a:t>
                </a:r>
                <a14:m>
                  <m:oMath xmlns:m="http://schemas.openxmlformats.org/officeDocument/2006/math">
                    <m:r>
                      <a:rPr lang="en-US" i="1" dirty="0" smtClean="0">
                        <a:latin typeface="Cambria Math" panose="02040503050406030204" pitchFamily="18" charset="0"/>
                      </a:rPr>
                      <m:t>𝑇</m:t>
                    </m:r>
                  </m:oMath>
                </a14:m>
                <a:r>
                  <a:rPr lang="en-US" dirty="0"/>
                  <a:t>.</a:t>
                </a:r>
              </a:p>
            </p:txBody>
          </p:sp>
        </mc:Choice>
        <mc:Fallback xmlns="">
          <p:sp>
            <p:nvSpPr>
              <p:cNvPr id="3" name="Marcador de contenido 2">
                <a:extLst>
                  <a:ext uri="{FF2B5EF4-FFF2-40B4-BE49-F238E27FC236}">
                    <a16:creationId xmlns:a16="http://schemas.microsoft.com/office/drawing/2014/main" id="{72F4ADB2-9916-47B2-9079-7279420A15EA}"/>
                  </a:ext>
                </a:extLst>
              </p:cNvPr>
              <p:cNvSpPr>
                <a:spLocks noGrp="1" noRot="1" noChangeAspect="1" noMove="1" noResize="1" noEditPoints="1" noAdjustHandles="1" noChangeArrowheads="1" noChangeShapeType="1" noTextEdit="1"/>
              </p:cNvSpPr>
              <p:nvPr>
                <p:ph idx="1"/>
              </p:nvPr>
            </p:nvSpPr>
            <p:spPr>
              <a:blipFill>
                <a:blip r:embed="rId2"/>
                <a:stretch>
                  <a:fillRect l="-473" t="-1179" r="-946"/>
                </a:stretch>
              </a:blipFill>
            </p:spPr>
            <p:txBody>
              <a:bodyPr/>
              <a:lstStyle/>
              <a:p>
                <a:r>
                  <a:rPr lang="en-US">
                    <a:noFill/>
                  </a:rPr>
                  <a:t> </a:t>
                </a:r>
              </a:p>
            </p:txBody>
          </p:sp>
        </mc:Fallback>
      </mc:AlternateContent>
      <p:grpSp>
        <p:nvGrpSpPr>
          <p:cNvPr id="7" name="Grupo 6">
            <a:extLst>
              <a:ext uri="{FF2B5EF4-FFF2-40B4-BE49-F238E27FC236}">
                <a16:creationId xmlns:a16="http://schemas.microsoft.com/office/drawing/2014/main" id="{94731245-03E6-4407-B147-E72719639E30}"/>
              </a:ext>
            </a:extLst>
          </p:cNvPr>
          <p:cNvGrpSpPr/>
          <p:nvPr/>
        </p:nvGrpSpPr>
        <p:grpSpPr>
          <a:xfrm>
            <a:off x="3123284" y="3566380"/>
            <a:ext cx="5945431" cy="885825"/>
            <a:chOff x="3423872" y="4348895"/>
            <a:chExt cx="5945431" cy="885825"/>
          </a:xfrm>
        </p:grpSpPr>
        <p:pic>
          <p:nvPicPr>
            <p:cNvPr id="4" name="Imagen 3">
              <a:extLst>
                <a:ext uri="{FF2B5EF4-FFF2-40B4-BE49-F238E27FC236}">
                  <a16:creationId xmlns:a16="http://schemas.microsoft.com/office/drawing/2014/main" id="{D5079B0F-D11F-43B4-B028-251CE1437387}"/>
                </a:ext>
              </a:extLst>
            </p:cNvPr>
            <p:cNvPicPr>
              <a:picLocks noChangeAspect="1"/>
            </p:cNvPicPr>
            <p:nvPr/>
          </p:nvPicPr>
          <p:blipFill rotWithShape="1">
            <a:blip r:embed="rId3"/>
            <a:srcRect t="11539"/>
            <a:stretch/>
          </p:blipFill>
          <p:spPr>
            <a:xfrm>
              <a:off x="3423872" y="4659923"/>
              <a:ext cx="895350" cy="303334"/>
            </a:xfrm>
            <a:prstGeom prst="rect">
              <a:avLst/>
            </a:prstGeom>
          </p:spPr>
        </p:pic>
        <p:pic>
          <p:nvPicPr>
            <p:cNvPr id="5" name="Imagen 4">
              <a:extLst>
                <a:ext uri="{FF2B5EF4-FFF2-40B4-BE49-F238E27FC236}">
                  <a16:creationId xmlns:a16="http://schemas.microsoft.com/office/drawing/2014/main" id="{4291CFDF-449B-49C5-96AC-495EA9F943A6}"/>
                </a:ext>
              </a:extLst>
            </p:cNvPr>
            <p:cNvPicPr>
              <a:picLocks noChangeAspect="1"/>
            </p:cNvPicPr>
            <p:nvPr/>
          </p:nvPicPr>
          <p:blipFill>
            <a:blip r:embed="rId4"/>
            <a:stretch>
              <a:fillRect/>
            </a:stretch>
          </p:blipFill>
          <p:spPr>
            <a:xfrm>
              <a:off x="4844928" y="4348895"/>
              <a:ext cx="4524375" cy="885825"/>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961B30E4-7675-4AC8-BDCC-17D22B3701AD}"/>
                    </a:ext>
                  </a:extLst>
                </p:cNvPr>
                <p:cNvSpPr txBox="1"/>
                <p:nvPr/>
              </p:nvSpPr>
              <p:spPr>
                <a:xfrm>
                  <a:off x="4463453" y="4653307"/>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m:t>
                        </m:r>
                      </m:oMath>
                    </m:oMathPara>
                  </a14:m>
                  <a:endParaRPr lang="en-US" dirty="0"/>
                </a:p>
              </p:txBody>
            </p:sp>
          </mc:Choice>
          <mc:Fallback xmlns="">
            <p:sp>
              <p:nvSpPr>
                <p:cNvPr id="6" name="CuadroTexto 5">
                  <a:extLst>
                    <a:ext uri="{FF2B5EF4-FFF2-40B4-BE49-F238E27FC236}">
                      <a16:creationId xmlns:a16="http://schemas.microsoft.com/office/drawing/2014/main" id="{961B30E4-7675-4AC8-BDCC-17D22B3701AD}"/>
                    </a:ext>
                  </a:extLst>
                </p:cNvPr>
                <p:cNvSpPr txBox="1">
                  <a:spLocks noRot="1" noChangeAspect="1" noMove="1" noResize="1" noEditPoints="1" noAdjustHandles="1" noChangeArrowheads="1" noChangeShapeType="1" noTextEdit="1"/>
                </p:cNvSpPr>
                <p:nvPr/>
              </p:nvSpPr>
              <p:spPr>
                <a:xfrm>
                  <a:off x="4463453" y="4653307"/>
                  <a:ext cx="237244" cy="276999"/>
                </a:xfrm>
                <a:prstGeom prst="rect">
                  <a:avLst/>
                </a:prstGeom>
                <a:blipFill>
                  <a:blip r:embed="rId5"/>
                  <a:stretch>
                    <a:fillRect l="-10256" r="-5128"/>
                  </a:stretch>
                </a:blipFill>
              </p:spPr>
              <p:txBody>
                <a:bodyPr/>
                <a:lstStyle/>
                <a:p>
                  <a:r>
                    <a:rPr lang="en-US">
                      <a:noFill/>
                    </a:rPr>
                    <a:t> </a:t>
                  </a:r>
                </a:p>
              </p:txBody>
            </p:sp>
          </mc:Fallback>
        </mc:AlternateContent>
      </p:grpSp>
    </p:spTree>
    <p:extLst>
      <p:ext uri="{BB962C8B-B14F-4D97-AF65-F5344CB8AC3E}">
        <p14:creationId xmlns:p14="http://schemas.microsoft.com/office/powerpoint/2010/main" val="226977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95431-0F31-4531-943A-E1638184B58B}"/>
              </a:ext>
            </a:extLst>
          </p:cNvPr>
          <p:cNvSpPr>
            <a:spLocks noGrp="1"/>
          </p:cNvSpPr>
          <p:nvPr>
            <p:ph type="title"/>
          </p:nvPr>
        </p:nvSpPr>
        <p:spPr/>
        <p:txBody>
          <a:bodyPr/>
          <a:lstStyle/>
          <a:p>
            <a:r>
              <a:rPr lang="en-US" dirty="0"/>
              <a:t>Word </a:t>
            </a:r>
            <a:r>
              <a:rPr lang="en-US" dirty="0" err="1"/>
              <a:t>EmbeddingS</a:t>
            </a:r>
            <a:endParaRPr lang="es-MX" dirty="0"/>
          </a:p>
        </p:txBody>
      </p:sp>
      <p:sp>
        <p:nvSpPr>
          <p:cNvPr id="3" name="Marcador de contenido 2">
            <a:extLst>
              <a:ext uri="{FF2B5EF4-FFF2-40B4-BE49-F238E27FC236}">
                <a16:creationId xmlns:a16="http://schemas.microsoft.com/office/drawing/2014/main" id="{0E0B2BD2-36D0-454F-B7A9-1832638C6ADA}"/>
              </a:ext>
            </a:extLst>
          </p:cNvPr>
          <p:cNvSpPr>
            <a:spLocks noGrp="1"/>
          </p:cNvSpPr>
          <p:nvPr>
            <p:ph idx="1"/>
          </p:nvPr>
        </p:nvSpPr>
        <p:spPr>
          <a:xfrm>
            <a:off x="2231136" y="2638044"/>
            <a:ext cx="7729728" cy="4070666"/>
          </a:xfrm>
        </p:spPr>
        <p:txBody>
          <a:bodyPr>
            <a:normAutofit/>
          </a:bodyPr>
          <a:lstStyle/>
          <a:p>
            <a:pPr marL="0" indent="0" algn="ctr">
              <a:buNone/>
            </a:pPr>
            <a:r>
              <a:rPr lang="en-US" dirty="0"/>
              <a:t>Set of models that </a:t>
            </a:r>
            <a:r>
              <a:rPr lang="en-US" b="1" dirty="0"/>
              <a:t>capture the meaning of words </a:t>
            </a:r>
            <a:r>
              <a:rPr lang="en-US" dirty="0"/>
              <a:t>within                               </a:t>
            </a:r>
            <a:r>
              <a:rPr lang="en-US" b="1" dirty="0"/>
              <a:t>dense vectors of small dimensionality.</a:t>
            </a:r>
          </a:p>
          <a:p>
            <a:pPr marL="0" indent="0" algn="ctr">
              <a:buNone/>
            </a:pPr>
            <a:endParaRPr lang="en-US" dirty="0"/>
          </a:p>
          <a:p>
            <a:r>
              <a:rPr lang="en-US" b="1" dirty="0"/>
              <a:t>Trained</a:t>
            </a:r>
            <a:r>
              <a:rPr lang="en-US" dirty="0"/>
              <a:t> from massive document </a:t>
            </a:r>
            <a:r>
              <a:rPr lang="en-US" b="1" dirty="0"/>
              <a:t>corpora</a:t>
            </a:r>
            <a:r>
              <a:rPr lang="en-US" dirty="0"/>
              <a:t> using </a:t>
            </a:r>
            <a:r>
              <a:rPr lang="en-US" b="1" dirty="0"/>
              <a:t>neural networks.</a:t>
            </a:r>
          </a:p>
          <a:p>
            <a:r>
              <a:rPr lang="en-US" dirty="0"/>
              <a:t>The </a:t>
            </a:r>
            <a:r>
              <a:rPr lang="en-US" b="1" dirty="0"/>
              <a:t>meaning of the words is distributed</a:t>
            </a:r>
            <a:r>
              <a:rPr lang="en-US" dirty="0"/>
              <a:t> in all the dimensions.</a:t>
            </a:r>
          </a:p>
          <a:p>
            <a:r>
              <a:rPr lang="en-US" dirty="0"/>
              <a:t>The dimensions are not interpretable.</a:t>
            </a:r>
          </a:p>
          <a:p>
            <a:pPr marL="0" indent="0">
              <a:buNone/>
            </a:pPr>
            <a:endParaRPr lang="es-MX" dirty="0"/>
          </a:p>
        </p:txBody>
      </p:sp>
    </p:spTree>
    <p:custDataLst>
      <p:tags r:id="rId1"/>
    </p:custDataLst>
    <p:extLst>
      <p:ext uri="{BB962C8B-B14F-4D97-AF65-F5344CB8AC3E}">
        <p14:creationId xmlns:p14="http://schemas.microsoft.com/office/powerpoint/2010/main" val="391991133"/>
      </p:ext>
    </p:extLst>
  </p:cSld>
  <p:clrMapOvr>
    <a:masterClrMapping/>
  </p:clrMapOvr>
  <mc:AlternateContent xmlns:mc="http://schemas.openxmlformats.org/markup-compatibility/2006" xmlns:p14="http://schemas.microsoft.com/office/powerpoint/2010/main">
    <mc:Choice Requires="p14">
      <p:transition spd="slow" p14:dur="2000" advTm="91"/>
    </mc:Choice>
    <mc:Fallback xmlns="">
      <p:transition spd="slow" advTm="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EA4F0E-F8A7-49F3-9835-385988465484}"/>
              </a:ext>
            </a:extLst>
          </p:cNvPr>
          <p:cNvSpPr>
            <a:spLocks noGrp="1"/>
          </p:cNvSpPr>
          <p:nvPr>
            <p:ph type="title"/>
          </p:nvPr>
        </p:nvSpPr>
        <p:spPr/>
        <p:txBody>
          <a:bodyPr/>
          <a:lstStyle/>
          <a:p>
            <a:r>
              <a:rPr lang="en-US" dirty="0"/>
              <a:t>RNSB</a:t>
            </a:r>
          </a:p>
        </p:txBody>
      </p:sp>
      <p:sp>
        <p:nvSpPr>
          <p:cNvPr id="3" name="Marcador de contenido 2">
            <a:extLst>
              <a:ext uri="{FF2B5EF4-FFF2-40B4-BE49-F238E27FC236}">
                <a16:creationId xmlns:a16="http://schemas.microsoft.com/office/drawing/2014/main" id="{CD64A812-53E6-4D04-97B0-22FFBC852836}"/>
              </a:ext>
            </a:extLst>
          </p:cNvPr>
          <p:cNvSpPr>
            <a:spLocks noGrp="1"/>
          </p:cNvSpPr>
          <p:nvPr>
            <p:ph idx="1"/>
          </p:nvPr>
        </p:nvSpPr>
        <p:spPr/>
        <p:txBody>
          <a:bodyPr/>
          <a:lstStyle/>
          <a:p>
            <a:r>
              <a:rPr lang="en-US" dirty="0"/>
              <a:t>Detailed explanation in the paper [1].</a:t>
            </a:r>
          </a:p>
        </p:txBody>
      </p:sp>
    </p:spTree>
    <p:extLst>
      <p:ext uri="{BB962C8B-B14F-4D97-AF65-F5344CB8AC3E}">
        <p14:creationId xmlns:p14="http://schemas.microsoft.com/office/powerpoint/2010/main" val="277861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F9278B-4899-4A18-81CB-25B8C4D327C7}"/>
              </a:ext>
            </a:extLst>
          </p:cNvPr>
          <p:cNvSpPr>
            <a:spLocks noGrp="1"/>
          </p:cNvSpPr>
          <p:nvPr>
            <p:ph type="title"/>
          </p:nvPr>
        </p:nvSpPr>
        <p:spPr/>
        <p:txBody>
          <a:bodyPr/>
          <a:lstStyle/>
          <a:p>
            <a:r>
              <a:rPr lang="es-CL" dirty="0" err="1"/>
              <a:t>Fairness</a:t>
            </a:r>
            <a:r>
              <a:rPr lang="es-CL" dirty="0"/>
              <a:t> in Word Embeddings</a:t>
            </a:r>
            <a:endParaRPr lang="es-MX" dirty="0"/>
          </a:p>
        </p:txBody>
      </p:sp>
      <p:sp>
        <p:nvSpPr>
          <p:cNvPr id="3" name="Marcador de contenido 2">
            <a:extLst>
              <a:ext uri="{FF2B5EF4-FFF2-40B4-BE49-F238E27FC236}">
                <a16:creationId xmlns:a16="http://schemas.microsoft.com/office/drawing/2014/main" id="{2A00F03C-5E61-49E4-890A-EA636C7682AE}"/>
              </a:ext>
            </a:extLst>
          </p:cNvPr>
          <p:cNvSpPr>
            <a:spLocks noGrp="1"/>
          </p:cNvSpPr>
          <p:nvPr>
            <p:ph idx="1"/>
          </p:nvPr>
        </p:nvSpPr>
        <p:spPr>
          <a:xfrm>
            <a:off x="2231136" y="2638044"/>
            <a:ext cx="7729728" cy="4098658"/>
          </a:xfrm>
        </p:spPr>
        <p:txBody>
          <a:bodyPr>
            <a:normAutofit/>
          </a:bodyPr>
          <a:lstStyle/>
          <a:p>
            <a:pPr marL="0" indent="0" algn="ctr">
              <a:spcBef>
                <a:spcPts val="600"/>
              </a:spcBef>
              <a:buNone/>
            </a:pPr>
            <a:r>
              <a:rPr lang="en-US" dirty="0"/>
              <a:t>Word Embeddings </a:t>
            </a:r>
          </a:p>
          <a:p>
            <a:pPr marL="0" indent="0" algn="ctr">
              <a:spcBef>
                <a:spcPts val="600"/>
              </a:spcBef>
              <a:buNone/>
            </a:pPr>
            <a:r>
              <a:rPr lang="en-US" b="1" dirty="0"/>
              <a:t>are prone to inherit stereotypical social biases </a:t>
            </a:r>
          </a:p>
          <a:p>
            <a:pPr marL="0" indent="0" algn="ctr">
              <a:spcBef>
                <a:spcPts val="600"/>
              </a:spcBef>
              <a:buNone/>
            </a:pPr>
            <a:r>
              <a:rPr lang="en-US" dirty="0"/>
              <a:t>from the corpus they were built on.</a:t>
            </a:r>
          </a:p>
        </p:txBody>
      </p:sp>
    </p:spTree>
    <p:custDataLst>
      <p:tags r:id="rId1"/>
    </p:custDataLst>
    <p:extLst>
      <p:ext uri="{BB962C8B-B14F-4D97-AF65-F5344CB8AC3E}">
        <p14:creationId xmlns:p14="http://schemas.microsoft.com/office/powerpoint/2010/main" val="904574940"/>
      </p:ext>
    </p:extLst>
  </p:cSld>
  <p:clrMapOvr>
    <a:masterClrMapping/>
  </p:clrMapOvr>
  <mc:AlternateContent xmlns:mc="http://schemas.openxmlformats.org/markup-compatibility/2006" xmlns:p14="http://schemas.microsoft.com/office/powerpoint/2010/main">
    <mc:Choice Requires="p14">
      <p:transition spd="slow" p14:dur="2000" advTm="71"/>
    </mc:Choice>
    <mc:Fallback xmlns="">
      <p:transition spd="slow" advTm="7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
</p:tagLst>
</file>

<file path=ppt/tags/tag10.xml><?xml version="1.0" encoding="utf-8"?>
<p:tagLst xmlns:a="http://schemas.openxmlformats.org/drawingml/2006/main" xmlns:r="http://schemas.openxmlformats.org/officeDocument/2006/relationships" xmlns:p="http://schemas.openxmlformats.org/presentationml/2006/main">
  <p:tag name="TIMING" val="|0.1"/>
</p:tagLst>
</file>

<file path=ppt/tags/tag11.xml><?xml version="1.0" encoding="utf-8"?>
<p:tagLst xmlns:a="http://schemas.openxmlformats.org/drawingml/2006/main" xmlns:r="http://schemas.openxmlformats.org/officeDocument/2006/relationships" xmlns:p="http://schemas.openxmlformats.org/presentationml/2006/main">
  <p:tag name="TIMING" val="|0|0"/>
</p:tagLst>
</file>

<file path=ppt/tags/tag12.xml><?xml version="1.0" encoding="utf-8"?>
<p:tagLst xmlns:a="http://schemas.openxmlformats.org/drawingml/2006/main" xmlns:r="http://schemas.openxmlformats.org/officeDocument/2006/relationships" xmlns:p="http://schemas.openxmlformats.org/presentationml/2006/main">
  <p:tag name="TIMING" val="|16.9"/>
</p:tagLst>
</file>

<file path=ppt/tags/tag2.xml><?xml version="1.0" encoding="utf-8"?>
<p:tagLst xmlns:a="http://schemas.openxmlformats.org/drawingml/2006/main" xmlns:r="http://schemas.openxmlformats.org/officeDocument/2006/relationships" xmlns:p="http://schemas.openxmlformats.org/presentationml/2006/main">
  <p:tag name="TIMING" val="|0|0"/>
</p:tagLst>
</file>

<file path=ppt/tags/tag3.xml><?xml version="1.0" encoding="utf-8"?>
<p:tagLst xmlns:a="http://schemas.openxmlformats.org/drawingml/2006/main" xmlns:r="http://schemas.openxmlformats.org/officeDocument/2006/relationships" xmlns:p="http://schemas.openxmlformats.org/presentationml/2006/main">
  <p:tag name="TIMING" val="|0|0"/>
</p:tagLst>
</file>

<file path=ppt/tags/tag4.xml><?xml version="1.0" encoding="utf-8"?>
<p:tagLst xmlns:a="http://schemas.openxmlformats.org/drawingml/2006/main" xmlns:r="http://schemas.openxmlformats.org/officeDocument/2006/relationships" xmlns:p="http://schemas.openxmlformats.org/presentationml/2006/main">
  <p:tag name="TIMING" val="|0"/>
</p:tagLst>
</file>

<file path=ppt/tags/tag5.xml><?xml version="1.0" encoding="utf-8"?>
<p:tagLst xmlns:a="http://schemas.openxmlformats.org/drawingml/2006/main" xmlns:r="http://schemas.openxmlformats.org/officeDocument/2006/relationships" xmlns:p="http://schemas.openxmlformats.org/presentationml/2006/main">
  <p:tag name="TIMING" val="|0.1|0.1|0.1"/>
</p:tagLst>
</file>

<file path=ppt/tags/tag6.xml><?xml version="1.0" encoding="utf-8"?>
<p:tagLst xmlns:a="http://schemas.openxmlformats.org/drawingml/2006/main" xmlns:r="http://schemas.openxmlformats.org/officeDocument/2006/relationships" xmlns:p="http://schemas.openxmlformats.org/presentationml/2006/main">
  <p:tag name="TIMING" val="|0.1"/>
</p:tagLst>
</file>

<file path=ppt/tags/tag7.xml><?xml version="1.0" encoding="utf-8"?>
<p:tagLst xmlns:a="http://schemas.openxmlformats.org/drawingml/2006/main" xmlns:r="http://schemas.openxmlformats.org/officeDocument/2006/relationships" xmlns:p="http://schemas.openxmlformats.org/presentationml/2006/main">
  <p:tag name="TIMING" val="|0.1"/>
</p:tagLst>
</file>

<file path=ppt/tags/tag8.xml><?xml version="1.0" encoding="utf-8"?>
<p:tagLst xmlns:a="http://schemas.openxmlformats.org/drawingml/2006/main" xmlns:r="http://schemas.openxmlformats.org/officeDocument/2006/relationships" xmlns:p="http://schemas.openxmlformats.org/presentationml/2006/main">
  <p:tag name="TIMING" val="|0.1|0.1|0.1|0.1"/>
</p:tagLst>
</file>

<file path=ppt/tags/tag9.xml><?xml version="1.0" encoding="utf-8"?>
<p:tagLst xmlns:a="http://schemas.openxmlformats.org/drawingml/2006/main" xmlns:r="http://schemas.openxmlformats.org/officeDocument/2006/relationships" xmlns:p="http://schemas.openxmlformats.org/presentationml/2006/main">
  <p:tag name="TIMING" val="|18.9"/>
</p:tagLst>
</file>

<file path=ppt/theme/theme1.xml><?xml version="1.0" encoding="utf-8"?>
<a:theme xmlns:a="http://schemas.openxmlformats.org/drawingml/2006/main" name="Paquet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3035</Words>
  <Application>Microsoft Office PowerPoint</Application>
  <PresentationFormat>Panorámica</PresentationFormat>
  <Paragraphs>436</Paragraphs>
  <Slides>80</Slides>
  <Notes>32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80</vt:i4>
      </vt:variant>
    </vt:vector>
  </HeadingPairs>
  <TitlesOfParts>
    <vt:vector size="86" baseType="lpstr">
      <vt:lpstr>Arial</vt:lpstr>
      <vt:lpstr>Calibri</vt:lpstr>
      <vt:lpstr>Cambria Math</vt:lpstr>
      <vt:lpstr>Consolas</vt:lpstr>
      <vt:lpstr>Gill Sans MT</vt:lpstr>
      <vt:lpstr>Paquete</vt:lpstr>
      <vt:lpstr>The Word Embedding Fairness Evaluation Framework</vt:lpstr>
      <vt:lpstr>Team</vt:lpstr>
      <vt:lpstr>Fairness in ia</vt:lpstr>
      <vt:lpstr>Fairness in Word Embeddings</vt:lpstr>
      <vt:lpstr>outline</vt:lpstr>
      <vt:lpstr>Background on word representations</vt:lpstr>
      <vt:lpstr>Word EmbeddingS</vt:lpstr>
      <vt:lpstr>Word EmbeddingS</vt:lpstr>
      <vt:lpstr>Fairness in Word Embeddings</vt:lpstr>
      <vt:lpstr>Motivation</vt:lpstr>
      <vt:lpstr>Research Problems</vt:lpstr>
      <vt:lpstr>Research Problems</vt:lpstr>
      <vt:lpstr>Research Problems</vt:lpstr>
      <vt:lpstr>Objectives</vt:lpstr>
      <vt:lpstr>Wefe: The Word Embedding Fairness Evaluation Framework</vt:lpstr>
      <vt:lpstr>Wefe: The Word Embedding Fairness Evaluation Framework</vt:lpstr>
      <vt:lpstr>Target sets</vt:lpstr>
      <vt:lpstr>attribute sets</vt:lpstr>
      <vt:lpstr>Query</vt:lpstr>
      <vt:lpstr>Example Query</vt:lpstr>
      <vt:lpstr>Fairness Metric</vt:lpstr>
      <vt:lpstr>Fairness Metric</vt:lpstr>
      <vt:lpstr>Fairness Metric</vt:lpstr>
      <vt:lpstr>Standard usage pattern of WEFE</vt:lpstr>
      <vt:lpstr>WEAT: Word Embedding Association Test</vt:lpstr>
      <vt:lpstr>Tutorial 1</vt:lpstr>
      <vt:lpstr>RNSB: Relative Negative Sentiment Bias</vt:lpstr>
      <vt:lpstr>Tutorial 2</vt:lpstr>
      <vt:lpstr>Mitigation of Word Embeddings</vt:lpstr>
      <vt:lpstr>Mitigation Word Embeddings</vt:lpstr>
      <vt:lpstr>Hard Debias</vt:lpstr>
      <vt:lpstr>Hard Debias:  Identify Gender Direction</vt:lpstr>
      <vt:lpstr>Hard Debias:  Neutralization</vt:lpstr>
      <vt:lpstr>Hard Debias: Equalization</vt:lpstr>
      <vt:lpstr>Tutorial 3</vt:lpstr>
      <vt:lpstr>WEFE implementation</vt:lpstr>
      <vt:lpstr>Conclusions and future work</vt:lpstr>
      <vt:lpstr>Conclusions</vt:lpstr>
      <vt:lpstr>Conclusions</vt:lpstr>
      <vt:lpstr>Conclusions</vt:lpstr>
      <vt:lpstr>Future work</vt:lpstr>
      <vt:lpstr>Future work</vt:lpstr>
      <vt:lpstr>Future work</vt:lpstr>
      <vt:lpstr>thanks for your attention</vt:lpstr>
      <vt:lpstr>Annexes</vt:lpstr>
      <vt:lpstr>Case study</vt:lpstr>
      <vt:lpstr>Case Study</vt:lpstr>
      <vt:lpstr>Word Embeddings Benchmarks (WEB) </vt:lpstr>
      <vt:lpstr>Embedding models</vt:lpstr>
      <vt:lpstr>queries</vt:lpstr>
      <vt:lpstr>Queries examples</vt:lpstr>
      <vt:lpstr>fairness metrics</vt:lpstr>
      <vt:lpstr>Case study: Overall And Web</vt:lpstr>
      <vt:lpstr>Case Study: Results</vt:lpstr>
      <vt:lpstr>Case Study: Gender Results</vt:lpstr>
      <vt:lpstr>Case Study: Gender Results</vt:lpstr>
      <vt:lpstr>Case Study: Gender Results</vt:lpstr>
      <vt:lpstr>Case Study: Ethnicity and religion Results</vt:lpstr>
      <vt:lpstr>Case Study: Ethnicity and religion Results</vt:lpstr>
      <vt:lpstr>Case Study: Overall Results</vt:lpstr>
      <vt:lpstr>Case Study: overall Results</vt:lpstr>
      <vt:lpstr>Case Study:  Overall Rankings by metric</vt:lpstr>
      <vt:lpstr>Case Study:  Overall Rankings by metric</vt:lpstr>
      <vt:lpstr>Case Study:  Overall Rankings by metric</vt:lpstr>
      <vt:lpstr>Case Study: Spearman’s Correlation between rankings</vt:lpstr>
      <vt:lpstr>Case Study: Spearman’s Correlation between rankings</vt:lpstr>
      <vt:lpstr>Case Study: Spearman’s Correlation between rankings</vt:lpstr>
      <vt:lpstr>Case Study:  Overall ranking Correlations with WEB</vt:lpstr>
      <vt:lpstr>Case Study:  Overall ranking Correlations with WEB</vt:lpstr>
      <vt:lpstr>References</vt:lpstr>
      <vt:lpstr>References</vt:lpstr>
      <vt:lpstr>References</vt:lpstr>
      <vt:lpstr>Quick Start</vt:lpstr>
      <vt:lpstr>quick start</vt:lpstr>
      <vt:lpstr>quick start</vt:lpstr>
      <vt:lpstr>quick start</vt:lpstr>
      <vt:lpstr>WEAT</vt:lpstr>
      <vt:lpstr>WEAT Effect SIZE</vt:lpstr>
      <vt:lpstr>RND</vt:lpstr>
      <vt:lpstr>RNSB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Word Embedding Fairness Evaluation Framework</dc:title>
  <dc:creator>Pablo Badilla</dc:creator>
  <cp:lastModifiedBy>Pablo Badilla Torrealba</cp:lastModifiedBy>
  <cp:revision>21</cp:revision>
  <dcterms:created xsi:type="dcterms:W3CDTF">2020-06-17T19:56:54Z</dcterms:created>
  <dcterms:modified xsi:type="dcterms:W3CDTF">2022-10-20T17:19:43Z</dcterms:modified>
</cp:coreProperties>
</file>