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7" r:id="rId4"/>
    <p:sldId id="272" r:id="rId5"/>
    <p:sldId id="269" r:id="rId6"/>
    <p:sldId id="258" r:id="rId7"/>
    <p:sldId id="276" r:id="rId8"/>
    <p:sldId id="268" r:id="rId9"/>
    <p:sldId id="274" r:id="rId10"/>
    <p:sldId id="273" r:id="rId11"/>
    <p:sldId id="266" r:id="rId12"/>
    <p:sldId id="275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5C2C-D885-4239-8487-D551BACB69FD}" type="datetimeFigureOut">
              <a:rPr lang="en-CA" smtClean="0"/>
              <a:t>30/07/2021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4E42-E6F0-46DF-825C-6733780B8364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92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5C2C-D885-4239-8487-D551BACB69FD}" type="datetimeFigureOut">
              <a:rPr lang="en-CA" smtClean="0"/>
              <a:t>30/07/2021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4E42-E6F0-46DF-825C-6733780B83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43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5C2C-D885-4239-8487-D551BACB69FD}" type="datetimeFigureOut">
              <a:rPr lang="en-CA" smtClean="0"/>
              <a:t>30/07/2021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4E42-E6F0-46DF-825C-6733780B83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35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5C2C-D885-4239-8487-D551BACB69FD}" type="datetimeFigureOut">
              <a:rPr lang="en-CA" smtClean="0"/>
              <a:t>30/07/2021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4E42-E6F0-46DF-825C-6733780B83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105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5C2C-D885-4239-8487-D551BACB69FD}" type="datetimeFigureOut">
              <a:rPr lang="en-CA" smtClean="0"/>
              <a:t>30/07/2021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4E42-E6F0-46DF-825C-6733780B8364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64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5C2C-D885-4239-8487-D551BACB69FD}" type="datetimeFigureOut">
              <a:rPr lang="en-CA" smtClean="0"/>
              <a:t>30/07/2021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4E42-E6F0-46DF-825C-6733780B83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12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5C2C-D885-4239-8487-D551BACB69FD}" type="datetimeFigureOut">
              <a:rPr lang="en-CA" smtClean="0"/>
              <a:t>30/07/2021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4E42-E6F0-46DF-825C-6733780B83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91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5C2C-D885-4239-8487-D551BACB69FD}" type="datetimeFigureOut">
              <a:rPr lang="en-CA" smtClean="0"/>
              <a:t>30/07/2021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4E42-E6F0-46DF-825C-6733780B83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3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5C2C-D885-4239-8487-D551BACB69FD}" type="datetimeFigureOut">
              <a:rPr lang="en-CA" smtClean="0"/>
              <a:t>30/07/2021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4E42-E6F0-46DF-825C-6733780B83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68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655C2C-D885-4239-8487-D551BACB69FD}" type="datetimeFigureOut">
              <a:rPr lang="en-CA" smtClean="0"/>
              <a:t>30/07/2021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2C4E42-E6F0-46DF-825C-6733780B83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96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5C2C-D885-4239-8487-D551BACB69FD}" type="datetimeFigureOut">
              <a:rPr lang="en-CA" smtClean="0"/>
              <a:t>30/07/2021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4E42-E6F0-46DF-825C-6733780B83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57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655C2C-D885-4239-8487-D551BACB69FD}" type="datetimeFigureOut">
              <a:rPr lang="en-CA" smtClean="0"/>
              <a:t>30/07/2021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2C4E42-E6F0-46DF-825C-6733780B8364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24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5B5E-22CD-4038-ABD2-4477C91B6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058400" cy="35661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E-Commerce Customer Churn Analysis and Prediction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C88AB-0DE9-4BAC-B350-39B0DAD5C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537098"/>
            <a:ext cx="10058400" cy="2059146"/>
          </a:xfrm>
        </p:spPr>
        <p:txBody>
          <a:bodyPr>
            <a:normAutofit/>
          </a:bodyPr>
          <a:lstStyle/>
          <a:p>
            <a:r>
              <a:rPr lang="pl-PL" sz="2000" dirty="0"/>
              <a:t>By: Priyanka Bagchi</a:t>
            </a:r>
          </a:p>
          <a:p>
            <a:r>
              <a:rPr lang="en-CA" sz="2000" dirty="0"/>
              <a:t>	</a:t>
            </a:r>
            <a:r>
              <a:rPr lang="pl-PL" sz="2000" dirty="0"/>
              <a:t>Priyanka.Bagchi.pb@gmail.com</a:t>
            </a:r>
            <a:endParaRPr lang="en-CA" sz="2000" dirty="0"/>
          </a:p>
          <a:p>
            <a:r>
              <a:rPr lang="pl-PL" sz="2000" dirty="0"/>
              <a:t>Supervisor: Dr. Sedef Akinli Kocak, PhD</a:t>
            </a:r>
          </a:p>
          <a:p>
            <a:r>
              <a:rPr lang="en-CA" sz="2000" dirty="0"/>
              <a:t>	</a:t>
            </a:r>
            <a:r>
              <a:rPr lang="pl-PL" sz="2000" dirty="0"/>
              <a:t>sedef.akinlikocak@ryerson.ca </a:t>
            </a:r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98036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E0BA5A-D30D-453C-B39A-33251BC2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5" y="0"/>
            <a:ext cx="11461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5525-F4A9-4808-93E7-E166BDBB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9623"/>
            <a:ext cx="10058400" cy="1450757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F9C25-B5F2-4BEE-ABB5-DB11DD74B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566" y="1737360"/>
            <a:ext cx="9948114" cy="458665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Continue to collect more data. This will help with the overfitting issue and improve the performance of all the models.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If they still want to use the current predictions, the top 8 variables to keep in mind would be: </a:t>
            </a:r>
          </a:p>
          <a:p>
            <a:pPr marL="932688" lvl="2" indent="-457200">
              <a:lnSpc>
                <a:spcPct val="150000"/>
              </a:lnSpc>
              <a:buClr>
                <a:schemeClr val="tx2"/>
              </a:buClr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</a:rPr>
              <a:t>Tenure</a:t>
            </a:r>
          </a:p>
          <a:p>
            <a:pPr marL="932688" lvl="2" indent="-457200">
              <a:lnSpc>
                <a:spcPct val="150000"/>
              </a:lnSpc>
              <a:buClr>
                <a:schemeClr val="tx2"/>
              </a:buClr>
              <a:buFont typeface="+mj-lt"/>
              <a:buAutoNum type="arabicParenR"/>
            </a:pPr>
            <a:r>
              <a:rPr lang="en-US" sz="1800" dirty="0" err="1">
                <a:solidFill>
                  <a:schemeClr val="tx1"/>
                </a:solidFill>
              </a:rPr>
              <a:t>OrderCount</a:t>
            </a:r>
            <a:endParaRPr lang="en-US" sz="1800" dirty="0">
              <a:solidFill>
                <a:schemeClr val="tx1"/>
              </a:solidFill>
            </a:endParaRPr>
          </a:p>
          <a:p>
            <a:pPr marL="932688" lvl="2" indent="-457200">
              <a:lnSpc>
                <a:spcPct val="150000"/>
              </a:lnSpc>
              <a:buClr>
                <a:schemeClr val="tx2"/>
              </a:buClr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</a:rPr>
              <a:t>Complain</a:t>
            </a:r>
          </a:p>
          <a:p>
            <a:pPr marL="932688" lvl="2" indent="-457200">
              <a:lnSpc>
                <a:spcPct val="150000"/>
              </a:lnSpc>
              <a:buClr>
                <a:schemeClr val="tx2"/>
              </a:buClr>
              <a:buFont typeface="+mj-lt"/>
              <a:buAutoNum type="arabicParenR"/>
            </a:pPr>
            <a:r>
              <a:rPr lang="en-US" sz="1800" dirty="0" err="1">
                <a:solidFill>
                  <a:schemeClr val="tx1"/>
                </a:solidFill>
              </a:rPr>
              <a:t>NumberOfAddress</a:t>
            </a:r>
            <a:endParaRPr lang="en-US" sz="1800" dirty="0">
              <a:solidFill>
                <a:schemeClr val="tx1"/>
              </a:solidFill>
            </a:endParaRPr>
          </a:p>
          <a:p>
            <a:pPr marL="932688" lvl="2" indent="-457200">
              <a:lnSpc>
                <a:spcPct val="150000"/>
              </a:lnSpc>
              <a:buClr>
                <a:schemeClr val="tx2"/>
              </a:buClr>
              <a:buFont typeface="+mj-lt"/>
              <a:buAutoNum type="arabicParenR"/>
            </a:pPr>
            <a:r>
              <a:rPr lang="en-US" sz="1800" dirty="0" err="1">
                <a:solidFill>
                  <a:schemeClr val="tx1"/>
                </a:solidFill>
              </a:rPr>
              <a:t>CashbackAmount</a:t>
            </a:r>
            <a:endParaRPr lang="en-US" sz="1800" dirty="0">
              <a:solidFill>
                <a:schemeClr val="tx1"/>
              </a:solidFill>
            </a:endParaRPr>
          </a:p>
          <a:p>
            <a:pPr marL="932688" lvl="2" indent="-457200">
              <a:lnSpc>
                <a:spcPct val="150000"/>
              </a:lnSpc>
              <a:buClr>
                <a:schemeClr val="tx2"/>
              </a:buClr>
              <a:buFont typeface="+mj-lt"/>
              <a:buAutoNum type="arabicParenR"/>
            </a:pPr>
            <a:r>
              <a:rPr lang="en-US" sz="1800" dirty="0" err="1">
                <a:solidFill>
                  <a:schemeClr val="tx1"/>
                </a:solidFill>
              </a:rPr>
              <a:t>DaySinceLastOrder</a:t>
            </a:r>
            <a:endParaRPr lang="en-US" sz="1800" dirty="0">
              <a:solidFill>
                <a:schemeClr val="tx1"/>
              </a:solidFill>
            </a:endParaRPr>
          </a:p>
          <a:p>
            <a:pPr marL="932688" lvl="2" indent="-457200">
              <a:lnSpc>
                <a:spcPct val="150000"/>
              </a:lnSpc>
              <a:buClr>
                <a:schemeClr val="tx2"/>
              </a:buClr>
              <a:buFont typeface="+mj-lt"/>
              <a:buAutoNum type="arabicParenR"/>
            </a:pPr>
            <a:r>
              <a:rPr lang="en-US" sz="1800" dirty="0" err="1">
                <a:solidFill>
                  <a:schemeClr val="tx1"/>
                </a:solidFill>
              </a:rPr>
              <a:t>NumberOfDeviceRegistered</a:t>
            </a:r>
            <a:endParaRPr lang="en-US" sz="1800" dirty="0">
              <a:solidFill>
                <a:schemeClr val="tx1"/>
              </a:solidFill>
            </a:endParaRPr>
          </a:p>
          <a:p>
            <a:pPr marL="932688" lvl="2" indent="-457200">
              <a:lnSpc>
                <a:spcPct val="150000"/>
              </a:lnSpc>
              <a:buClr>
                <a:schemeClr val="tx2"/>
              </a:buClr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</a:rPr>
              <a:t>WarehouseToHome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5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95DA-45BE-43C6-A7CC-2A05ACA9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D93C1-3122-448C-8260-7E647F945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566" y="1845733"/>
            <a:ext cx="9948114" cy="44992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CA" sz="2200" dirty="0">
                <a:solidFill>
                  <a:schemeClr val="tx1"/>
                </a:solidFill>
              </a:rPr>
              <a:t> Relatively small dataset</a:t>
            </a:r>
          </a:p>
          <a:p>
            <a:pPr>
              <a:lnSpc>
                <a:spcPct val="20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CA" sz="2200" dirty="0">
                <a:solidFill>
                  <a:schemeClr val="tx1"/>
                </a:solidFill>
              </a:rPr>
              <a:t> Due to time restrictions and the scope of this course:</a:t>
            </a:r>
          </a:p>
          <a:p>
            <a:pPr lvl="1">
              <a:lnSpc>
                <a:spcPct val="20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CA" sz="2200" dirty="0">
                <a:solidFill>
                  <a:schemeClr val="tx1"/>
                </a:solidFill>
              </a:rPr>
              <a:t>The planned use of the </a:t>
            </a:r>
            <a:r>
              <a:rPr lang="en-CA" sz="2200" dirty="0" err="1">
                <a:solidFill>
                  <a:schemeClr val="tx1"/>
                </a:solidFill>
              </a:rPr>
              <a:t>XGBoost</a:t>
            </a:r>
            <a:r>
              <a:rPr lang="en-CA" sz="2200" dirty="0">
                <a:solidFill>
                  <a:schemeClr val="tx1"/>
                </a:solidFill>
              </a:rPr>
              <a:t> model was replaced with Decision Tree</a:t>
            </a:r>
          </a:p>
          <a:p>
            <a:pPr lvl="1">
              <a:lnSpc>
                <a:spcPct val="20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CA" sz="2200" dirty="0">
                <a:solidFill>
                  <a:schemeClr val="tx1"/>
                </a:solidFill>
              </a:rPr>
              <a:t>Simple oversampling used instead of Safe-Level-SMOTE</a:t>
            </a:r>
          </a:p>
          <a:p>
            <a:pPr lvl="1">
              <a:lnSpc>
                <a:spcPct val="20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CA" sz="2200" dirty="0">
                <a:solidFill>
                  <a:schemeClr val="tx1"/>
                </a:solidFill>
              </a:rPr>
              <a:t>Automatic feature selection method and </a:t>
            </a:r>
            <a:r>
              <a:rPr lang="en-US" sz="2200" dirty="0">
                <a:solidFill>
                  <a:schemeClr val="tx1"/>
                </a:solidFill>
              </a:rPr>
              <a:t>Variable Importance from Machine Learning Algorithms</a:t>
            </a:r>
            <a:r>
              <a:rPr lang="en-CA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tx1"/>
                </a:solidFill>
              </a:rPr>
              <a:t>Recursive Feature Elimination (RFE) used instead of Step wise Forward and Backward Selection</a:t>
            </a:r>
            <a:endParaRPr lang="en-CA" sz="2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07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0F2480-2822-4649-A480-2E9B7F2A004F}"/>
              </a:ext>
            </a:extLst>
          </p:cNvPr>
          <p:cNvSpPr txBox="1">
            <a:spLocks/>
          </p:cNvSpPr>
          <p:nvPr/>
        </p:nvSpPr>
        <p:spPr>
          <a:xfrm>
            <a:off x="792490" y="1198703"/>
            <a:ext cx="10607019" cy="356616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600" dirty="0">
                <a:solidFill>
                  <a:schemeClr val="tx1"/>
                </a:solidFill>
              </a:rPr>
              <a:t>Thank You!</a:t>
            </a:r>
            <a:endParaRPr lang="en-CA" sz="1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8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7136-9A3B-4CFF-8A90-384842F4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0AF66-EDD5-4690-A4DF-8E50B28E7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65646" cy="3379124"/>
          </a:xfrm>
        </p:spPr>
        <p:txBody>
          <a:bodyPr>
            <a:normAutofit/>
          </a:bodyPr>
          <a:lstStyle/>
          <a:p>
            <a:endParaRPr lang="en-CA" sz="1600" dirty="0"/>
          </a:p>
          <a:p>
            <a:r>
              <a:rPr lang="en-CA" sz="1600" dirty="0"/>
              <a:t>Step 1: Exploratory Data Analysis (EDA)</a:t>
            </a:r>
          </a:p>
          <a:p>
            <a:endParaRPr lang="en-CA" sz="1600" dirty="0"/>
          </a:p>
          <a:p>
            <a:r>
              <a:rPr lang="en-CA" sz="1600" dirty="0"/>
              <a:t>Step 2: Predictive Modelling</a:t>
            </a:r>
          </a:p>
          <a:p>
            <a:endParaRPr lang="en-CA" sz="1600" dirty="0"/>
          </a:p>
          <a:p>
            <a:r>
              <a:rPr lang="en-CA" sz="1600" dirty="0"/>
              <a:t>Step 3: Post-Predictive Analysis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D7AE198-F70A-432E-A10A-7EC80ECC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321" y="0"/>
            <a:ext cx="5577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2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3799-B085-4DAC-87D5-CA791AC9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0833"/>
            <a:ext cx="12243188" cy="35661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1: 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332831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CCB3D76-8E09-4F0C-9AC7-5238F9C8FDCC}"/>
              </a:ext>
            </a:extLst>
          </p:cNvPr>
          <p:cNvSpPr txBox="1">
            <a:spLocks/>
          </p:cNvSpPr>
          <p:nvPr/>
        </p:nvSpPr>
        <p:spPr>
          <a:xfrm>
            <a:off x="2870936" y="55841"/>
            <a:ext cx="6450127" cy="63519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Data types of the Variables</a:t>
            </a:r>
          </a:p>
          <a:p>
            <a:pPr>
              <a:lnSpc>
                <a:spcPct val="17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Summary of the Dataset</a:t>
            </a:r>
          </a:p>
          <a:p>
            <a:pPr>
              <a:lnSpc>
                <a:spcPct val="17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Examine Data Distribution</a:t>
            </a:r>
          </a:p>
          <a:p>
            <a:pPr>
              <a:lnSpc>
                <a:spcPct val="17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Density plots to see the Distribution of all the Variables</a:t>
            </a:r>
          </a:p>
          <a:p>
            <a:pPr>
              <a:lnSpc>
                <a:spcPct val="17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Frequency table of all the columns that have character data types</a:t>
            </a:r>
          </a:p>
          <a:p>
            <a:pPr>
              <a:lnSpc>
                <a:spcPct val="17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Total number of missing values in each column</a:t>
            </a:r>
          </a:p>
          <a:p>
            <a:pPr>
              <a:lnSpc>
                <a:spcPct val="17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Data Cleaning: Character Variables</a:t>
            </a:r>
          </a:p>
          <a:p>
            <a:pPr>
              <a:lnSpc>
                <a:spcPct val="17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Data Cleaning: Numeric Variables</a:t>
            </a:r>
          </a:p>
          <a:p>
            <a:pPr>
              <a:lnSpc>
                <a:spcPct val="17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Density plots to see the Distribution of all the Variables after Cleaning</a:t>
            </a:r>
          </a:p>
          <a:p>
            <a:pPr>
              <a:lnSpc>
                <a:spcPct val="17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Correlation Between all Numerical Variables</a:t>
            </a:r>
          </a:p>
          <a:p>
            <a:pPr>
              <a:lnSpc>
                <a:spcPct val="17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Feature Selection</a:t>
            </a:r>
          </a:p>
          <a:p>
            <a:pPr>
              <a:lnSpc>
                <a:spcPct val="17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22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3799-B085-4DAC-87D5-CA791AC9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72" y="800833"/>
            <a:ext cx="11656855" cy="3566160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Step 2: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155001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5415-A52A-4693-946A-F141C30A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The 3 Machine Learning 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AA0D-9497-43F1-B44F-8C0AD706C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987" y="1870681"/>
            <a:ext cx="9896693" cy="4481258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CA" sz="2400" dirty="0">
                <a:solidFill>
                  <a:schemeClr val="tx1"/>
                </a:solidFill>
              </a:rPr>
              <a:t> After reviewing multiple journal articles during the literature review these are the 3 models that were chosen:</a:t>
            </a:r>
          </a:p>
          <a:p>
            <a:pPr lvl="1">
              <a:lnSpc>
                <a:spcPct val="21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CA" sz="2200" dirty="0">
                <a:solidFill>
                  <a:schemeClr val="tx1"/>
                </a:solidFill>
              </a:rPr>
              <a:t> Logistic Regression</a:t>
            </a:r>
          </a:p>
          <a:p>
            <a:pPr lvl="1">
              <a:lnSpc>
                <a:spcPct val="21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CA" sz="2200" dirty="0">
                <a:solidFill>
                  <a:schemeClr val="tx1"/>
                </a:solidFill>
              </a:rPr>
              <a:t> Random Forest</a:t>
            </a:r>
          </a:p>
          <a:p>
            <a:pPr lvl="1">
              <a:lnSpc>
                <a:spcPct val="21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CA" sz="2200" dirty="0">
                <a:solidFill>
                  <a:schemeClr val="tx1"/>
                </a:solidFill>
              </a:rPr>
              <a:t>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02617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5415-A52A-4693-946A-F141C30A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Metrics used to Evaluate the 3 Models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AA0D-9497-43F1-B44F-8C0AD706C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987" y="1870681"/>
            <a:ext cx="9896693" cy="44812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CA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As per the literature review, these are some of the best evaluation metrics to use for a dataset with an imbalanced target class</a:t>
            </a:r>
            <a:r>
              <a:rPr lang="en-CA" sz="2400" dirty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CA" sz="2200" dirty="0">
                <a:solidFill>
                  <a:schemeClr val="tx1"/>
                </a:solidFill>
              </a:rPr>
              <a:t>ROC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CA" sz="2200" dirty="0">
                <a:solidFill>
                  <a:schemeClr val="tx1"/>
                </a:solidFill>
              </a:rPr>
              <a:t>AUC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CA" sz="2200" dirty="0">
                <a:solidFill>
                  <a:schemeClr val="tx1"/>
                </a:solidFill>
              </a:rPr>
              <a:t>F1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CA" sz="2200" dirty="0">
                <a:solidFill>
                  <a:schemeClr val="tx1"/>
                </a:solidFill>
              </a:rPr>
              <a:t>Sensitivity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CA" sz="2200" dirty="0">
                <a:solidFill>
                  <a:schemeClr val="tx1"/>
                </a:solidFill>
              </a:rPr>
              <a:t>Specificity</a:t>
            </a:r>
          </a:p>
        </p:txBody>
      </p:sp>
    </p:spTree>
    <p:extLst>
      <p:ext uri="{BB962C8B-B14F-4D97-AF65-F5344CB8AC3E}">
        <p14:creationId xmlns:p14="http://schemas.microsoft.com/office/powerpoint/2010/main" val="414723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3799-B085-4DAC-87D5-CA791AC9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0833"/>
            <a:ext cx="12192000" cy="3566160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Step 3: Post-Predictive Analysis</a:t>
            </a:r>
          </a:p>
        </p:txBody>
      </p:sp>
    </p:spTree>
    <p:extLst>
      <p:ext uri="{BB962C8B-B14F-4D97-AF65-F5344CB8AC3E}">
        <p14:creationId xmlns:p14="http://schemas.microsoft.com/office/powerpoint/2010/main" val="249984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3799-B085-4DAC-87D5-CA791AC9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0833"/>
            <a:ext cx="12192000" cy="3566160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640683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1F497D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349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E-Commerce Customer Churn Analysis and Prediction</vt:lpstr>
      <vt:lpstr>Approach</vt:lpstr>
      <vt:lpstr>Step 1: Exploratory Data Analysis (EDA)</vt:lpstr>
      <vt:lpstr>PowerPoint Presentation</vt:lpstr>
      <vt:lpstr>Step 2: Predictive Modelling</vt:lpstr>
      <vt:lpstr>The 3 Machine Learning Models Used</vt:lpstr>
      <vt:lpstr>Metrics used to Evaluate the 3 Models</vt:lpstr>
      <vt:lpstr>Step 3: Post-Predictive Analysis</vt:lpstr>
      <vt:lpstr>Results</vt:lpstr>
      <vt:lpstr>PowerPoint Presentation</vt:lpstr>
      <vt:lpstr>Recommendations</vt:lpstr>
      <vt:lpstr>Limitations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Customer Churn Analysis and Prediction</dc:title>
  <dc:creator>Priyanka Bagchi</dc:creator>
  <cp:lastModifiedBy>Priyanka Bagchi</cp:lastModifiedBy>
  <cp:revision>11</cp:revision>
  <dcterms:created xsi:type="dcterms:W3CDTF">2021-07-30T07:06:28Z</dcterms:created>
  <dcterms:modified xsi:type="dcterms:W3CDTF">2021-07-31T02:50:59Z</dcterms:modified>
</cp:coreProperties>
</file>