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d568cdfc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ed568cdfc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d5f26561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ed5f26561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d5f26561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d5f26561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ed5f26561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ed5f26561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ed5f26561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ed5f26561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d4d60b3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d4d60b3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ed5f2656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ed5f2656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ed4d60b3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ed4d60b3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d568cdfc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d568cdfc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d568cdfc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d568cdfc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d568cdfc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d568cdfc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ed568cdfc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ed568cdfc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ed568cdfc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ed568cdfc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Ls4fQpTMKw8" TargetMode="Externa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igvgNe-PMOd6dqbpI2mHKSq6LYPD6YE0/view"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66275"/>
            <a:ext cx="8520600" cy="193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4480"/>
              <a:t>Predicción del Desarrollo Humano basada en la inserción de la mujer en la economía</a:t>
            </a:r>
            <a:endParaRPr sz="4480"/>
          </a:p>
        </p:txBody>
      </p:sp>
      <p:sp>
        <p:nvSpPr>
          <p:cNvPr id="55" name="Google Shape;55;p13"/>
          <p:cNvSpPr txBox="1"/>
          <p:nvPr>
            <p:ph idx="1" type="subTitle"/>
          </p:nvPr>
        </p:nvSpPr>
        <p:spPr>
          <a:xfrm>
            <a:off x="320225" y="3186050"/>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s" sz="2000"/>
              <a:t>Paula Bahadian</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311700" y="1152475"/>
            <a:ext cx="1515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Graficos con 3 clusters  y variables diversas antes de probar los modelos a seguir</a:t>
            </a:r>
            <a:endParaRPr/>
          </a:p>
        </p:txBody>
      </p:sp>
      <p:pic>
        <p:nvPicPr>
          <p:cNvPr id="108" name="Google Shape;108;p22"/>
          <p:cNvPicPr preferRelativeResize="0"/>
          <p:nvPr/>
        </p:nvPicPr>
        <p:blipFill>
          <a:blip r:embed="rId3">
            <a:alphaModFix/>
          </a:blip>
          <a:stretch>
            <a:fillRect/>
          </a:stretch>
        </p:blipFill>
        <p:spPr>
          <a:xfrm>
            <a:off x="1997125" y="0"/>
            <a:ext cx="7017651"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3"/>
          <p:cNvPicPr preferRelativeResize="0"/>
          <p:nvPr/>
        </p:nvPicPr>
        <p:blipFill>
          <a:blip r:embed="rId3">
            <a:alphaModFix/>
          </a:blip>
          <a:stretch>
            <a:fillRect/>
          </a:stretch>
        </p:blipFill>
        <p:spPr>
          <a:xfrm>
            <a:off x="442450" y="230125"/>
            <a:ext cx="8556848" cy="4913376"/>
          </a:xfrm>
          <a:prstGeom prst="rect">
            <a:avLst/>
          </a:prstGeom>
          <a:noFill/>
          <a:ln>
            <a:noFill/>
          </a:ln>
        </p:spPr>
      </p:pic>
      <p:sp>
        <p:nvSpPr>
          <p:cNvPr id="115" name="Google Shape;115;p23"/>
          <p:cNvSpPr txBox="1"/>
          <p:nvPr>
            <p:ph type="title"/>
          </p:nvPr>
        </p:nvSpPr>
        <p:spPr>
          <a:xfrm>
            <a:off x="624050" y="0"/>
            <a:ext cx="8520600" cy="6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highlight>
                  <a:schemeClr val="lt1"/>
                </a:highlight>
              </a:rPr>
              <a:t>Modelo Regresión Lineal</a:t>
            </a:r>
            <a:endParaRPr>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4"/>
          <p:cNvPicPr preferRelativeResize="0"/>
          <p:nvPr/>
        </p:nvPicPr>
        <p:blipFill>
          <a:blip r:embed="rId3">
            <a:alphaModFix/>
          </a:blip>
          <a:stretch>
            <a:fillRect/>
          </a:stretch>
        </p:blipFill>
        <p:spPr>
          <a:xfrm>
            <a:off x="595575" y="213425"/>
            <a:ext cx="8312726" cy="4930074"/>
          </a:xfrm>
          <a:prstGeom prst="rect">
            <a:avLst/>
          </a:prstGeom>
          <a:noFill/>
          <a:ln>
            <a:noFill/>
          </a:ln>
        </p:spPr>
      </p:pic>
      <p:sp>
        <p:nvSpPr>
          <p:cNvPr id="122" name="Google Shape;122;p24"/>
          <p:cNvSpPr txBox="1"/>
          <p:nvPr>
            <p:ph type="title"/>
          </p:nvPr>
        </p:nvSpPr>
        <p:spPr>
          <a:xfrm>
            <a:off x="311700" y="269075"/>
            <a:ext cx="4506900" cy="151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highlight>
                  <a:schemeClr val="lt1"/>
                </a:highlight>
              </a:rPr>
              <a:t>Modelo con Regresión Lineal, Random Forest, Decision Tree y KNeighbors</a:t>
            </a:r>
            <a:endParaRPr>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idx="1" type="body"/>
          </p:nvPr>
        </p:nvSpPr>
        <p:spPr>
          <a:xfrm>
            <a:off x="311700" y="433125"/>
            <a:ext cx="8520600" cy="298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PD: Cuando ya llegaba a la fase final de este proyecto, me he enterado de que el Nobel de Economía había sido </a:t>
            </a:r>
            <a:r>
              <a:rPr lang="es"/>
              <a:t>otorgado</a:t>
            </a:r>
            <a:r>
              <a:rPr lang="es"/>
              <a:t> a Claudia Goldin, economista que ha </a:t>
            </a:r>
            <a:r>
              <a:rPr lang="es"/>
              <a:t>desarrollado</a:t>
            </a:r>
            <a:r>
              <a:rPr lang="es"/>
              <a:t> un estudio muy completo acerca del papel de la mujer en el mercado laboral en los últimos 200 años. Ella ha creado </a:t>
            </a:r>
            <a:r>
              <a:rPr lang="es"/>
              <a:t>gráficos</a:t>
            </a:r>
            <a:r>
              <a:rPr lang="es"/>
              <a:t> muy interesantes y ha sacado conclusiones que sacan a la luz temas polémicos, como la flexibilidad laboral y la maternidad.</a:t>
            </a:r>
            <a:endParaRPr/>
          </a:p>
        </p:txBody>
      </p:sp>
      <p:pic>
        <p:nvPicPr>
          <p:cNvPr descr="La economista estadounidense Claudia Goldin ha recibido el Premio Nobel de Economía en 2023 debido a sus contribución a la hora de explicar económicamente el proceso de integración de la mujer en el mercado laboral a lo largo del siglo XX. En este vídeo repasamos sus principales aportaciones.&#10;&#10;Apoya la continuidad de este canal en:&#10;- Patreon: http://www.patreon.com/juanrallo&#10;- Youtube: https://www.youtube.com/juanrallo/join&#10;- Twitch: http://www.twitch.tv/juanrallo&#10;- Paypal: https://bit.ly/2VEQ4QF&#10;- Bitcoin: https://tippin.me/@juanrallo&#10;- Bitcoin: https://paynym.is/+whiteheart43B&#10;- Facebook: https://tinyurl.com/y4olp4qx&#10;- Tienda en Spring: https://juanrallo.creator-spring.com/" id="128" name="Google Shape;128;p25" title="¿Por qué ha ganado Claudia Goldin el Premio Nobel de Economía 2023?">
            <a:hlinkClick r:id="rId3"/>
          </p:cNvPr>
          <p:cNvPicPr preferRelativeResize="0"/>
          <p:nvPr/>
        </p:nvPicPr>
        <p:blipFill>
          <a:blip r:embed="rId4">
            <a:alphaModFix/>
          </a:blip>
          <a:stretch>
            <a:fillRect/>
          </a:stretch>
        </p:blipFill>
        <p:spPr>
          <a:xfrm>
            <a:off x="4317846" y="2477000"/>
            <a:ext cx="3834875" cy="2157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893350" y="1152475"/>
            <a:ext cx="7939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2800">
                <a:solidFill>
                  <a:schemeClr val="dk1"/>
                </a:solidFill>
              </a:rPr>
              <a:t>Gracias Marcos, Alana, Elvin, Guillem y Elsa!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title="10000000_867241961725672_4197373540314141652_n.mp4">
            <a:hlinkClick r:id="rId3"/>
          </p:cNvPr>
          <p:cNvPicPr preferRelativeResize="0"/>
          <p:nvPr/>
        </p:nvPicPr>
        <p:blipFill>
          <a:blip r:embed="rId4">
            <a:alphaModFix/>
          </a:blip>
          <a:stretch>
            <a:fillRect/>
          </a:stretch>
        </p:blipFill>
        <p:spPr>
          <a:xfrm>
            <a:off x="4818300" y="0"/>
            <a:ext cx="3383350" cy="5143500"/>
          </a:xfrm>
          <a:prstGeom prst="rect">
            <a:avLst/>
          </a:prstGeom>
          <a:noFill/>
          <a:ln>
            <a:noFill/>
          </a:ln>
        </p:spPr>
      </p:pic>
      <p:sp>
        <p:nvSpPr>
          <p:cNvPr id="61" name="Google Shape;61;p14"/>
          <p:cNvSpPr txBox="1"/>
          <p:nvPr>
            <p:ph type="title"/>
          </p:nvPr>
        </p:nvSpPr>
        <p:spPr>
          <a:xfrm>
            <a:off x="311700" y="445025"/>
            <a:ext cx="4171500" cy="449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800">
                <a:highlight>
                  <a:schemeClr val="lt1"/>
                </a:highlight>
              </a:rPr>
              <a:t>La presencia femenina en el mercado de trabajo y en la sociedad como un todo ha subido considerablemente en los </a:t>
            </a:r>
            <a:r>
              <a:rPr lang="es" sz="1800">
                <a:highlight>
                  <a:schemeClr val="lt1"/>
                </a:highlight>
              </a:rPr>
              <a:t>últimos</a:t>
            </a:r>
            <a:r>
              <a:rPr lang="es" sz="1800">
                <a:highlight>
                  <a:schemeClr val="lt1"/>
                </a:highlight>
              </a:rPr>
              <a:t> 50 años. Sin embargo, todavía nos encontramos a muchas desigualdades y obstáculos en la inserción laboral y política de la mujer en la sociedad.</a:t>
            </a:r>
            <a:endParaRPr sz="1600"/>
          </a:p>
          <a:p>
            <a:pPr indent="0" lvl="0" marL="0" rtl="0" algn="l">
              <a:spcBef>
                <a:spcPts val="1200"/>
              </a:spcBef>
              <a:spcAft>
                <a:spcPts val="0"/>
              </a:spcAft>
              <a:buNone/>
            </a:pPr>
            <a:r>
              <a:rPr lang="es" sz="1800"/>
              <a:t>Sin embargo, la mujer tiene un papel indiscutible en la </a:t>
            </a:r>
            <a:r>
              <a:rPr lang="es" sz="1800"/>
              <a:t>economía</a:t>
            </a:r>
            <a:r>
              <a:rPr lang="es" sz="1800"/>
              <a:t> y el desarrollo humano. Le puedes echar humor pero el tema no es broma.</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623400" y="920425"/>
            <a:ext cx="8134200" cy="36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este proyecto, he realizado un estudio del Desarrollo Humano utilizando variables de </a:t>
            </a:r>
            <a:r>
              <a:rPr lang="es"/>
              <a:t>género</a:t>
            </a:r>
            <a:r>
              <a:rPr lang="es"/>
              <a:t> que indican factores diversos como presencia femenina en el parlamento, años de escolarización, tasa de mortalidad por maternidad, entre otros. Estos índices son cruciales para determinar el desarrollo de un país. </a:t>
            </a:r>
            <a:endParaRPr/>
          </a:p>
          <a:p>
            <a:pPr indent="0" lvl="0" marL="0" rtl="0" algn="l">
              <a:spcBef>
                <a:spcPts val="1200"/>
              </a:spcBef>
              <a:spcAft>
                <a:spcPts val="0"/>
              </a:spcAft>
              <a:buNone/>
            </a:pPr>
            <a:r>
              <a:rPr lang="es"/>
              <a:t>He utilizado una base de datos muy completa que abrange los años de 1991 a 2021 y todos los países con sus datos. Alguno que estaba incompleto he tenido que buscar en otras páginas referentes de Datos Humanos, como Unicef, ONU y Gender Bank.</a:t>
            </a:r>
            <a:endParaRPr/>
          </a:p>
          <a:p>
            <a:pPr indent="0" lvl="0" marL="0" rtl="0" algn="l">
              <a:spcBef>
                <a:spcPts val="1200"/>
              </a:spcBef>
              <a:spcAft>
                <a:spcPts val="1200"/>
              </a:spcAft>
              <a:buNone/>
            </a:pPr>
            <a:r>
              <a:rPr lang="es"/>
              <a:t>El proceso de EDA ha sido bastante largo pero me ha enseñado mucho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0" y="1121573"/>
            <a:ext cx="9144001" cy="3398655"/>
          </a:xfrm>
          <a:prstGeom prst="rect">
            <a:avLst/>
          </a:prstGeom>
          <a:noFill/>
          <a:ln>
            <a:noFill/>
          </a:ln>
        </p:spPr>
      </p:pic>
      <p:sp>
        <p:nvSpPr>
          <p:cNvPr id="72" name="Google Shape;72;p16"/>
          <p:cNvSpPr txBox="1"/>
          <p:nvPr>
            <p:ph type="title"/>
          </p:nvPr>
        </p:nvSpPr>
        <p:spPr>
          <a:xfrm>
            <a:off x="311700" y="2972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s" sz="2220"/>
              <a:t>Imagen del </a:t>
            </a:r>
            <a:r>
              <a:rPr lang="es" sz="2220"/>
              <a:t>Data Frame trabajado desde el DataSet de </a:t>
            </a:r>
            <a:r>
              <a:rPr lang="es" sz="2220"/>
              <a:t>WorldBank</a:t>
            </a:r>
            <a:endParaRPr sz="22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1884618" y="0"/>
            <a:ext cx="7069511" cy="5143499"/>
          </a:xfrm>
          <a:prstGeom prst="rect">
            <a:avLst/>
          </a:prstGeom>
          <a:noFill/>
          <a:ln>
            <a:noFill/>
          </a:ln>
        </p:spPr>
      </p:pic>
      <p:sp>
        <p:nvSpPr>
          <p:cNvPr id="78" name="Google Shape;78;p17"/>
          <p:cNvSpPr txBox="1"/>
          <p:nvPr>
            <p:ph type="title"/>
          </p:nvPr>
        </p:nvSpPr>
        <p:spPr>
          <a:xfrm>
            <a:off x="252600" y="287375"/>
            <a:ext cx="2102400" cy="42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20"/>
              <a:t>El HeatMap nos enseña las correlaciones entre distintos factores y el </a:t>
            </a:r>
            <a:r>
              <a:rPr lang="es" sz="2220"/>
              <a:t>Índice</a:t>
            </a:r>
            <a:r>
              <a:rPr lang="es" sz="2220"/>
              <a:t> de Desarrollo Humano</a:t>
            </a:r>
            <a:endParaRPr sz="22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8"/>
          <p:cNvPicPr preferRelativeResize="0"/>
          <p:nvPr/>
        </p:nvPicPr>
        <p:blipFill>
          <a:blip r:embed="rId3">
            <a:alphaModFix/>
          </a:blip>
          <a:stretch>
            <a:fillRect/>
          </a:stretch>
        </p:blipFill>
        <p:spPr>
          <a:xfrm>
            <a:off x="0" y="735409"/>
            <a:ext cx="9144003" cy="4250532"/>
          </a:xfrm>
          <a:prstGeom prst="rect">
            <a:avLst/>
          </a:prstGeom>
          <a:noFill/>
          <a:ln>
            <a:noFill/>
          </a:ln>
        </p:spPr>
      </p:pic>
      <p:sp>
        <p:nvSpPr>
          <p:cNvPr id="85" name="Google Shape;85;p18"/>
          <p:cNvSpPr txBox="1"/>
          <p:nvPr/>
        </p:nvSpPr>
        <p:spPr>
          <a:xfrm>
            <a:off x="470700" y="113300"/>
            <a:ext cx="8202600" cy="79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600">
                <a:solidFill>
                  <a:schemeClr val="dk1"/>
                </a:solidFill>
                <a:highlight>
                  <a:schemeClr val="lt1"/>
                </a:highlight>
              </a:rPr>
              <a:t>Ejemplo de visualización de presencia femenina en el Parlamento / por países Europeos</a:t>
            </a:r>
            <a:endParaRPr sz="1600">
              <a:solidFill>
                <a:schemeClr val="dk1"/>
              </a:solidFill>
              <a:highlight>
                <a:schemeClr val="lt1"/>
              </a:highlight>
            </a:endParaRPr>
          </a:p>
          <a:p>
            <a:pPr indent="0" lvl="0" marL="0" rtl="0" algn="l">
              <a:lnSpc>
                <a:spcPct val="115000"/>
              </a:lnSpc>
              <a:spcBef>
                <a:spcPts val="1200"/>
              </a:spcBef>
              <a:spcAft>
                <a:spcPts val="0"/>
              </a:spcAft>
              <a:buNone/>
            </a:pPr>
            <a:r>
              <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2000250" y="0"/>
            <a:ext cx="51435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1344403" y="606988"/>
            <a:ext cx="5961698" cy="4714875"/>
          </a:xfrm>
          <a:prstGeom prst="rect">
            <a:avLst/>
          </a:prstGeom>
          <a:noFill/>
          <a:ln>
            <a:noFill/>
          </a:ln>
        </p:spPr>
      </p:pic>
      <p:sp>
        <p:nvSpPr>
          <p:cNvPr id="96" name="Google Shape;96;p20"/>
          <p:cNvSpPr txBox="1"/>
          <p:nvPr/>
        </p:nvSpPr>
        <p:spPr>
          <a:xfrm>
            <a:off x="690300" y="0"/>
            <a:ext cx="8283900" cy="82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800">
                <a:solidFill>
                  <a:schemeClr val="dk1"/>
                </a:solidFill>
                <a:highlight>
                  <a:schemeClr val="lt1"/>
                </a:highlight>
              </a:rPr>
              <a:t>Ejemplo de Grafico con media de años de estudios por países europeos.</a:t>
            </a:r>
            <a:endParaRPr sz="1800">
              <a:solidFill>
                <a:schemeClr val="dk1"/>
              </a:solidFill>
              <a:highlight>
                <a:schemeClr val="lt1"/>
              </a:highlight>
            </a:endParaRPr>
          </a:p>
          <a:p>
            <a:pPr indent="0" lvl="0" marL="0" rtl="0" algn="l">
              <a:lnSpc>
                <a:spcPct val="115000"/>
              </a:lnSpc>
              <a:spcBef>
                <a:spcPts val="1200"/>
              </a:spcBef>
              <a:spcAft>
                <a:spcPts val="0"/>
              </a:spcAft>
              <a:buNone/>
            </a:pPr>
            <a:r>
              <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311700" y="500825"/>
            <a:ext cx="3454500" cy="406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He utilizado el Elbow method para definir el </a:t>
            </a:r>
            <a:r>
              <a:rPr lang="es"/>
              <a:t>número</a:t>
            </a:r>
            <a:r>
              <a:rPr lang="es"/>
              <a:t> óptimo de clusters.</a:t>
            </a:r>
            <a:endParaRPr/>
          </a:p>
        </p:txBody>
      </p:sp>
      <p:pic>
        <p:nvPicPr>
          <p:cNvPr id="102" name="Google Shape;102;p21"/>
          <p:cNvPicPr preferRelativeResize="0"/>
          <p:nvPr/>
        </p:nvPicPr>
        <p:blipFill>
          <a:blip r:embed="rId3">
            <a:alphaModFix/>
          </a:blip>
          <a:stretch>
            <a:fillRect/>
          </a:stretch>
        </p:blipFill>
        <p:spPr>
          <a:xfrm>
            <a:off x="3674284" y="0"/>
            <a:ext cx="5232181"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