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C9D21B6-4139-47BD-B4A5-384B2BC8526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6042240" y="9493560"/>
            <a:ext cx="169200" cy="18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C179760-4C75-4CA7-8421-4050993C0D56}" type="slidenum">
              <a:rPr b="0" lang="en-AU" sz="18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ldImg"/>
          </p:nvPr>
        </p:nvSpPr>
        <p:spPr>
          <a:xfrm>
            <a:off x="-2319480" y="1265400"/>
            <a:ext cx="11200680" cy="8400240"/>
          </a:xfrm>
          <a:prstGeom prst="rect">
            <a:avLst/>
          </a:prstGeom>
        </p:spPr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789480" y="605160"/>
            <a:ext cx="5470200" cy="245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Hypothesis: </a:t>
            </a:r>
            <a:r>
              <a:rPr b="0" i="1" lang="en-AU" sz="1200" spc="-1" strike="noStrike">
                <a:solidFill>
                  <a:srgbClr val="000000"/>
                </a:solidFill>
                <a:latin typeface="Arial"/>
                <a:ea typeface="Arial"/>
              </a:rPr>
              <a:t>Create a Hypothesis with an emphasis on SMART principles. </a:t>
            </a:r>
            <a:r>
              <a:rPr b="1" i="1" lang="en-AU" sz="12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1" i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S – Specific, M – Measurable, A – Achievable, R – Realistic, T – Timebound).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If you cannot do this, you </a:t>
            </a: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do not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 have a good grasp on the business problem.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Context: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With context, we have </a:t>
            </a:r>
            <a:r>
              <a:rPr b="1" lang="en-AU" sz="12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clearly identified the problem at hand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and have elucidated on how our initiative may solve this problem, alongside the commercial implications this will have on the business. 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Criteria for Success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Scope of Solution Space: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Constraints within Solution Space: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Looking forward, what are the foreseeable problems we are likely to encounter? Could this be stakeholder resistance? Could this be we don’t have access to the right data? 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Stakeholders to provide key insight: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Who are the people I need to speak to, to get the answers I need for my data analysis?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What key data sources are required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?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298360" y="37080"/>
            <a:ext cx="669960" cy="12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37880" y="1491840"/>
            <a:ext cx="4343400" cy="4680360"/>
          </a:xfrm>
          <a:prstGeom prst="rect">
            <a:avLst/>
          </a:prstGeom>
          <a:solidFill>
            <a:schemeClr val="lt1"/>
          </a:solidFill>
          <a:ln w="19050">
            <a:solidFill>
              <a:schemeClr val="accent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4587480" y="1492200"/>
            <a:ext cx="4343400" cy="4656240"/>
          </a:xfrm>
          <a:prstGeom prst="rect">
            <a:avLst/>
          </a:prstGeom>
          <a:solidFill>
            <a:schemeClr val="lt1"/>
          </a:solidFill>
          <a:ln w="19050">
            <a:solidFill>
              <a:schemeClr val="accent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>
            <a:off x="218880" y="1618200"/>
            <a:ext cx="287640" cy="287640"/>
          </a:xfrm>
          <a:prstGeom prst="rect">
            <a:avLst/>
          </a:prstGeom>
          <a:solidFill>
            <a:srgbClr val="f1a20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AU" sz="1430" spc="-1" strike="noStrike">
                <a:solidFill>
                  <a:srgbClr val="ffffff"/>
                </a:solidFill>
                <a:latin typeface="Arial"/>
                <a:ea typeface="Arial"/>
              </a:rPr>
              <a:t>1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4668480" y="1618200"/>
            <a:ext cx="287640" cy="287640"/>
          </a:xfrm>
          <a:prstGeom prst="rect">
            <a:avLst/>
          </a:prstGeom>
          <a:solidFill>
            <a:srgbClr val="f1a20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AU" sz="1430" spc="-1" strike="noStrike">
                <a:solidFill>
                  <a:srgbClr val="ffffff"/>
                </a:solidFill>
                <a:latin typeface="Arial"/>
                <a:ea typeface="Arial"/>
              </a:rPr>
              <a:t>4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49" name="CustomShape 5"/>
          <p:cNvSpPr/>
          <p:nvPr/>
        </p:nvSpPr>
        <p:spPr>
          <a:xfrm>
            <a:off x="601200" y="1650240"/>
            <a:ext cx="3596760" cy="2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AU" sz="1430" spc="-1" strike="noStrike">
                <a:solidFill>
                  <a:srgbClr val="002c46"/>
                </a:solidFill>
                <a:latin typeface="Arial"/>
                <a:ea typeface="Arial"/>
              </a:rPr>
              <a:t>Context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50" name="CustomShape 6"/>
          <p:cNvSpPr/>
          <p:nvPr/>
        </p:nvSpPr>
        <p:spPr>
          <a:xfrm>
            <a:off x="5050800" y="1650240"/>
            <a:ext cx="3596760" cy="2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AU" sz="1430" spc="-1" strike="noStrike">
                <a:solidFill>
                  <a:srgbClr val="002c46"/>
                </a:solidFill>
                <a:latin typeface="Arial"/>
                <a:ea typeface="Arial"/>
              </a:rPr>
              <a:t>Constraints within solution space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51" name="CustomShape 7"/>
          <p:cNvSpPr/>
          <p:nvPr/>
        </p:nvSpPr>
        <p:spPr>
          <a:xfrm>
            <a:off x="4660200" y="2964960"/>
            <a:ext cx="287640" cy="287640"/>
          </a:xfrm>
          <a:prstGeom prst="rect">
            <a:avLst/>
          </a:prstGeom>
          <a:solidFill>
            <a:srgbClr val="f1a20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AU" sz="1430" spc="-1" strike="noStrike">
                <a:solidFill>
                  <a:srgbClr val="ffffff"/>
                </a:solidFill>
                <a:latin typeface="Arial"/>
                <a:ea typeface="Arial"/>
              </a:rPr>
              <a:t>5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52" name="CustomShape 8"/>
          <p:cNvSpPr/>
          <p:nvPr/>
        </p:nvSpPr>
        <p:spPr>
          <a:xfrm>
            <a:off x="223920" y="3315960"/>
            <a:ext cx="287640" cy="287640"/>
          </a:xfrm>
          <a:prstGeom prst="rect">
            <a:avLst/>
          </a:prstGeom>
          <a:solidFill>
            <a:srgbClr val="f1a20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AU" sz="1430" spc="-1" strike="noStrike">
                <a:solidFill>
                  <a:srgbClr val="ffffff"/>
                </a:solidFill>
                <a:latin typeface="Arial"/>
                <a:ea typeface="Arial"/>
              </a:rPr>
              <a:t>2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53" name="CustomShape 9"/>
          <p:cNvSpPr/>
          <p:nvPr/>
        </p:nvSpPr>
        <p:spPr>
          <a:xfrm>
            <a:off x="601200" y="3357000"/>
            <a:ext cx="3596760" cy="22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AU" sz="1430" spc="-1" strike="noStrike">
                <a:solidFill>
                  <a:srgbClr val="002c46"/>
                </a:solidFill>
                <a:latin typeface="Arial"/>
                <a:ea typeface="Arial"/>
              </a:rPr>
              <a:t>Criteria for success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54" name="CustomShape 10"/>
          <p:cNvSpPr/>
          <p:nvPr/>
        </p:nvSpPr>
        <p:spPr>
          <a:xfrm>
            <a:off x="5050800" y="3015720"/>
            <a:ext cx="3596760" cy="2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AU" sz="1430" spc="-1" strike="noStrike">
                <a:solidFill>
                  <a:srgbClr val="002c46"/>
                </a:solidFill>
                <a:latin typeface="Arial"/>
                <a:ea typeface="Arial"/>
              </a:rPr>
              <a:t>Stakeholders to provide key insight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55" name="CustomShape 11"/>
          <p:cNvSpPr/>
          <p:nvPr/>
        </p:nvSpPr>
        <p:spPr>
          <a:xfrm>
            <a:off x="218880" y="4572000"/>
            <a:ext cx="287640" cy="287640"/>
          </a:xfrm>
          <a:prstGeom prst="rect">
            <a:avLst/>
          </a:prstGeom>
          <a:solidFill>
            <a:srgbClr val="f1a20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AU" sz="1430" spc="-1" strike="noStrike">
                <a:solidFill>
                  <a:srgbClr val="ffffff"/>
                </a:solidFill>
                <a:latin typeface="Arial"/>
                <a:ea typeface="Arial"/>
              </a:rPr>
              <a:t>3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56" name="CustomShape 12"/>
          <p:cNvSpPr/>
          <p:nvPr/>
        </p:nvSpPr>
        <p:spPr>
          <a:xfrm>
            <a:off x="4668480" y="4343400"/>
            <a:ext cx="287640" cy="287640"/>
          </a:xfrm>
          <a:prstGeom prst="rect">
            <a:avLst/>
          </a:prstGeom>
          <a:solidFill>
            <a:srgbClr val="f1a20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AU" sz="1430" spc="-1" strike="noStrike">
                <a:solidFill>
                  <a:srgbClr val="ffffff"/>
                </a:solidFill>
                <a:latin typeface="Arial"/>
                <a:ea typeface="Arial"/>
              </a:rPr>
              <a:t>6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57" name="CustomShape 13"/>
          <p:cNvSpPr/>
          <p:nvPr/>
        </p:nvSpPr>
        <p:spPr>
          <a:xfrm>
            <a:off x="601200" y="4613040"/>
            <a:ext cx="3596760" cy="21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AU" sz="1430" spc="-1" strike="noStrike">
                <a:solidFill>
                  <a:srgbClr val="002c46"/>
                </a:solidFill>
                <a:latin typeface="Arial"/>
                <a:ea typeface="Arial"/>
              </a:rPr>
              <a:t>Scope of solution space 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58" name="CustomShape 14"/>
          <p:cNvSpPr/>
          <p:nvPr/>
        </p:nvSpPr>
        <p:spPr>
          <a:xfrm>
            <a:off x="5146200" y="4343400"/>
            <a:ext cx="3596760" cy="22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AU" sz="1430" spc="-1" strike="noStrike">
                <a:solidFill>
                  <a:srgbClr val="002c46"/>
                </a:solidFill>
                <a:latin typeface="Arial"/>
                <a:ea typeface="Arial"/>
              </a:rPr>
              <a:t>Key data sources 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59" name="CustomShape 15"/>
          <p:cNvSpPr/>
          <p:nvPr/>
        </p:nvSpPr>
        <p:spPr>
          <a:xfrm>
            <a:off x="137880" y="1954800"/>
            <a:ext cx="4323600" cy="12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AU" sz="1000" spc="-1" strike="noStrike">
                <a:solidFill>
                  <a:srgbClr val="000000"/>
                </a:solidFill>
                <a:latin typeface="Arial"/>
                <a:ea typeface="Arial"/>
              </a:rPr>
              <a:t>One of the the world’s largest iron ore mining companies in the world, </a:t>
            </a:r>
            <a:r>
              <a:rPr b="0" lang="en-AU" sz="1000" spc="-1" strike="noStrike">
                <a:solidFill>
                  <a:srgbClr val="000000"/>
                </a:solidFill>
                <a:latin typeface="Arial"/>
                <a:ea typeface="Arial"/>
              </a:rPr>
              <a:t>Monalco Mining has invested lots in operating technologies such as ore-crushers and has poured money into maintenance to maximize production.. However, with the increased market supply, which is rapidly overtaking demand, prices are decreased from $110/ton to $55/ton. The management team  has decided to focus on streamlining costs, particularly maintenance expenditure, to limit the impact this has on the business’ profitability.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0" name="CustomShape 16"/>
          <p:cNvSpPr/>
          <p:nvPr/>
        </p:nvSpPr>
        <p:spPr>
          <a:xfrm>
            <a:off x="143280" y="3657600"/>
            <a:ext cx="4323600" cy="91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AU" sz="1070" spc="-1" strike="noStrike">
                <a:solidFill>
                  <a:srgbClr val="000000"/>
                </a:solidFill>
                <a:latin typeface="Arial"/>
                <a:ea typeface="Arial"/>
              </a:rPr>
              <a:t>To maintain profitability, need to reduce the maintenance expenditure by 20% within a year.</a:t>
            </a:r>
            <a:endParaRPr b="0" lang="en-US" sz="107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070" spc="-1" strike="noStrike">
              <a:latin typeface="Arial"/>
            </a:endParaRPr>
          </a:p>
        </p:txBody>
      </p:sp>
      <p:sp>
        <p:nvSpPr>
          <p:cNvPr id="61" name="CustomShape 17"/>
          <p:cNvSpPr/>
          <p:nvPr/>
        </p:nvSpPr>
        <p:spPr>
          <a:xfrm>
            <a:off x="186840" y="5184720"/>
            <a:ext cx="4323600" cy="7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AU" sz="900" spc="-1" strike="noStrike">
                <a:solidFill>
                  <a:srgbClr val="000000"/>
                </a:solidFill>
                <a:latin typeface="Arial"/>
                <a:ea typeface="Arial"/>
              </a:rPr>
              <a:t>Successfully reduce maintenance spending.</a:t>
            </a:r>
            <a:endParaRPr b="0" lang="en-US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AU" sz="900" spc="-1" strike="noStrike">
                <a:solidFill>
                  <a:srgbClr val="000000"/>
                </a:solidFill>
                <a:latin typeface="Arial"/>
                <a:ea typeface="Arial"/>
              </a:rPr>
              <a:t>1 year time limit.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62" name="CustomShape 18"/>
          <p:cNvSpPr/>
          <p:nvPr/>
        </p:nvSpPr>
        <p:spPr>
          <a:xfrm>
            <a:off x="4558320" y="1963800"/>
            <a:ext cx="4323600" cy="108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65000"/>
              <a:buFont typeface="Symbol" charset="2"/>
              <a:buChar char=""/>
              <a:tabLst>
                <a:tab algn="l" pos="0"/>
              </a:tabLst>
            </a:pPr>
            <a:r>
              <a:rPr b="0" lang="en-AU" sz="1000" spc="-1" strike="noStrike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b="0" lang="en-AU" sz="1000" spc="-1" strike="noStrike">
                <a:solidFill>
                  <a:srgbClr val="000000"/>
                </a:solidFill>
                <a:latin typeface="Arial"/>
                <a:ea typeface="Arial"/>
              </a:rPr>
              <a:t>Excess Wear” is indicated by maintenance logs and its responsible for at least 80% of out work request. OEM guide shows ore-crushers meant to be maintained every 3 years or 50,000 tons.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65000"/>
              <a:buFont typeface="Symbol" charset="2"/>
              <a:buChar char=""/>
              <a:tabLst>
                <a:tab algn="l" pos="0"/>
              </a:tabLst>
            </a:pPr>
            <a:r>
              <a:rPr b="0" lang="en-AU" sz="1000" spc="-1" strike="noStrike">
                <a:solidFill>
                  <a:srgbClr val="000000"/>
                </a:solidFill>
                <a:latin typeface="Arial"/>
                <a:ea typeface="Arial"/>
              </a:rPr>
              <a:t>Increased cost to maintain each ore crushers and equipment 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65000"/>
              <a:buFont typeface="Symbol" charset="2"/>
              <a:buChar char=""/>
              <a:tabLst>
                <a:tab algn="l" pos="0"/>
              </a:tabLst>
            </a:pPr>
            <a:r>
              <a:rPr b="0" lang="en-AU" sz="1000" spc="-1" strike="noStrike">
                <a:solidFill>
                  <a:srgbClr val="000000"/>
                </a:solidFill>
                <a:latin typeface="Arial"/>
                <a:ea typeface="Arial"/>
              </a:rPr>
              <a:t>Resistance from reliability engineering team.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3" name="CustomShape 19"/>
          <p:cNvSpPr/>
          <p:nvPr/>
        </p:nvSpPr>
        <p:spPr>
          <a:xfrm>
            <a:off x="4591080" y="4572000"/>
            <a:ext cx="4323600" cy="159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en-AU" sz="900" spc="-1" strike="noStrike">
                <a:solidFill>
                  <a:srgbClr val="000000"/>
                </a:solidFill>
                <a:latin typeface="Arial"/>
                <a:ea typeface="Arial"/>
              </a:rPr>
              <a:t>Main Data Source:</a:t>
            </a:r>
            <a:endParaRPr b="0" lang="en-US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en-AU" sz="900" spc="-1" strike="noStrike">
                <a:solidFill>
                  <a:srgbClr val="000000"/>
                </a:solidFill>
                <a:latin typeface="Arial"/>
                <a:ea typeface="Arial"/>
              </a:rPr>
              <a:t>Data Historian </a:t>
            </a:r>
            <a:r>
              <a:rPr b="0" lang="en-AU" sz="900" spc="-1" strike="noStrike">
                <a:solidFill>
                  <a:srgbClr val="000000"/>
                </a:solidFill>
                <a:latin typeface="Arial"/>
                <a:ea typeface="Arial"/>
              </a:rPr>
              <a:t>-  data on total amount of processed Iron Ore  with ore crushers.</a:t>
            </a:r>
            <a:endParaRPr b="0" lang="en-US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 charset="2"/>
              <a:buAutoNum type="alphaLcParenR"/>
              <a:tabLst>
                <a:tab algn="l" pos="0"/>
              </a:tabLst>
            </a:pPr>
            <a:r>
              <a:rPr b="1" lang="en-AU" sz="900" spc="-1" strike="noStrike">
                <a:solidFill>
                  <a:srgbClr val="000000"/>
                </a:solidFill>
                <a:latin typeface="Arial"/>
                <a:ea typeface="Arial"/>
              </a:rPr>
              <a:t>SAP</a:t>
            </a:r>
            <a:r>
              <a:rPr b="0" lang="en-AU" sz="900" spc="-1" strike="noStrike">
                <a:solidFill>
                  <a:srgbClr val="000000"/>
                </a:solidFill>
                <a:latin typeface="Arial"/>
                <a:ea typeface="Arial"/>
              </a:rPr>
              <a:t> – the most current data on equipment logs and work order requests, for maintenance on ore crushers and equipment. </a:t>
            </a:r>
            <a:endParaRPr b="0" lang="en-US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 charset="2"/>
              <a:buAutoNum type="alphaLcParenR"/>
              <a:tabLst>
                <a:tab algn="l" pos="0"/>
              </a:tabLst>
            </a:pPr>
            <a:r>
              <a:rPr b="1" lang="en-AU" sz="900" spc="-1" strike="noStrike">
                <a:solidFill>
                  <a:srgbClr val="000000"/>
                </a:solidFill>
                <a:latin typeface="Arial"/>
                <a:ea typeface="Arial"/>
              </a:rPr>
              <a:t>Ellipse</a:t>
            </a:r>
            <a:r>
              <a:rPr b="0" lang="en-AU" sz="900" spc="-1" strike="noStrike">
                <a:solidFill>
                  <a:srgbClr val="000000"/>
                </a:solidFill>
                <a:latin typeface="Arial"/>
                <a:ea typeface="Arial"/>
              </a:rPr>
              <a:t> - data on old work orders for equipment, before upgrade to SAP. </a:t>
            </a:r>
            <a:endParaRPr b="0" lang="en-US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en-AU" sz="900" spc="-1" strike="noStrike">
                <a:solidFill>
                  <a:srgbClr val="000000"/>
                </a:solidFill>
                <a:latin typeface="Arial"/>
                <a:ea typeface="Arial"/>
              </a:rPr>
              <a:t>Additional</a:t>
            </a:r>
            <a:r>
              <a:rPr b="0" lang="en-AU" sz="9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AU" sz="900" spc="-1" strike="noStrike">
                <a:solidFill>
                  <a:srgbClr val="000000"/>
                </a:solidFill>
                <a:latin typeface="Arial"/>
                <a:ea typeface="Arial"/>
              </a:rPr>
              <a:t>Data Source:</a:t>
            </a:r>
            <a:endParaRPr b="0" lang="en-US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en-AU" sz="900" spc="-1" strike="noStrike">
                <a:solidFill>
                  <a:srgbClr val="000000"/>
                </a:solidFill>
                <a:latin typeface="Arial"/>
                <a:ea typeface="Arial"/>
              </a:rPr>
              <a:t>T3000 DCS</a:t>
            </a:r>
            <a:r>
              <a:rPr b="0" lang="en-AU" sz="900" spc="-1" strike="noStrike">
                <a:solidFill>
                  <a:srgbClr val="000000"/>
                </a:solidFill>
                <a:latin typeface="Arial"/>
                <a:ea typeface="Arial"/>
              </a:rPr>
              <a:t> - raw data on vibrations, temperature, and humidity. </a:t>
            </a:r>
            <a:endParaRPr b="0" lang="en-US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en-AU" sz="900" spc="-1" strike="noStrike">
                <a:solidFill>
                  <a:srgbClr val="000000"/>
                </a:solidFill>
                <a:latin typeface="Arial"/>
                <a:ea typeface="Arial"/>
              </a:rPr>
              <a:t>Ore Crusher System Map</a:t>
            </a:r>
            <a:r>
              <a:rPr b="0" lang="en-AU" sz="900" spc="-1" strike="noStrike">
                <a:solidFill>
                  <a:srgbClr val="000000"/>
                </a:solidFill>
                <a:latin typeface="Arial"/>
                <a:ea typeface="Arial"/>
              </a:rPr>
              <a:t> -  map outlining high-level process for individual ore crusher models.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64" name="CustomShape 20"/>
          <p:cNvSpPr/>
          <p:nvPr/>
        </p:nvSpPr>
        <p:spPr>
          <a:xfrm>
            <a:off x="6633360" y="6524280"/>
            <a:ext cx="431280" cy="204480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2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5" name="CustomShape 21"/>
          <p:cNvSpPr/>
          <p:nvPr/>
        </p:nvSpPr>
        <p:spPr>
          <a:xfrm>
            <a:off x="7028640" y="6513840"/>
            <a:ext cx="431280" cy="21528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2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6" name="CustomShape 22"/>
          <p:cNvSpPr/>
          <p:nvPr/>
        </p:nvSpPr>
        <p:spPr>
          <a:xfrm>
            <a:off x="7452360" y="6503040"/>
            <a:ext cx="431280" cy="21528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2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" name="CustomShape 23"/>
          <p:cNvSpPr/>
          <p:nvPr/>
        </p:nvSpPr>
        <p:spPr>
          <a:xfrm>
            <a:off x="7846560" y="6508080"/>
            <a:ext cx="431280" cy="21528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2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CustomShape 24"/>
          <p:cNvSpPr/>
          <p:nvPr/>
        </p:nvSpPr>
        <p:spPr>
          <a:xfrm>
            <a:off x="8245800" y="6503040"/>
            <a:ext cx="431280" cy="21528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2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9" name="CustomShape 25"/>
          <p:cNvSpPr/>
          <p:nvPr/>
        </p:nvSpPr>
        <p:spPr>
          <a:xfrm>
            <a:off x="8099280" y="707040"/>
            <a:ext cx="431280" cy="204480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2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0" name="CustomShape 26"/>
          <p:cNvSpPr/>
          <p:nvPr/>
        </p:nvSpPr>
        <p:spPr>
          <a:xfrm>
            <a:off x="121680" y="116640"/>
            <a:ext cx="7724160" cy="1136520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27"/>
          <p:cNvSpPr/>
          <p:nvPr/>
        </p:nvSpPr>
        <p:spPr>
          <a:xfrm>
            <a:off x="184320" y="189720"/>
            <a:ext cx="87930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AU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Problem Statement Worksheet (Hypothesis Formation)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" name="CustomShape 28"/>
          <p:cNvSpPr/>
          <p:nvPr/>
        </p:nvSpPr>
        <p:spPr>
          <a:xfrm>
            <a:off x="4800600" y="3263040"/>
            <a:ext cx="4130280" cy="108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AU" sz="1070" spc="-1" strike="noStrike">
                <a:solidFill>
                  <a:srgbClr val="000000"/>
                </a:solidFill>
                <a:latin typeface="Arial"/>
                <a:ea typeface="Arial"/>
              </a:rPr>
              <a:t>Chanel Adams – Reliability Engineer</a:t>
            </a:r>
            <a:endParaRPr b="0" lang="en-US" sz="107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AU" sz="1070" spc="-1" strike="noStrike">
                <a:solidFill>
                  <a:srgbClr val="000000"/>
                </a:solidFill>
                <a:latin typeface="Arial"/>
                <a:ea typeface="Arial"/>
              </a:rPr>
              <a:t>Jonas Richards – Asset Integrity Manager</a:t>
            </a:r>
            <a:endParaRPr b="0" lang="en-US" sz="107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AU" sz="1070" spc="-1" strike="noStrike">
                <a:solidFill>
                  <a:srgbClr val="000000"/>
                </a:solidFill>
                <a:latin typeface="Arial"/>
                <a:ea typeface="Arial"/>
              </a:rPr>
              <a:t>Bruce Banner – Maintenance SME</a:t>
            </a:r>
            <a:endParaRPr b="0" lang="en-US" sz="107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AU" sz="1070" spc="-1" strike="noStrike">
                <a:solidFill>
                  <a:srgbClr val="000000"/>
                </a:solidFill>
                <a:latin typeface="Arial"/>
                <a:ea typeface="Arial"/>
              </a:rPr>
              <a:t>Jane Steere - Principal Maintenance </a:t>
            </a:r>
            <a:endParaRPr b="0" lang="en-US" sz="107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AU" sz="1070" spc="-1" strike="noStrike">
                <a:solidFill>
                  <a:srgbClr val="000000"/>
                </a:solidFill>
                <a:latin typeface="Arial"/>
                <a:ea typeface="Arial"/>
              </a:rPr>
              <a:t>Fargo Williams– Change Manager </a:t>
            </a:r>
            <a:endParaRPr b="0" lang="en-US" sz="107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AU" sz="1070" spc="-1" strike="noStrike">
                <a:solidFill>
                  <a:srgbClr val="000000"/>
                </a:solidFill>
                <a:latin typeface="Arial"/>
                <a:ea typeface="Arial"/>
              </a:rPr>
              <a:t>Tara Starr - Maintenance SME</a:t>
            </a:r>
            <a:endParaRPr b="0" lang="en-US" sz="107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070" spc="-1" strike="noStrike">
              <a:latin typeface="Arial"/>
            </a:endParaRPr>
          </a:p>
        </p:txBody>
      </p:sp>
      <p:sp>
        <p:nvSpPr>
          <p:cNvPr id="73" name="CustomShape 29"/>
          <p:cNvSpPr/>
          <p:nvPr/>
        </p:nvSpPr>
        <p:spPr>
          <a:xfrm>
            <a:off x="184320" y="541080"/>
            <a:ext cx="858384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TextShape 30"/>
          <p:cNvSpPr txBox="1"/>
          <p:nvPr/>
        </p:nvSpPr>
        <p:spPr>
          <a:xfrm>
            <a:off x="111960" y="594000"/>
            <a:ext cx="7733880" cy="65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AU" sz="1300" spc="-1" strike="noStrike">
                <a:solidFill>
                  <a:srgbClr val="000000"/>
                </a:solidFill>
                <a:latin typeface="Arial"/>
                <a:ea typeface="Arial"/>
              </a:rPr>
              <a:t>How can Monalco reduce the annual maintenance spending by 20% over the next year to maintain profitability as the price of iron ore drops towards current operating breakeven?</a:t>
            </a:r>
            <a:endParaRPr b="0" lang="en-US" sz="1300" spc="-1" strike="noStrike">
              <a:latin typeface="Arial"/>
            </a:endParaRPr>
          </a:p>
          <a:p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</TotalTime>
  <Application>LibreOffice/7.0.6.2$Windows_X86_64 LibreOffice_project/144abb84a525d8e30c9dbbefa69cbbf2d8d4ae3b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H</dc:creator>
  <dc:description/>
  <dc:language>en-US</dc:language>
  <cp:lastModifiedBy>Kevin MacNabb</cp:lastModifiedBy>
  <dcterms:modified xsi:type="dcterms:W3CDTF">2022-06-25T15:11:47Z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