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notesSlides/notesSlide1.xml" ContentType="application/vnd.openxmlformats-officedocument.presentationml.notesSlide+xml"/>
  <Override PartName="/ppt/notesSlides/_rels/notesSlide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_rels/slide1.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PlaceHolder 1"/>
          <p:cNvSpPr>
            <a:spLocks noGrp="1"/>
          </p:cNvSpPr>
          <p:nvPr>
            <p:ph type="sldImg"/>
          </p:nvPr>
        </p:nvSpPr>
        <p:spPr>
          <a:xfrm>
            <a:off x="533520" y="764280"/>
            <a:ext cx="6704640" cy="3771360"/>
          </a:xfrm>
          <a:prstGeom prst="rect">
            <a:avLst/>
          </a:prstGeom>
        </p:spPr>
        <p:txBody>
          <a:bodyPr lIns="0" rIns="0" tIns="0" bIns="0" anchor="ctr">
            <a:noAutofit/>
          </a:bodyPr>
          <a:p>
            <a:pPr algn="ctr"/>
            <a:r>
              <a:rPr b="0" lang="en-US" sz="4400" spc="-1" strike="noStrike">
                <a:latin typeface="Arial"/>
              </a:rPr>
              <a:t>Click to move the slide</a:t>
            </a:r>
            <a:endParaRPr b="0" lang="en-US" sz="4400" spc="-1" strike="noStrike">
              <a:latin typeface="Arial"/>
            </a:endParaRPr>
          </a:p>
        </p:txBody>
      </p:sp>
      <p:sp>
        <p:nvSpPr>
          <p:cNvPr id="40"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41"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42"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43"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44"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46C94390-D952-4C97-8F29-25427CDF72D3}"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CustomShape 1"/>
          <p:cNvSpPr/>
          <p:nvPr/>
        </p:nvSpPr>
        <p:spPr>
          <a:xfrm>
            <a:off x="6042240" y="9493560"/>
            <a:ext cx="168840" cy="18360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6554334F-CE2D-4C0C-97A5-BA1F98A8486B}" type="slidenum">
              <a:rPr b="0" lang="en-AU" sz="1800" spc="-1" strike="noStrike">
                <a:solidFill>
                  <a:srgbClr val="000000"/>
                </a:solidFill>
                <a:latin typeface="Times New Roman"/>
              </a:rPr>
              <a:t>&lt;number&gt;</a:t>
            </a:fld>
            <a:endParaRPr b="0" lang="en-US" sz="1800" spc="-1" strike="noStrike">
              <a:latin typeface="Arial"/>
            </a:endParaRPr>
          </a:p>
        </p:txBody>
      </p:sp>
      <p:sp>
        <p:nvSpPr>
          <p:cNvPr id="75" name="PlaceHolder 2"/>
          <p:cNvSpPr>
            <a:spLocks noGrp="1"/>
          </p:cNvSpPr>
          <p:nvPr>
            <p:ph type="sldImg"/>
          </p:nvPr>
        </p:nvSpPr>
        <p:spPr>
          <a:xfrm>
            <a:off x="-2319480" y="1265400"/>
            <a:ext cx="11200320" cy="8399880"/>
          </a:xfrm>
          <a:prstGeom prst="rect">
            <a:avLst/>
          </a:prstGeom>
        </p:spPr>
      </p:sp>
      <p:sp>
        <p:nvSpPr>
          <p:cNvPr id="76" name="PlaceHolder 3"/>
          <p:cNvSpPr>
            <a:spLocks noGrp="1"/>
          </p:cNvSpPr>
          <p:nvPr>
            <p:ph type="body"/>
          </p:nvPr>
        </p:nvSpPr>
        <p:spPr>
          <a:xfrm>
            <a:off x="789480" y="605160"/>
            <a:ext cx="5469840" cy="245160"/>
          </a:xfrm>
          <a:prstGeom prst="rect">
            <a:avLst/>
          </a:prstGeom>
        </p:spPr>
        <p:txBody>
          <a:bodyPr lIns="0" rIns="0" tIns="0" bIns="0">
            <a:noAutofit/>
          </a:bodyPr>
          <a:p>
            <a:pPr marL="216000" indent="-215640">
              <a:lnSpc>
                <a:spcPct val="100000"/>
              </a:lnSpc>
              <a:tabLst>
                <a:tab algn="l" pos="0"/>
              </a:tabLst>
            </a:pPr>
            <a:r>
              <a:rPr b="1" lang="en-AU" sz="1200" spc="-1" strike="noStrike">
                <a:solidFill>
                  <a:srgbClr val="000000"/>
                </a:solidFill>
                <a:latin typeface="Calibri"/>
                <a:ea typeface="Calibri"/>
              </a:rPr>
              <a:t>Hypothesis: </a:t>
            </a:r>
            <a:r>
              <a:rPr b="0" i="1" lang="en-AU" sz="1200" spc="-1" strike="noStrike">
                <a:solidFill>
                  <a:srgbClr val="000000"/>
                </a:solidFill>
                <a:latin typeface="Arial"/>
                <a:ea typeface="Arial"/>
              </a:rPr>
              <a:t>Create a Hypothesis with an emphasis on SMART principles. </a:t>
            </a:r>
            <a:r>
              <a:rPr b="1" i="1" lang="en-AU" sz="1200" spc="-1" strike="noStrike">
                <a:solidFill>
                  <a:srgbClr val="000000"/>
                </a:solidFill>
                <a:latin typeface="Arial"/>
                <a:ea typeface="Arial"/>
              </a:rPr>
              <a:t>(</a:t>
            </a:r>
            <a:r>
              <a:rPr b="1" i="1" lang="en-AU" sz="1200" spc="-1" strike="noStrike">
                <a:solidFill>
                  <a:srgbClr val="000000"/>
                </a:solidFill>
                <a:latin typeface="Calibri"/>
                <a:ea typeface="Calibri"/>
              </a:rPr>
              <a:t>S – Specific, M – Measurable, A – Achievable, R – Realistic, T – Timebound). </a:t>
            </a:r>
            <a:r>
              <a:rPr b="0" lang="en-AU" sz="1200" spc="-1" strike="noStrike">
                <a:solidFill>
                  <a:srgbClr val="000000"/>
                </a:solidFill>
                <a:latin typeface="Calibri"/>
                <a:ea typeface="Calibri"/>
              </a:rPr>
              <a:t>If you cannot do this, you </a:t>
            </a:r>
            <a:r>
              <a:rPr b="1" lang="en-AU" sz="1200" spc="-1" strike="noStrike">
                <a:solidFill>
                  <a:srgbClr val="000000"/>
                </a:solidFill>
                <a:latin typeface="Calibri"/>
                <a:ea typeface="Calibri"/>
              </a:rPr>
              <a:t>do not</a:t>
            </a:r>
            <a:r>
              <a:rPr b="0" lang="en-AU" sz="1200" spc="-1" strike="noStrike">
                <a:solidFill>
                  <a:srgbClr val="000000"/>
                </a:solidFill>
                <a:latin typeface="Calibri"/>
                <a:ea typeface="Calibri"/>
              </a:rPr>
              <a:t> have a good grasp on the business problem.</a:t>
            </a:r>
            <a:endParaRPr b="0" lang="en-US" sz="1200" spc="-1" strike="noStrike">
              <a:latin typeface="Arial"/>
            </a:endParaRPr>
          </a:p>
          <a:p>
            <a:pPr marL="216000" indent="-215640">
              <a:lnSpc>
                <a:spcPct val="100000"/>
              </a:lnSpc>
              <a:tabLst>
                <a:tab algn="l" pos="0"/>
              </a:tabLst>
            </a:pPr>
            <a:endParaRPr b="0" lang="en-US" sz="1200" spc="-1" strike="noStrike">
              <a:latin typeface="Arial"/>
            </a:endParaRPr>
          </a:p>
          <a:p>
            <a:pPr marL="216000" indent="-215640">
              <a:lnSpc>
                <a:spcPct val="100000"/>
              </a:lnSpc>
              <a:tabLst>
                <a:tab algn="l" pos="0"/>
              </a:tabLst>
            </a:pPr>
            <a:r>
              <a:rPr b="1" lang="en-AU" sz="1200" spc="-1" strike="noStrike">
                <a:solidFill>
                  <a:srgbClr val="000000"/>
                </a:solidFill>
                <a:latin typeface="Calibri"/>
                <a:ea typeface="Calibri"/>
              </a:rPr>
              <a:t>Context: </a:t>
            </a:r>
            <a:r>
              <a:rPr b="0" lang="en-AU" sz="1200" spc="-1" strike="noStrike">
                <a:solidFill>
                  <a:srgbClr val="000000"/>
                </a:solidFill>
                <a:latin typeface="Calibri"/>
                <a:ea typeface="Calibri"/>
              </a:rPr>
              <a:t>With context, we have </a:t>
            </a:r>
            <a:r>
              <a:rPr b="1" lang="en-AU" sz="1200" spc="-1" strike="noStrike" u="sng">
                <a:solidFill>
                  <a:srgbClr val="000000"/>
                </a:solidFill>
                <a:uFillTx/>
                <a:latin typeface="Calibri"/>
                <a:ea typeface="Calibri"/>
              </a:rPr>
              <a:t>clearly identified the problem at hand </a:t>
            </a:r>
            <a:r>
              <a:rPr b="0" lang="en-AU" sz="1200" spc="-1" strike="noStrike">
                <a:solidFill>
                  <a:srgbClr val="000000"/>
                </a:solidFill>
                <a:latin typeface="Calibri"/>
                <a:ea typeface="Calibri"/>
              </a:rPr>
              <a:t>and have elucidated on how our initiative may solve this problem, alongside the commercial implications this will have on the business. </a:t>
            </a:r>
            <a:endParaRPr b="0" lang="en-US" sz="1200" spc="-1" strike="noStrike">
              <a:latin typeface="Arial"/>
            </a:endParaRPr>
          </a:p>
          <a:p>
            <a:pPr marL="216000" indent="-215640">
              <a:lnSpc>
                <a:spcPct val="100000"/>
              </a:lnSpc>
              <a:tabLst>
                <a:tab algn="l" pos="0"/>
              </a:tabLst>
            </a:pPr>
            <a:endParaRPr b="0" lang="en-US" sz="1200" spc="-1" strike="noStrike">
              <a:latin typeface="Arial"/>
            </a:endParaRPr>
          </a:p>
          <a:p>
            <a:pPr marL="216000" indent="-215640">
              <a:lnSpc>
                <a:spcPct val="100000"/>
              </a:lnSpc>
              <a:tabLst>
                <a:tab algn="l" pos="0"/>
              </a:tabLst>
            </a:pPr>
            <a:r>
              <a:rPr b="1" lang="en-AU" sz="1200" spc="-1" strike="noStrike">
                <a:solidFill>
                  <a:srgbClr val="000000"/>
                </a:solidFill>
                <a:latin typeface="Calibri"/>
                <a:ea typeface="Calibri"/>
              </a:rPr>
              <a:t>Criteria for Success</a:t>
            </a:r>
            <a:r>
              <a:rPr b="0" lang="en-AU" sz="1200" spc="-1" strike="noStrike">
                <a:solidFill>
                  <a:srgbClr val="000000"/>
                </a:solidFill>
                <a:latin typeface="Calibri"/>
                <a:ea typeface="Calibri"/>
              </a:rPr>
              <a:t>: Clearly defining the criteria for success ensures that the scope of your work is clearly defined and understood. Otherwise, if this isn’t defined – your work will never end which will result in mismatched expectations.</a:t>
            </a:r>
            <a:endParaRPr b="0" lang="en-US" sz="1200" spc="-1" strike="noStrike">
              <a:latin typeface="Arial"/>
            </a:endParaRPr>
          </a:p>
          <a:p>
            <a:pPr marL="216000" indent="-215640">
              <a:lnSpc>
                <a:spcPct val="100000"/>
              </a:lnSpc>
              <a:tabLst>
                <a:tab algn="l" pos="0"/>
              </a:tabLst>
            </a:pPr>
            <a:endParaRPr b="0" lang="en-US" sz="1200" spc="-1" strike="noStrike">
              <a:latin typeface="Arial"/>
            </a:endParaRPr>
          </a:p>
          <a:p>
            <a:pPr marL="216000" indent="-215640">
              <a:lnSpc>
                <a:spcPct val="100000"/>
              </a:lnSpc>
              <a:tabLst>
                <a:tab algn="l" pos="0"/>
              </a:tabLst>
            </a:pPr>
            <a:r>
              <a:rPr b="1" lang="en-AU" sz="1200" spc="-1" strike="noStrike">
                <a:solidFill>
                  <a:srgbClr val="000000"/>
                </a:solidFill>
                <a:latin typeface="Calibri"/>
                <a:ea typeface="Calibri"/>
              </a:rPr>
              <a:t>Scope of Solution Space: </a:t>
            </a:r>
            <a:r>
              <a:rPr b="0" lang="en-AU" sz="1200" spc="-1" strike="noStrike">
                <a:solidFill>
                  <a:srgbClr val="000000"/>
                </a:solidFill>
                <a:latin typeface="Calibri"/>
                <a:ea typeface="Calibri"/>
              </a:rPr>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b="0" lang="en-US" sz="1200" spc="-1" strike="noStrike">
              <a:latin typeface="Arial"/>
            </a:endParaRPr>
          </a:p>
          <a:p>
            <a:pPr marL="216000" indent="-215640">
              <a:lnSpc>
                <a:spcPct val="100000"/>
              </a:lnSpc>
              <a:tabLst>
                <a:tab algn="l" pos="0"/>
              </a:tabLst>
            </a:pPr>
            <a:endParaRPr b="0" lang="en-US" sz="1200" spc="-1" strike="noStrike">
              <a:latin typeface="Arial"/>
            </a:endParaRPr>
          </a:p>
          <a:p>
            <a:pPr marL="216000" indent="-215640">
              <a:lnSpc>
                <a:spcPct val="100000"/>
              </a:lnSpc>
              <a:tabLst>
                <a:tab algn="l" pos="0"/>
              </a:tabLst>
            </a:pPr>
            <a:r>
              <a:rPr b="1" lang="en-AU" sz="1200" spc="-1" strike="noStrike">
                <a:solidFill>
                  <a:srgbClr val="000000"/>
                </a:solidFill>
                <a:latin typeface="Calibri"/>
                <a:ea typeface="Calibri"/>
              </a:rPr>
              <a:t>Constraints within Solution Space: </a:t>
            </a:r>
            <a:r>
              <a:rPr b="0" lang="en-AU" sz="1200" spc="-1" strike="noStrike">
                <a:solidFill>
                  <a:srgbClr val="000000"/>
                </a:solidFill>
                <a:latin typeface="Calibri"/>
                <a:ea typeface="Calibri"/>
              </a:rPr>
              <a:t>Looking forward, what are the foreseeable problems we are likely to encounter? Could this be stakeholder resistance? Could this be we don’t have access to the right data? </a:t>
            </a:r>
            <a:endParaRPr b="0" lang="en-US" sz="1200" spc="-1" strike="noStrike">
              <a:latin typeface="Arial"/>
            </a:endParaRPr>
          </a:p>
          <a:p>
            <a:pPr marL="216000" indent="-215640">
              <a:lnSpc>
                <a:spcPct val="100000"/>
              </a:lnSpc>
              <a:tabLst>
                <a:tab algn="l" pos="0"/>
              </a:tabLst>
            </a:pPr>
            <a:endParaRPr b="0" lang="en-US" sz="1200" spc="-1" strike="noStrike">
              <a:latin typeface="Arial"/>
            </a:endParaRPr>
          </a:p>
          <a:p>
            <a:pPr marL="216000" indent="-215640">
              <a:lnSpc>
                <a:spcPct val="100000"/>
              </a:lnSpc>
              <a:tabLst>
                <a:tab algn="l" pos="0"/>
              </a:tabLst>
            </a:pPr>
            <a:r>
              <a:rPr b="1" lang="en-AU" sz="1200" spc="-1" strike="noStrike">
                <a:solidFill>
                  <a:srgbClr val="000000"/>
                </a:solidFill>
                <a:latin typeface="Calibri"/>
                <a:ea typeface="Calibri"/>
              </a:rPr>
              <a:t>Stakeholders to provide key insight: </a:t>
            </a:r>
            <a:r>
              <a:rPr b="0" lang="en-AU" sz="1200" spc="-1" strike="noStrike">
                <a:solidFill>
                  <a:srgbClr val="000000"/>
                </a:solidFill>
                <a:latin typeface="Calibri"/>
                <a:ea typeface="Calibri"/>
              </a:rPr>
              <a:t>Who are the people I need to speak to, to get the answers I need for my data analysis?</a:t>
            </a:r>
            <a:endParaRPr b="0" lang="en-US" sz="1200" spc="-1" strike="noStrike">
              <a:latin typeface="Arial"/>
            </a:endParaRPr>
          </a:p>
          <a:p>
            <a:pPr marL="216000" indent="-215640">
              <a:lnSpc>
                <a:spcPct val="100000"/>
              </a:lnSpc>
              <a:tabLst>
                <a:tab algn="l" pos="0"/>
              </a:tabLst>
            </a:pPr>
            <a:endParaRPr b="0" lang="en-US" sz="1200" spc="-1" strike="noStrike">
              <a:latin typeface="Arial"/>
            </a:endParaRPr>
          </a:p>
          <a:p>
            <a:pPr marL="216000" indent="-215640">
              <a:lnSpc>
                <a:spcPct val="100000"/>
              </a:lnSpc>
              <a:tabLst>
                <a:tab algn="l" pos="0"/>
              </a:tabLst>
            </a:pPr>
            <a:r>
              <a:rPr b="1" lang="en-AU" sz="1200" spc="-1" strike="noStrike">
                <a:solidFill>
                  <a:srgbClr val="000000"/>
                </a:solidFill>
                <a:latin typeface="Calibri"/>
                <a:ea typeface="Calibri"/>
              </a:rPr>
              <a:t>What key data sources are required</a:t>
            </a:r>
            <a:r>
              <a:rPr b="0" lang="en-AU" sz="1200" spc="-1" strike="noStrike">
                <a:solidFill>
                  <a:srgbClr val="000000"/>
                </a:solidFill>
                <a:latin typeface="Calibri"/>
                <a:ea typeface="Calibri"/>
              </a:rPr>
              <a:t>?</a:t>
            </a:r>
            <a:endParaRPr b="0" lang="en-US" sz="1200" spc="-1" strike="noStrike">
              <a:latin typeface="Arial"/>
            </a:endParaRPr>
          </a:p>
          <a:p>
            <a:pPr marL="216000" indent="-215640">
              <a:lnSpc>
                <a:spcPct val="100000"/>
              </a:lnSpc>
              <a:tabLst>
                <a:tab algn="l" pos="0"/>
              </a:tabLst>
            </a:pPr>
            <a:r>
              <a:rPr b="0" lang="en-AU" sz="1200" spc="-1" strike="noStrike">
                <a:solidFill>
                  <a:srgbClr val="000000"/>
                </a:solidFill>
                <a:latin typeface="Calibri"/>
                <a:ea typeface="Calibri"/>
              </a:rPr>
              <a:t>Based off my discussions with the key stakeholders – can we clearly list out all the data sources we need so we can make a highly targeted request as opposed to a scatter-gun approach where we ask for a bit of everything?</a:t>
            </a:r>
            <a:endParaRPr b="0" lang="en-US" sz="1200" spc="-1" strike="noStrike">
              <a:latin typeface="Arial"/>
            </a:endParaRPr>
          </a:p>
          <a:p>
            <a:pPr marL="216000" indent="-215640">
              <a:lnSpc>
                <a:spcPct val="100000"/>
              </a:lnSpc>
              <a:tabLst>
                <a:tab algn="l" pos="0"/>
              </a:tabLst>
            </a:pPr>
            <a:endParaRPr b="0" lang="en-US" sz="1200" spc="-1" strike="noStrike">
              <a:latin typeface="Arial"/>
            </a:endParaRPr>
          </a:p>
          <a:p>
            <a:pPr marL="216000" indent="-215640">
              <a:lnSpc>
                <a:spcPct val="100000"/>
              </a:lnSpc>
              <a:tabLst>
                <a:tab algn="l" pos="0"/>
              </a:tabLst>
            </a:pPr>
            <a:endParaRPr b="0" lang="en-US"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5"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1"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3"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7"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8"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6"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5"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8298360" y="37080"/>
            <a:ext cx="669600" cy="123480"/>
          </a:xfrm>
          <a:prstGeom prst="rect">
            <a:avLst/>
          </a:prstGeom>
          <a:noFill/>
          <a:ln w="0">
            <a:noFill/>
          </a:ln>
        </p:spPr>
        <p:style>
          <a:lnRef idx="0"/>
          <a:fillRef idx="0"/>
          <a:effectRef idx="0"/>
          <a:fontRef idx="minor"/>
        </p:style>
      </p:sp>
      <p:sp>
        <p:nvSpPr>
          <p:cNvPr id="1" name="PlaceHolder 2"/>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2" name="PlaceHolder 3"/>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CustomShape 1"/>
          <p:cNvSpPr/>
          <p:nvPr/>
        </p:nvSpPr>
        <p:spPr>
          <a:xfrm>
            <a:off x="137880" y="1576080"/>
            <a:ext cx="4343040" cy="4680000"/>
          </a:xfrm>
          <a:prstGeom prst="rect">
            <a:avLst/>
          </a:prstGeom>
          <a:solidFill>
            <a:schemeClr val="lt1"/>
          </a:solidFill>
          <a:ln w="19050">
            <a:solidFill>
              <a:schemeClr val="accent5"/>
            </a:solidFill>
            <a:miter/>
          </a:ln>
        </p:spPr>
        <p:style>
          <a:lnRef idx="0"/>
          <a:fillRef idx="0"/>
          <a:effectRef idx="0"/>
          <a:fontRef idx="minor"/>
        </p:style>
      </p:sp>
      <p:sp>
        <p:nvSpPr>
          <p:cNvPr id="46" name="CustomShape 2"/>
          <p:cNvSpPr/>
          <p:nvPr/>
        </p:nvSpPr>
        <p:spPr>
          <a:xfrm>
            <a:off x="4587480" y="1576080"/>
            <a:ext cx="4343040" cy="4680000"/>
          </a:xfrm>
          <a:prstGeom prst="rect">
            <a:avLst/>
          </a:prstGeom>
          <a:solidFill>
            <a:schemeClr val="lt1"/>
          </a:solidFill>
          <a:ln w="19050">
            <a:solidFill>
              <a:schemeClr val="accent5"/>
            </a:solidFill>
            <a:miter/>
          </a:ln>
        </p:spPr>
        <p:style>
          <a:lnRef idx="0"/>
          <a:fillRef idx="0"/>
          <a:effectRef idx="0"/>
          <a:fontRef idx="minor"/>
        </p:style>
      </p:sp>
      <p:sp>
        <p:nvSpPr>
          <p:cNvPr id="47" name="CustomShape 3"/>
          <p:cNvSpPr/>
          <p:nvPr/>
        </p:nvSpPr>
        <p:spPr>
          <a:xfrm>
            <a:off x="218880" y="1618200"/>
            <a:ext cx="287280" cy="287280"/>
          </a:xfrm>
          <a:prstGeom prst="rect">
            <a:avLst/>
          </a:prstGeom>
          <a:solidFill>
            <a:srgbClr val="f1a205"/>
          </a:solidFill>
          <a:ln w="0">
            <a:noFill/>
          </a:ln>
        </p:spPr>
        <p:style>
          <a:lnRef idx="0"/>
          <a:fillRef idx="0"/>
          <a:effectRef idx="0"/>
          <a:fontRef idx="minor"/>
        </p:style>
        <p:txBody>
          <a:bodyPr lIns="47520" rIns="47520" tIns="47520" bIns="47520" anchor="ctr">
            <a:noAutofit/>
          </a:bodyPr>
          <a:p>
            <a:pPr>
              <a:lnSpc>
                <a:spcPct val="100000"/>
              </a:lnSpc>
              <a:tabLst>
                <a:tab algn="l" pos="0"/>
              </a:tabLst>
            </a:pPr>
            <a:r>
              <a:rPr b="0" lang="en-AU" sz="1430" spc="-1" strike="noStrike">
                <a:solidFill>
                  <a:srgbClr val="ffffff"/>
                </a:solidFill>
                <a:latin typeface="Arial"/>
                <a:ea typeface="Arial"/>
              </a:rPr>
              <a:t>1</a:t>
            </a:r>
            <a:endParaRPr b="0" lang="en-US" sz="1430" spc="-1" strike="noStrike">
              <a:latin typeface="Arial"/>
            </a:endParaRPr>
          </a:p>
        </p:txBody>
      </p:sp>
      <p:sp>
        <p:nvSpPr>
          <p:cNvPr id="48" name="CustomShape 4"/>
          <p:cNvSpPr/>
          <p:nvPr/>
        </p:nvSpPr>
        <p:spPr>
          <a:xfrm>
            <a:off x="4668480" y="1618200"/>
            <a:ext cx="287280" cy="287280"/>
          </a:xfrm>
          <a:prstGeom prst="rect">
            <a:avLst/>
          </a:prstGeom>
          <a:solidFill>
            <a:srgbClr val="f1a205"/>
          </a:solidFill>
          <a:ln w="0">
            <a:noFill/>
          </a:ln>
        </p:spPr>
        <p:style>
          <a:lnRef idx="0"/>
          <a:fillRef idx="0"/>
          <a:effectRef idx="0"/>
          <a:fontRef idx="minor"/>
        </p:style>
        <p:txBody>
          <a:bodyPr lIns="47520" rIns="47520" tIns="47520" bIns="47520" anchor="ctr">
            <a:noAutofit/>
          </a:bodyPr>
          <a:p>
            <a:pPr>
              <a:lnSpc>
                <a:spcPct val="100000"/>
              </a:lnSpc>
              <a:tabLst>
                <a:tab algn="l" pos="0"/>
              </a:tabLst>
            </a:pPr>
            <a:r>
              <a:rPr b="0" lang="en-AU" sz="1430" spc="-1" strike="noStrike">
                <a:solidFill>
                  <a:srgbClr val="ffffff"/>
                </a:solidFill>
                <a:latin typeface="Arial"/>
                <a:ea typeface="Arial"/>
              </a:rPr>
              <a:t>4</a:t>
            </a:r>
            <a:endParaRPr b="0" lang="en-US" sz="1430" spc="-1" strike="noStrike">
              <a:latin typeface="Arial"/>
            </a:endParaRPr>
          </a:p>
        </p:txBody>
      </p:sp>
      <p:sp>
        <p:nvSpPr>
          <p:cNvPr id="49" name="CustomShape 5"/>
          <p:cNvSpPr/>
          <p:nvPr/>
        </p:nvSpPr>
        <p:spPr>
          <a:xfrm>
            <a:off x="601200" y="1650240"/>
            <a:ext cx="3596400" cy="22320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0"/>
              </a:tabLst>
            </a:pPr>
            <a:r>
              <a:rPr b="0" lang="en-AU" sz="1430" spc="-1" strike="noStrike">
                <a:solidFill>
                  <a:srgbClr val="002c46"/>
                </a:solidFill>
                <a:latin typeface="Arial"/>
                <a:ea typeface="Arial"/>
              </a:rPr>
              <a:t>Context</a:t>
            </a:r>
            <a:endParaRPr b="0" lang="en-US" sz="1430" spc="-1" strike="noStrike">
              <a:latin typeface="Arial"/>
            </a:endParaRPr>
          </a:p>
        </p:txBody>
      </p:sp>
      <p:sp>
        <p:nvSpPr>
          <p:cNvPr id="50" name="CustomShape 6"/>
          <p:cNvSpPr/>
          <p:nvPr/>
        </p:nvSpPr>
        <p:spPr>
          <a:xfrm>
            <a:off x="5050800" y="1650240"/>
            <a:ext cx="3596400" cy="22320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0"/>
              </a:tabLst>
            </a:pPr>
            <a:r>
              <a:rPr b="0" lang="en-AU" sz="1430" spc="-1" strike="noStrike">
                <a:solidFill>
                  <a:srgbClr val="002c46"/>
                </a:solidFill>
                <a:latin typeface="Arial"/>
                <a:ea typeface="Arial"/>
              </a:rPr>
              <a:t>Constraints within solution space</a:t>
            </a:r>
            <a:endParaRPr b="0" lang="en-US" sz="1430" spc="-1" strike="noStrike">
              <a:latin typeface="Arial"/>
            </a:endParaRPr>
          </a:p>
        </p:txBody>
      </p:sp>
      <p:sp>
        <p:nvSpPr>
          <p:cNvPr id="51" name="CustomShape 7"/>
          <p:cNvSpPr/>
          <p:nvPr/>
        </p:nvSpPr>
        <p:spPr>
          <a:xfrm>
            <a:off x="4668480" y="3207240"/>
            <a:ext cx="287280" cy="287280"/>
          </a:xfrm>
          <a:prstGeom prst="rect">
            <a:avLst/>
          </a:prstGeom>
          <a:solidFill>
            <a:srgbClr val="f1a205"/>
          </a:solidFill>
          <a:ln w="0">
            <a:noFill/>
          </a:ln>
        </p:spPr>
        <p:style>
          <a:lnRef idx="0"/>
          <a:fillRef idx="0"/>
          <a:effectRef idx="0"/>
          <a:fontRef idx="minor"/>
        </p:style>
        <p:txBody>
          <a:bodyPr lIns="47520" rIns="47520" tIns="47520" bIns="47520" anchor="ctr">
            <a:noAutofit/>
          </a:bodyPr>
          <a:p>
            <a:pPr>
              <a:lnSpc>
                <a:spcPct val="100000"/>
              </a:lnSpc>
              <a:tabLst>
                <a:tab algn="l" pos="0"/>
              </a:tabLst>
            </a:pPr>
            <a:r>
              <a:rPr b="0" lang="en-AU" sz="1430" spc="-1" strike="noStrike">
                <a:solidFill>
                  <a:srgbClr val="ffffff"/>
                </a:solidFill>
                <a:latin typeface="Arial"/>
                <a:ea typeface="Arial"/>
              </a:rPr>
              <a:t>5</a:t>
            </a:r>
            <a:endParaRPr b="0" lang="en-US" sz="1430" spc="-1" strike="noStrike">
              <a:latin typeface="Arial"/>
            </a:endParaRPr>
          </a:p>
        </p:txBody>
      </p:sp>
      <p:sp>
        <p:nvSpPr>
          <p:cNvPr id="52" name="CustomShape 8"/>
          <p:cNvSpPr/>
          <p:nvPr/>
        </p:nvSpPr>
        <p:spPr>
          <a:xfrm>
            <a:off x="218880" y="3495240"/>
            <a:ext cx="287280" cy="287280"/>
          </a:xfrm>
          <a:prstGeom prst="rect">
            <a:avLst/>
          </a:prstGeom>
          <a:solidFill>
            <a:srgbClr val="f1a205"/>
          </a:solidFill>
          <a:ln w="0">
            <a:noFill/>
          </a:ln>
        </p:spPr>
        <p:style>
          <a:lnRef idx="0"/>
          <a:fillRef idx="0"/>
          <a:effectRef idx="0"/>
          <a:fontRef idx="minor"/>
        </p:style>
        <p:txBody>
          <a:bodyPr lIns="47520" rIns="47520" tIns="47520" bIns="47520" anchor="ctr">
            <a:noAutofit/>
          </a:bodyPr>
          <a:p>
            <a:pPr>
              <a:lnSpc>
                <a:spcPct val="100000"/>
              </a:lnSpc>
              <a:tabLst>
                <a:tab algn="l" pos="0"/>
              </a:tabLst>
            </a:pPr>
            <a:r>
              <a:rPr b="0" lang="en-AU" sz="1430" spc="-1" strike="noStrike">
                <a:solidFill>
                  <a:srgbClr val="ffffff"/>
                </a:solidFill>
                <a:latin typeface="Arial"/>
                <a:ea typeface="Arial"/>
              </a:rPr>
              <a:t>2</a:t>
            </a:r>
            <a:endParaRPr b="0" lang="en-US" sz="1430" spc="-1" strike="noStrike">
              <a:latin typeface="Arial"/>
            </a:endParaRPr>
          </a:p>
        </p:txBody>
      </p:sp>
      <p:sp>
        <p:nvSpPr>
          <p:cNvPr id="53" name="CustomShape 9"/>
          <p:cNvSpPr/>
          <p:nvPr/>
        </p:nvSpPr>
        <p:spPr>
          <a:xfrm>
            <a:off x="685800" y="3538800"/>
            <a:ext cx="3596400" cy="22320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0"/>
              </a:tabLst>
            </a:pPr>
            <a:r>
              <a:rPr b="0" lang="en-AU" sz="1430" spc="-1" strike="noStrike">
                <a:solidFill>
                  <a:srgbClr val="002c46"/>
                </a:solidFill>
                <a:latin typeface="Arial"/>
                <a:ea typeface="Arial"/>
              </a:rPr>
              <a:t>Criteria for success</a:t>
            </a:r>
            <a:endParaRPr b="0" lang="en-US" sz="1430" spc="-1" strike="noStrike">
              <a:latin typeface="Arial"/>
            </a:endParaRPr>
          </a:p>
        </p:txBody>
      </p:sp>
      <p:sp>
        <p:nvSpPr>
          <p:cNvPr id="54" name="CustomShape 10"/>
          <p:cNvSpPr/>
          <p:nvPr/>
        </p:nvSpPr>
        <p:spPr>
          <a:xfrm>
            <a:off x="5050800" y="3239280"/>
            <a:ext cx="3596400" cy="22320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0"/>
              </a:tabLst>
            </a:pPr>
            <a:r>
              <a:rPr b="0" lang="en-AU" sz="1430" spc="-1" strike="noStrike">
                <a:solidFill>
                  <a:srgbClr val="002c46"/>
                </a:solidFill>
                <a:latin typeface="Arial"/>
                <a:ea typeface="Arial"/>
              </a:rPr>
              <a:t>Stakeholders to provide key insight</a:t>
            </a:r>
            <a:endParaRPr b="0" lang="en-US" sz="1430" spc="-1" strike="noStrike">
              <a:latin typeface="Arial"/>
            </a:endParaRPr>
          </a:p>
        </p:txBody>
      </p:sp>
      <p:sp>
        <p:nvSpPr>
          <p:cNvPr id="55" name="CustomShape 11"/>
          <p:cNvSpPr/>
          <p:nvPr/>
        </p:nvSpPr>
        <p:spPr>
          <a:xfrm>
            <a:off x="218880" y="4797720"/>
            <a:ext cx="287280" cy="287280"/>
          </a:xfrm>
          <a:prstGeom prst="rect">
            <a:avLst/>
          </a:prstGeom>
          <a:solidFill>
            <a:srgbClr val="f1a205"/>
          </a:solidFill>
          <a:ln w="0">
            <a:noFill/>
          </a:ln>
        </p:spPr>
        <p:style>
          <a:lnRef idx="0"/>
          <a:fillRef idx="0"/>
          <a:effectRef idx="0"/>
          <a:fontRef idx="minor"/>
        </p:style>
        <p:txBody>
          <a:bodyPr lIns="47520" rIns="47520" tIns="47520" bIns="47520" anchor="ctr">
            <a:noAutofit/>
          </a:bodyPr>
          <a:p>
            <a:pPr>
              <a:lnSpc>
                <a:spcPct val="100000"/>
              </a:lnSpc>
              <a:tabLst>
                <a:tab algn="l" pos="0"/>
              </a:tabLst>
            </a:pPr>
            <a:r>
              <a:rPr b="0" lang="en-AU" sz="1430" spc="-1" strike="noStrike">
                <a:solidFill>
                  <a:srgbClr val="ffffff"/>
                </a:solidFill>
                <a:latin typeface="Arial"/>
                <a:ea typeface="Arial"/>
              </a:rPr>
              <a:t>3</a:t>
            </a:r>
            <a:endParaRPr b="0" lang="en-US" sz="1430" spc="-1" strike="noStrike">
              <a:latin typeface="Arial"/>
            </a:endParaRPr>
          </a:p>
        </p:txBody>
      </p:sp>
      <p:sp>
        <p:nvSpPr>
          <p:cNvPr id="56" name="CustomShape 12"/>
          <p:cNvSpPr/>
          <p:nvPr/>
        </p:nvSpPr>
        <p:spPr>
          <a:xfrm>
            <a:off x="4668480" y="4797720"/>
            <a:ext cx="287280" cy="287280"/>
          </a:xfrm>
          <a:prstGeom prst="rect">
            <a:avLst/>
          </a:prstGeom>
          <a:solidFill>
            <a:srgbClr val="f1a205"/>
          </a:solidFill>
          <a:ln w="0">
            <a:noFill/>
          </a:ln>
        </p:spPr>
        <p:style>
          <a:lnRef idx="0"/>
          <a:fillRef idx="0"/>
          <a:effectRef idx="0"/>
          <a:fontRef idx="minor"/>
        </p:style>
        <p:txBody>
          <a:bodyPr lIns="47520" rIns="47520" tIns="47520" bIns="47520" anchor="ctr">
            <a:noAutofit/>
          </a:bodyPr>
          <a:p>
            <a:pPr>
              <a:lnSpc>
                <a:spcPct val="100000"/>
              </a:lnSpc>
              <a:tabLst>
                <a:tab algn="l" pos="0"/>
              </a:tabLst>
            </a:pPr>
            <a:r>
              <a:rPr b="0" lang="en-AU" sz="1430" spc="-1" strike="noStrike">
                <a:solidFill>
                  <a:srgbClr val="ffffff"/>
                </a:solidFill>
                <a:latin typeface="Arial"/>
                <a:ea typeface="Arial"/>
              </a:rPr>
              <a:t>6</a:t>
            </a:r>
            <a:endParaRPr b="0" lang="en-US" sz="1430" spc="-1" strike="noStrike">
              <a:latin typeface="Arial"/>
            </a:endParaRPr>
          </a:p>
        </p:txBody>
      </p:sp>
      <p:sp>
        <p:nvSpPr>
          <p:cNvPr id="57" name="CustomShape 13"/>
          <p:cNvSpPr/>
          <p:nvPr/>
        </p:nvSpPr>
        <p:spPr>
          <a:xfrm>
            <a:off x="601200" y="4831920"/>
            <a:ext cx="3596400" cy="21852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0"/>
              </a:tabLst>
            </a:pPr>
            <a:r>
              <a:rPr b="0" lang="en-AU" sz="1430" spc="-1" strike="noStrike">
                <a:solidFill>
                  <a:srgbClr val="002c46"/>
                </a:solidFill>
                <a:latin typeface="Arial"/>
                <a:ea typeface="Arial"/>
              </a:rPr>
              <a:t>Scope of solution space </a:t>
            </a:r>
            <a:endParaRPr b="0" lang="en-US" sz="1430" spc="-1" strike="noStrike">
              <a:latin typeface="Arial"/>
            </a:endParaRPr>
          </a:p>
        </p:txBody>
      </p:sp>
      <p:sp>
        <p:nvSpPr>
          <p:cNvPr id="58" name="CustomShape 14"/>
          <p:cNvSpPr/>
          <p:nvPr/>
        </p:nvSpPr>
        <p:spPr>
          <a:xfrm>
            <a:off x="5050800" y="4829760"/>
            <a:ext cx="3596400" cy="22320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0"/>
              </a:tabLst>
            </a:pPr>
            <a:r>
              <a:rPr b="0" lang="en-AU" sz="1430" spc="-1" strike="noStrike">
                <a:solidFill>
                  <a:srgbClr val="002c46"/>
                </a:solidFill>
                <a:latin typeface="Arial"/>
                <a:ea typeface="Arial"/>
              </a:rPr>
              <a:t>Key data sources </a:t>
            </a:r>
            <a:endParaRPr b="0" lang="en-US" sz="1430" spc="-1" strike="noStrike">
              <a:latin typeface="Arial"/>
            </a:endParaRPr>
          </a:p>
        </p:txBody>
      </p:sp>
      <p:sp>
        <p:nvSpPr>
          <p:cNvPr id="59" name="CustomShape 15"/>
          <p:cNvSpPr/>
          <p:nvPr/>
        </p:nvSpPr>
        <p:spPr>
          <a:xfrm>
            <a:off x="157680" y="1913400"/>
            <a:ext cx="4323240" cy="1244880"/>
          </a:xfrm>
          <a:prstGeom prst="rect">
            <a:avLst/>
          </a:prstGeom>
          <a:noFill/>
          <a:ln w="0">
            <a:noFill/>
          </a:ln>
        </p:spPr>
        <p:style>
          <a:lnRef idx="0"/>
          <a:fillRef idx="0"/>
          <a:effectRef idx="0"/>
          <a:fontRef idx="minor"/>
        </p:style>
        <p:txBody>
          <a:bodyPr lIns="90000" rIns="90000" tIns="45000" bIns="45000">
            <a:noAutofit/>
          </a:bodyPr>
          <a:p>
            <a:pPr>
              <a:lnSpc>
                <a:spcPct val="100000"/>
              </a:lnSpc>
              <a:tabLst>
                <a:tab algn="l" pos="0"/>
              </a:tabLst>
            </a:pPr>
            <a:r>
              <a:rPr b="0" lang="en-AU" sz="1070" spc="-1" strike="noStrike">
                <a:solidFill>
                  <a:srgbClr val="000000"/>
                </a:solidFill>
                <a:latin typeface="Arial"/>
                <a:ea typeface="Arial"/>
              </a:rPr>
              <a:t>Big Mountain is a ski resort located in Montana and it has spectacular views of Glacier National Park and Flathead National Forest.  On average, about 350,000 people visit at the resort to ski or snowboard annually. The resort has  11 lifts, 2 T-bars, and 1 magic carpet for service. </a:t>
            </a:r>
            <a:endParaRPr b="0" lang="en-US" sz="1070" spc="-1" strike="noStrike">
              <a:latin typeface="Arial"/>
            </a:endParaRPr>
          </a:p>
          <a:p>
            <a:pPr>
              <a:lnSpc>
                <a:spcPct val="100000"/>
              </a:lnSpc>
              <a:tabLst>
                <a:tab algn="l" pos="0"/>
              </a:tabLst>
            </a:pPr>
            <a:r>
              <a:rPr b="0" lang="en-AU" sz="1070" spc="-1" strike="noStrike">
                <a:solidFill>
                  <a:srgbClr val="000000"/>
                </a:solidFill>
                <a:latin typeface="Arial"/>
                <a:ea typeface="Arial"/>
              </a:rPr>
              <a:t>Big Mountain Resort has recently updated their service by installing an additional chair lift. So, their operational cost increased by $1.54million. They need guidance on business strategy either cut operating cost or change the ticket price higher.</a:t>
            </a:r>
            <a:endParaRPr b="0" lang="en-US" sz="1070" spc="-1" strike="noStrike">
              <a:latin typeface="Arial"/>
            </a:endParaRPr>
          </a:p>
        </p:txBody>
      </p:sp>
      <p:sp>
        <p:nvSpPr>
          <p:cNvPr id="60" name="CustomShape 16"/>
          <p:cNvSpPr/>
          <p:nvPr/>
        </p:nvSpPr>
        <p:spPr>
          <a:xfrm>
            <a:off x="143280" y="3886200"/>
            <a:ext cx="4323240" cy="1062000"/>
          </a:xfrm>
          <a:prstGeom prst="rect">
            <a:avLst/>
          </a:prstGeom>
          <a:noFill/>
          <a:ln w="0">
            <a:noFill/>
          </a:ln>
        </p:spPr>
        <p:style>
          <a:lnRef idx="0"/>
          <a:fillRef idx="0"/>
          <a:effectRef idx="0"/>
          <a:fontRef idx="minor"/>
        </p:style>
        <p:txBody>
          <a:bodyPr lIns="90000" rIns="90000" tIns="45000" bIns="45000">
            <a:noAutofit/>
          </a:bodyPr>
          <a:p>
            <a:pPr>
              <a:lnSpc>
                <a:spcPct val="100000"/>
              </a:lnSpc>
              <a:tabLst>
                <a:tab algn="l" pos="0"/>
              </a:tabLst>
            </a:pPr>
            <a:r>
              <a:rPr b="0" lang="en-AU" sz="1070" spc="-1" strike="noStrike">
                <a:solidFill>
                  <a:srgbClr val="000000"/>
                </a:solidFill>
                <a:latin typeface="Arial"/>
                <a:ea typeface="Arial"/>
              </a:rPr>
              <a:t>To maintain their revenue  and recover from this expenditure they need more data-driven business strategy to select better price. It means, they need to maintain the annual profit margin for upcoming season while covering additional cost of $1.54 million.</a:t>
            </a:r>
            <a:endParaRPr b="0" lang="en-US" sz="1070" spc="-1" strike="noStrike">
              <a:latin typeface="Arial"/>
            </a:endParaRPr>
          </a:p>
          <a:p>
            <a:pPr>
              <a:lnSpc>
                <a:spcPct val="100000"/>
              </a:lnSpc>
              <a:tabLst>
                <a:tab algn="l" pos="0"/>
              </a:tabLst>
            </a:pPr>
            <a:r>
              <a:rPr b="0" lang="en-AU" sz="1070" spc="-1" strike="noStrike">
                <a:solidFill>
                  <a:srgbClr val="000000"/>
                </a:solidFill>
                <a:latin typeface="Arial"/>
                <a:ea typeface="Arial"/>
              </a:rPr>
              <a:t> </a:t>
            </a:r>
            <a:endParaRPr b="0" lang="en-US" sz="1070" spc="-1" strike="noStrike">
              <a:latin typeface="Arial"/>
            </a:endParaRPr>
          </a:p>
        </p:txBody>
      </p:sp>
      <p:sp>
        <p:nvSpPr>
          <p:cNvPr id="61" name="CustomShape 17"/>
          <p:cNvSpPr/>
          <p:nvPr/>
        </p:nvSpPr>
        <p:spPr>
          <a:xfrm>
            <a:off x="186840" y="5184720"/>
            <a:ext cx="4323240" cy="750240"/>
          </a:xfrm>
          <a:prstGeom prst="rect">
            <a:avLst/>
          </a:prstGeom>
          <a:noFill/>
          <a:ln w="0">
            <a:noFill/>
          </a:ln>
        </p:spPr>
        <p:style>
          <a:lnRef idx="0"/>
          <a:fillRef idx="0"/>
          <a:effectRef idx="0"/>
          <a:fontRef idx="minor"/>
        </p:style>
        <p:txBody>
          <a:bodyPr lIns="90000" rIns="90000" tIns="45000" bIns="45000">
            <a:noAutofit/>
          </a:bodyPr>
          <a:p>
            <a:pPr>
              <a:lnSpc>
                <a:spcPct val="100000"/>
              </a:lnSpc>
              <a:tabLst>
                <a:tab algn="l" pos="0"/>
              </a:tabLst>
            </a:pPr>
            <a:r>
              <a:rPr b="0" lang="en-AU" sz="1070" spc="-1" strike="noStrike">
                <a:solidFill>
                  <a:srgbClr val="000000"/>
                </a:solidFill>
                <a:latin typeface="Arial"/>
                <a:ea typeface="Arial"/>
              </a:rPr>
              <a:t>Create better price model.</a:t>
            </a:r>
            <a:endParaRPr b="0" lang="en-US" sz="1070" spc="-1" strike="noStrike">
              <a:latin typeface="Arial"/>
            </a:endParaRPr>
          </a:p>
          <a:p>
            <a:pPr>
              <a:lnSpc>
                <a:spcPct val="100000"/>
              </a:lnSpc>
              <a:tabLst>
                <a:tab algn="l" pos="0"/>
              </a:tabLst>
            </a:pPr>
            <a:r>
              <a:rPr b="0" lang="en-AU" sz="1070" spc="-1" strike="noStrike">
                <a:solidFill>
                  <a:srgbClr val="000000"/>
                </a:solidFill>
                <a:latin typeface="Arial"/>
                <a:ea typeface="Arial"/>
              </a:rPr>
              <a:t>Make a hypothesis can support the business outcome.</a:t>
            </a:r>
            <a:endParaRPr b="0" lang="en-US" sz="1070" spc="-1" strike="noStrike">
              <a:latin typeface="Arial"/>
            </a:endParaRPr>
          </a:p>
        </p:txBody>
      </p:sp>
      <p:sp>
        <p:nvSpPr>
          <p:cNvPr id="62" name="CustomShape 18"/>
          <p:cNvSpPr/>
          <p:nvPr/>
        </p:nvSpPr>
        <p:spPr>
          <a:xfrm>
            <a:off x="4558320" y="1963800"/>
            <a:ext cx="4323240" cy="1080000"/>
          </a:xfrm>
          <a:prstGeom prst="rect">
            <a:avLst/>
          </a:prstGeom>
          <a:noFill/>
          <a:ln w="0">
            <a:noFill/>
          </a:ln>
        </p:spPr>
        <p:style>
          <a:lnRef idx="0"/>
          <a:fillRef idx="0"/>
          <a:effectRef idx="0"/>
          <a:fontRef idx="minor"/>
        </p:style>
        <p:txBody>
          <a:bodyPr lIns="90000" rIns="90000" tIns="45000" bIns="45000">
            <a:noAutofit/>
          </a:bodyPr>
          <a:p>
            <a:pPr>
              <a:lnSpc>
                <a:spcPct val="100000"/>
              </a:lnSpc>
              <a:tabLst>
                <a:tab algn="l" pos="0"/>
              </a:tabLst>
            </a:pPr>
            <a:r>
              <a:rPr b="0" lang="en-AU" sz="1070" spc="-1" strike="noStrike">
                <a:solidFill>
                  <a:srgbClr val="000000"/>
                </a:solidFill>
                <a:latin typeface="Arial"/>
                <a:ea typeface="Arial"/>
              </a:rPr>
              <a:t>Resort open days depends on the amounts of snow.</a:t>
            </a:r>
            <a:endParaRPr b="0" lang="en-US" sz="1070" spc="-1" strike="noStrike">
              <a:latin typeface="Arial"/>
            </a:endParaRPr>
          </a:p>
          <a:p>
            <a:pPr>
              <a:lnSpc>
                <a:spcPct val="100000"/>
              </a:lnSpc>
              <a:tabLst>
                <a:tab algn="l" pos="0"/>
              </a:tabLst>
            </a:pPr>
            <a:r>
              <a:rPr b="0" lang="en-AU" sz="1070" spc="-1" strike="noStrike">
                <a:solidFill>
                  <a:srgbClr val="000000"/>
                </a:solidFill>
                <a:latin typeface="Arial"/>
                <a:ea typeface="Arial"/>
              </a:rPr>
              <a:t>Ticket price must be reasonable to avoid loosing customers.</a:t>
            </a:r>
            <a:endParaRPr b="0" lang="en-US" sz="1070" spc="-1" strike="noStrike">
              <a:latin typeface="Arial"/>
            </a:endParaRPr>
          </a:p>
          <a:p>
            <a:pPr>
              <a:lnSpc>
                <a:spcPct val="100000"/>
              </a:lnSpc>
              <a:tabLst>
                <a:tab algn="l" pos="0"/>
              </a:tabLst>
            </a:pPr>
            <a:r>
              <a:rPr b="0" lang="en-AU" sz="1070" spc="-1" strike="noStrike">
                <a:solidFill>
                  <a:srgbClr val="000000"/>
                </a:solidFill>
                <a:latin typeface="Arial"/>
                <a:ea typeface="Arial"/>
              </a:rPr>
              <a:t>Increased cost of $1.54 million for the additional chair lift.  </a:t>
            </a:r>
            <a:endParaRPr b="0" lang="en-US" sz="1070" spc="-1" strike="noStrike">
              <a:latin typeface="Arial"/>
            </a:endParaRPr>
          </a:p>
          <a:p>
            <a:pPr>
              <a:lnSpc>
                <a:spcPct val="100000"/>
              </a:lnSpc>
              <a:tabLst>
                <a:tab algn="l" pos="0"/>
              </a:tabLst>
            </a:pPr>
            <a:r>
              <a:rPr b="0" lang="en-AU" sz="1070" spc="-1" strike="noStrike">
                <a:solidFill>
                  <a:srgbClr val="000000"/>
                </a:solidFill>
                <a:latin typeface="Arial"/>
                <a:ea typeface="Arial"/>
              </a:rPr>
              <a:t>350,000 visitors.</a:t>
            </a:r>
            <a:endParaRPr b="0" lang="en-US" sz="1070" spc="-1" strike="noStrike">
              <a:latin typeface="Arial"/>
            </a:endParaRPr>
          </a:p>
        </p:txBody>
      </p:sp>
      <p:sp>
        <p:nvSpPr>
          <p:cNvPr id="63" name="CustomShape 19"/>
          <p:cNvSpPr/>
          <p:nvPr/>
        </p:nvSpPr>
        <p:spPr>
          <a:xfrm>
            <a:off x="4591080" y="5085000"/>
            <a:ext cx="4323240" cy="1080000"/>
          </a:xfrm>
          <a:prstGeom prst="rect">
            <a:avLst/>
          </a:prstGeom>
          <a:noFill/>
          <a:ln w="0">
            <a:noFill/>
          </a:ln>
        </p:spPr>
        <p:style>
          <a:lnRef idx="0"/>
          <a:fillRef idx="0"/>
          <a:effectRef idx="0"/>
          <a:fontRef idx="minor"/>
        </p:style>
        <p:txBody>
          <a:bodyPr lIns="90000" rIns="90000" tIns="45000" bIns="45000">
            <a:noAutofit/>
          </a:bodyPr>
          <a:p>
            <a:pPr>
              <a:lnSpc>
                <a:spcPct val="100000"/>
              </a:lnSpc>
              <a:tabLst>
                <a:tab algn="l" pos="0"/>
              </a:tabLst>
            </a:pPr>
            <a:r>
              <a:rPr b="0" lang="en-AU" sz="1070" spc="-1" strike="noStrike">
                <a:solidFill>
                  <a:srgbClr val="000000"/>
                </a:solidFill>
                <a:latin typeface="Arial"/>
                <a:ea typeface="Arial"/>
              </a:rPr>
              <a:t>A .csv file which contains information about 330 resorts in the US, from the database manager</a:t>
            </a:r>
            <a:endParaRPr b="0" lang="en-US" sz="1070" spc="-1" strike="noStrike">
              <a:latin typeface="Arial"/>
            </a:endParaRPr>
          </a:p>
        </p:txBody>
      </p:sp>
      <p:sp>
        <p:nvSpPr>
          <p:cNvPr id="64" name="CustomShape 20"/>
          <p:cNvSpPr/>
          <p:nvPr/>
        </p:nvSpPr>
        <p:spPr>
          <a:xfrm>
            <a:off x="6633360" y="6524280"/>
            <a:ext cx="430920" cy="204120"/>
          </a:xfrm>
          <a:prstGeom prst="chevron">
            <a:avLst>
              <a:gd name="adj" fmla="val 50000"/>
            </a:avLst>
          </a:prstGeom>
          <a:solidFill>
            <a:schemeClr val="accent4"/>
          </a:solidFill>
          <a:ln w="9525">
            <a:solidFill>
              <a:schemeClr val="dk2"/>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1" lang="en-AU" sz="1200" spc="-1" strike="noStrike">
                <a:solidFill>
                  <a:srgbClr val="ffffff"/>
                </a:solidFill>
                <a:latin typeface="Quattrocento Sans"/>
                <a:ea typeface="Quattrocento Sans"/>
              </a:rPr>
              <a:t>H</a:t>
            </a:r>
            <a:endParaRPr b="0" lang="en-US" sz="1200" spc="-1" strike="noStrike">
              <a:latin typeface="Arial"/>
            </a:endParaRPr>
          </a:p>
        </p:txBody>
      </p:sp>
      <p:sp>
        <p:nvSpPr>
          <p:cNvPr id="65" name="CustomShape 21"/>
          <p:cNvSpPr/>
          <p:nvPr/>
        </p:nvSpPr>
        <p:spPr>
          <a:xfrm>
            <a:off x="7028640" y="6513840"/>
            <a:ext cx="430920" cy="214920"/>
          </a:xfrm>
          <a:prstGeom prst="chevron">
            <a:avLst>
              <a:gd name="adj" fmla="val 50000"/>
            </a:avLst>
          </a:prstGeom>
          <a:solidFill>
            <a:srgbClr val="d8d8d8"/>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r>
              <a:rPr b="1" lang="en-AU" sz="1200" spc="-1" strike="noStrike">
                <a:solidFill>
                  <a:srgbClr val="ffffff"/>
                </a:solidFill>
                <a:latin typeface="Quattrocento Sans"/>
                <a:ea typeface="Quattrocento Sans"/>
              </a:rPr>
              <a:t>D</a:t>
            </a:r>
            <a:endParaRPr b="0" lang="en-US" sz="1200" spc="-1" strike="noStrike">
              <a:latin typeface="Arial"/>
            </a:endParaRPr>
          </a:p>
        </p:txBody>
      </p:sp>
      <p:sp>
        <p:nvSpPr>
          <p:cNvPr id="66" name="CustomShape 22"/>
          <p:cNvSpPr/>
          <p:nvPr/>
        </p:nvSpPr>
        <p:spPr>
          <a:xfrm>
            <a:off x="7452360" y="6503040"/>
            <a:ext cx="430920" cy="214920"/>
          </a:xfrm>
          <a:prstGeom prst="chevron">
            <a:avLst>
              <a:gd name="adj" fmla="val 50000"/>
            </a:avLst>
          </a:prstGeom>
          <a:solidFill>
            <a:srgbClr val="d8d8d8"/>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r>
              <a:rPr b="1" lang="en-AU" sz="1200" spc="-1" strike="noStrike">
                <a:solidFill>
                  <a:srgbClr val="ffffff"/>
                </a:solidFill>
                <a:latin typeface="Quattrocento Sans"/>
                <a:ea typeface="Quattrocento Sans"/>
              </a:rPr>
              <a:t>E</a:t>
            </a:r>
            <a:endParaRPr b="0" lang="en-US" sz="1200" spc="-1" strike="noStrike">
              <a:latin typeface="Arial"/>
            </a:endParaRPr>
          </a:p>
        </p:txBody>
      </p:sp>
      <p:sp>
        <p:nvSpPr>
          <p:cNvPr id="67" name="CustomShape 23"/>
          <p:cNvSpPr/>
          <p:nvPr/>
        </p:nvSpPr>
        <p:spPr>
          <a:xfrm>
            <a:off x="7846560" y="6508080"/>
            <a:ext cx="430920" cy="214920"/>
          </a:xfrm>
          <a:prstGeom prst="chevron">
            <a:avLst>
              <a:gd name="adj" fmla="val 50000"/>
            </a:avLst>
          </a:prstGeom>
          <a:solidFill>
            <a:srgbClr val="d8d8d8"/>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r>
              <a:rPr b="1" lang="en-AU" sz="1200" spc="-1" strike="noStrike">
                <a:solidFill>
                  <a:srgbClr val="ffffff"/>
                </a:solidFill>
                <a:latin typeface="Quattrocento Sans"/>
                <a:ea typeface="Quattrocento Sans"/>
              </a:rPr>
              <a:t>I</a:t>
            </a:r>
            <a:endParaRPr b="0" lang="en-US" sz="1200" spc="-1" strike="noStrike">
              <a:latin typeface="Arial"/>
            </a:endParaRPr>
          </a:p>
        </p:txBody>
      </p:sp>
      <p:sp>
        <p:nvSpPr>
          <p:cNvPr id="68" name="CustomShape 24"/>
          <p:cNvSpPr/>
          <p:nvPr/>
        </p:nvSpPr>
        <p:spPr>
          <a:xfrm>
            <a:off x="8245800" y="6503040"/>
            <a:ext cx="430920" cy="214920"/>
          </a:xfrm>
          <a:prstGeom prst="chevron">
            <a:avLst>
              <a:gd name="adj" fmla="val 50000"/>
            </a:avLst>
          </a:prstGeom>
          <a:solidFill>
            <a:srgbClr val="d8d8d8"/>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r>
              <a:rPr b="1" lang="en-AU" sz="1200" spc="-1" strike="noStrike">
                <a:solidFill>
                  <a:srgbClr val="ffffff"/>
                </a:solidFill>
                <a:latin typeface="Quattrocento Sans"/>
                <a:ea typeface="Quattrocento Sans"/>
              </a:rPr>
              <a:t>P</a:t>
            </a:r>
            <a:endParaRPr b="0" lang="en-US" sz="1200" spc="-1" strike="noStrike">
              <a:latin typeface="Arial"/>
            </a:endParaRPr>
          </a:p>
        </p:txBody>
      </p:sp>
      <p:sp>
        <p:nvSpPr>
          <p:cNvPr id="69" name="CustomShape 25"/>
          <p:cNvSpPr/>
          <p:nvPr/>
        </p:nvSpPr>
        <p:spPr>
          <a:xfrm>
            <a:off x="8099280" y="707040"/>
            <a:ext cx="430920" cy="204120"/>
          </a:xfrm>
          <a:prstGeom prst="chevron">
            <a:avLst>
              <a:gd name="adj" fmla="val 50000"/>
            </a:avLst>
          </a:prstGeom>
          <a:solidFill>
            <a:schemeClr val="accent4"/>
          </a:solidFill>
          <a:ln w="9525">
            <a:solidFill>
              <a:schemeClr val="dk2"/>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1" lang="en-AU" sz="1200" spc="-1" strike="noStrike">
                <a:solidFill>
                  <a:srgbClr val="ffffff"/>
                </a:solidFill>
                <a:latin typeface="Quattrocento Sans"/>
                <a:ea typeface="Quattrocento Sans"/>
              </a:rPr>
              <a:t>H</a:t>
            </a:r>
            <a:endParaRPr b="0" lang="en-US" sz="1200" spc="-1" strike="noStrike">
              <a:latin typeface="Arial"/>
            </a:endParaRPr>
          </a:p>
        </p:txBody>
      </p:sp>
      <p:sp>
        <p:nvSpPr>
          <p:cNvPr id="70" name="CustomShape 26"/>
          <p:cNvSpPr/>
          <p:nvPr/>
        </p:nvSpPr>
        <p:spPr>
          <a:xfrm>
            <a:off x="121680" y="116640"/>
            <a:ext cx="7723800" cy="1136160"/>
          </a:xfrm>
          <a:prstGeom prst="wedgeRectCallout">
            <a:avLst>
              <a:gd name="adj1" fmla="val 53513"/>
              <a:gd name="adj2" fmla="val 6588"/>
            </a:avLst>
          </a:prstGeom>
          <a:solidFill>
            <a:srgbClr val="fef2da"/>
          </a:solidFill>
          <a:ln w="0">
            <a:noFill/>
          </a:ln>
        </p:spPr>
        <p:style>
          <a:lnRef idx="0"/>
          <a:fillRef idx="0"/>
          <a:effectRef idx="0"/>
          <a:fontRef idx="minor"/>
        </p:style>
      </p:sp>
      <p:sp>
        <p:nvSpPr>
          <p:cNvPr id="71" name="CustomShape 27"/>
          <p:cNvSpPr/>
          <p:nvPr/>
        </p:nvSpPr>
        <p:spPr>
          <a:xfrm>
            <a:off x="184320" y="189720"/>
            <a:ext cx="8792640" cy="306720"/>
          </a:xfrm>
          <a:prstGeom prst="rect">
            <a:avLst/>
          </a:prstGeom>
          <a:noFill/>
          <a:ln w="0">
            <a:noFill/>
          </a:ln>
        </p:spPr>
        <p:style>
          <a:lnRef idx="0"/>
          <a:fillRef idx="0"/>
          <a:effectRef idx="0"/>
          <a:fontRef idx="minor"/>
        </p:style>
        <p:txBody>
          <a:bodyPr lIns="0" rIns="0" tIns="0" bIns="0">
            <a:noAutofit/>
          </a:bodyPr>
          <a:p>
            <a:pPr>
              <a:lnSpc>
                <a:spcPct val="100000"/>
              </a:lnSpc>
              <a:tabLst>
                <a:tab algn="l" pos="0"/>
              </a:tabLst>
            </a:pPr>
            <a:r>
              <a:rPr b="1" lang="en-AU" sz="2000" spc="-1" strike="noStrike">
                <a:solidFill>
                  <a:srgbClr val="29748d"/>
                </a:solidFill>
                <a:latin typeface="Quattrocento Sans"/>
                <a:ea typeface="Quattrocento Sans"/>
              </a:rPr>
              <a:t>Problem Statement Worksheet (Hypothesis Formation)</a:t>
            </a:r>
            <a:endParaRPr b="0" lang="en-US" sz="2000" spc="-1" strike="noStrike">
              <a:latin typeface="Arial"/>
            </a:endParaRPr>
          </a:p>
        </p:txBody>
      </p:sp>
      <p:sp>
        <p:nvSpPr>
          <p:cNvPr id="72" name="CustomShape 28"/>
          <p:cNvSpPr/>
          <p:nvPr/>
        </p:nvSpPr>
        <p:spPr>
          <a:xfrm>
            <a:off x="4607280" y="3547440"/>
            <a:ext cx="4323240" cy="1080000"/>
          </a:xfrm>
          <a:prstGeom prst="rect">
            <a:avLst/>
          </a:prstGeom>
          <a:noFill/>
          <a:ln w="0">
            <a:noFill/>
          </a:ln>
        </p:spPr>
        <p:style>
          <a:lnRef idx="0"/>
          <a:fillRef idx="0"/>
          <a:effectRef idx="0"/>
          <a:fontRef idx="minor"/>
        </p:style>
        <p:txBody>
          <a:bodyPr lIns="90000" rIns="90000" tIns="45000" bIns="45000">
            <a:noAutofit/>
          </a:bodyPr>
          <a:p>
            <a:pPr>
              <a:lnSpc>
                <a:spcPct val="100000"/>
              </a:lnSpc>
              <a:tabLst>
                <a:tab algn="l" pos="0"/>
              </a:tabLst>
            </a:pPr>
            <a:r>
              <a:rPr b="0" lang="en-AU" sz="1070" spc="-1" strike="noStrike">
                <a:solidFill>
                  <a:srgbClr val="000000"/>
                </a:solidFill>
                <a:latin typeface="Arial"/>
                <a:ea typeface="Arial"/>
              </a:rPr>
              <a:t>Jimmy Blackburn - Director of Operations</a:t>
            </a:r>
            <a:endParaRPr b="0" lang="en-US" sz="1070" spc="-1" strike="noStrike">
              <a:latin typeface="Arial"/>
            </a:endParaRPr>
          </a:p>
          <a:p>
            <a:pPr>
              <a:lnSpc>
                <a:spcPct val="100000"/>
              </a:lnSpc>
              <a:tabLst>
                <a:tab algn="l" pos="0"/>
              </a:tabLst>
            </a:pPr>
            <a:r>
              <a:rPr b="0" lang="en-AU" sz="1070" spc="-1" strike="noStrike">
                <a:solidFill>
                  <a:srgbClr val="000000"/>
                </a:solidFill>
                <a:latin typeface="Arial"/>
                <a:ea typeface="Arial"/>
              </a:rPr>
              <a:t>Alesha Eisen -  Database Manager</a:t>
            </a:r>
            <a:endParaRPr b="0" lang="en-US" sz="1070" spc="-1" strike="noStrike">
              <a:latin typeface="Arial"/>
            </a:endParaRPr>
          </a:p>
        </p:txBody>
      </p:sp>
      <p:sp>
        <p:nvSpPr>
          <p:cNvPr id="73" name="CustomShape 29"/>
          <p:cNvSpPr/>
          <p:nvPr/>
        </p:nvSpPr>
        <p:spPr>
          <a:xfrm>
            <a:off x="148320" y="541080"/>
            <a:ext cx="8583480" cy="491400"/>
          </a:xfrm>
          <a:prstGeom prst="rect">
            <a:avLst/>
          </a:prstGeom>
          <a:noFill/>
          <a:ln w="0">
            <a:noFill/>
          </a:ln>
        </p:spPr>
        <p:style>
          <a:lnRef idx="0"/>
          <a:fillRef idx="0"/>
          <a:effectRef idx="0"/>
          <a:fontRef idx="minor"/>
        </p:style>
        <p:txBody>
          <a:bodyPr lIns="90000" rIns="90000" tIns="45000" bIns="45000">
            <a:noAutofit/>
          </a:bodyPr>
          <a:p>
            <a:pPr>
              <a:lnSpc>
                <a:spcPct val="100000"/>
              </a:lnSpc>
              <a:tabLst>
                <a:tab algn="l" pos="0"/>
              </a:tabLst>
            </a:pPr>
            <a:r>
              <a:rPr b="1" lang="en-AU" sz="1400" spc="-1" strike="noStrike">
                <a:solidFill>
                  <a:srgbClr val="000000"/>
                </a:solidFill>
                <a:latin typeface="Arial"/>
                <a:ea typeface="Arial"/>
              </a:rPr>
              <a:t>How much increase in ticket price or operational cost cut need Big Mountain Sky Resort to maintain a profit margin of 9.2% for upcoming season while covering additional cost of $1,540,000  for newly installed chair-lift?   </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26</TotalTime>
  <Application>LibreOffice/7.0.6.2$Windows_X86_64 LibreOffice_project/144abb84a525d8e30c9dbbefa69cbbf2d8d4ae3b</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Christopher H</dc:creator>
  <dc:description/>
  <dc:language>en-US</dc:language>
  <cp:lastModifiedBy>Kevin MacNabb</cp:lastModifiedBy>
  <dcterms:modified xsi:type="dcterms:W3CDTF">2022-07-22T18:54:38Z</dcterms:modified>
  <cp:revision>4</cp:revision>
  <dc:subject/>
  <dc:title/>
</cp:coreProperties>
</file>

<file path=docProps/custom.xml><?xml version="1.0" encoding="utf-8"?>
<Properties xmlns="http://schemas.openxmlformats.org/officeDocument/2006/custom-properties" xmlns:vt="http://schemas.openxmlformats.org/officeDocument/2006/docPropsVTypes"/>
</file>