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57" r:id="rId2"/>
    <p:sldId id="269" r:id="rId3"/>
    <p:sldId id="279" r:id="rId4"/>
    <p:sldId id="280" r:id="rId5"/>
    <p:sldId id="281" r:id="rId6"/>
    <p:sldId id="282" r:id="rId7"/>
    <p:sldId id="283" r:id="rId8"/>
    <p:sldId id="284" r:id="rId9"/>
    <p:sldId id="28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ection>
        <p14:section name="Text and Content Slides" id="{C5CDFF87-AAB8-4760-89C3-E754182CDAAD}">
          <p14:sldIdLst>
            <p14:sldId id="269"/>
            <p14:sldId id="279"/>
            <p14:sldId id="280"/>
            <p14:sldId id="281"/>
            <p14:sldId id="282"/>
            <p14:sldId id="283"/>
            <p14:sldId id="284"/>
            <p14:sldId id="285"/>
          </p14:sldIdLst>
        </p14:section>
        <p14:section name="Shapes" id="{118BB2BB-3D27-47A9-8DCE-41C3F6647399}">
          <p14:sldIdLst/>
        </p14:section>
        <p14:section name="Table Slides" id="{FD512581-63E3-4B33-BF60-C90C8ACADD91}">
          <p14:sldIdLst/>
        </p14:section>
        <p14:section name="Image Slides" id="{C74422F3-E6CC-4188-83B6-5326EAA02976}">
          <p14:sldIdLst/>
        </p14:section>
        <p14:section name="Ending Slides" id="{E6E5D859-CD81-46E0-8345-BBF2B4F37B63}">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6DC"/>
    <a:srgbClr val="C89800"/>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showGuides="1">
      <p:cViewPr varScale="1">
        <p:scale>
          <a:sx n="111" d="100"/>
          <a:sy n="111" d="100"/>
        </p:scale>
        <p:origin x="582" y="96"/>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2020-05-23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2020-05-23</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23 May,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23 May, 2020</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23 May,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23 May, 2020</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23 May, 2020</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23 May,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23 May, 2020</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23 May,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23 May,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23 May,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23 May,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23 May, 2020</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dirty="0"/>
              <a:t>Presentation Title</a:t>
            </a:r>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endParaRPr lang="en-CA" sz="1200" dirty="0">
              <a:solidFill>
                <a:schemeClr val="accent2"/>
              </a:solidFill>
            </a:endParaRP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0554" y="1649413"/>
            <a:ext cx="9000934" cy="791862"/>
          </a:xfrm>
        </p:spPr>
        <p:txBody>
          <a:bodyPr/>
          <a:lstStyle/>
          <a:p>
            <a:r>
              <a:rPr lang="en-US" dirty="0"/>
              <a:t>FHIR API usage example</a:t>
            </a:r>
          </a:p>
        </p:txBody>
      </p:sp>
      <p:sp>
        <p:nvSpPr>
          <p:cNvPr id="3" name="Date Placeholder 2"/>
          <p:cNvSpPr>
            <a:spLocks noGrp="1"/>
          </p:cNvSpPr>
          <p:nvPr>
            <p:ph type="dt" sz="half" idx="10"/>
          </p:nvPr>
        </p:nvSpPr>
        <p:spPr/>
        <p:txBody>
          <a:bodyPr/>
          <a:lstStyle/>
          <a:p>
            <a:fld id="{1231F193-6ACC-4172-BA49-2053DDF904EA}" type="datetime4">
              <a:rPr lang="en-US" smtClean="0"/>
              <a:t>23 May, 2020</a:t>
            </a:fld>
            <a:endParaRPr lang="en-US" dirty="0"/>
          </a:p>
        </p:txBody>
      </p:sp>
      <p:sp>
        <p:nvSpPr>
          <p:cNvPr id="5" name="Title 3">
            <a:extLst>
              <a:ext uri="{FF2B5EF4-FFF2-40B4-BE49-F238E27FC236}">
                <a16:creationId xmlns:a16="http://schemas.microsoft.com/office/drawing/2014/main" id="{487D96C6-5549-4617-96D1-1B8AEF2219D8}"/>
              </a:ext>
            </a:extLst>
          </p:cNvPr>
          <p:cNvSpPr txBox="1">
            <a:spLocks/>
          </p:cNvSpPr>
          <p:nvPr/>
        </p:nvSpPr>
        <p:spPr>
          <a:xfrm>
            <a:off x="1630554" y="2517805"/>
            <a:ext cx="9000934" cy="79186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a:solidFill>
                  <a:schemeClr val="accent2"/>
                </a:solidFill>
                <a:latin typeface="+mj-lt"/>
                <a:ea typeface="+mj-ea"/>
                <a:cs typeface="+mj-cs"/>
              </a:defRPr>
            </a:lvl1pPr>
          </a:lstStyle>
          <a:p>
            <a:r>
              <a:rPr lang="en-US" sz="2800" dirty="0"/>
              <a:t>Retrieving appointments</a:t>
            </a:r>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get the 1</a:t>
            </a:r>
            <a:r>
              <a:rPr lang="en-US" baseline="30000" dirty="0"/>
              <a:t>st</a:t>
            </a:r>
            <a:r>
              <a:rPr lang="en-US" dirty="0"/>
              <a:t> page</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2</a:t>
            </a:fld>
            <a:endParaRPr lang="en-US" dirty="0"/>
          </a:p>
        </p:txBody>
      </p:sp>
      <p:sp>
        <p:nvSpPr>
          <p:cNvPr id="6" name="Text Placeholder 5"/>
          <p:cNvSpPr>
            <a:spLocks noGrp="1"/>
          </p:cNvSpPr>
          <p:nvPr>
            <p:ph type="body" sz="quarter" idx="13"/>
          </p:nvPr>
        </p:nvSpPr>
        <p:spPr/>
        <p:txBody>
          <a:bodyPr/>
          <a:lstStyle/>
          <a:p>
            <a:r>
              <a:rPr lang="en-US" dirty="0"/>
              <a:t>Query appointments with filter criteria</a:t>
            </a:r>
          </a:p>
        </p:txBody>
      </p:sp>
      <p:sp>
        <p:nvSpPr>
          <p:cNvPr id="7" name="Content Placeholder 6"/>
          <p:cNvSpPr>
            <a:spLocks noGrp="1"/>
          </p:cNvSpPr>
          <p:nvPr>
            <p:ph sz="quarter" idx="14"/>
          </p:nvPr>
        </p:nvSpPr>
        <p:spPr/>
        <p:txBody>
          <a:bodyPr/>
          <a:lstStyle/>
          <a:p>
            <a:r>
              <a:rPr lang="en-US" sz="2000" dirty="0"/>
              <a:t>E.g.: appointments between</a:t>
            </a:r>
            <a:br>
              <a:rPr lang="en-US" sz="2000" dirty="0"/>
            </a:br>
            <a:r>
              <a:rPr lang="en-US" sz="2000" dirty="0"/>
              <a:t>-</a:t>
            </a:r>
            <a:r>
              <a:rPr lang="en-US" sz="1800" b="1" dirty="0">
                <a:solidFill>
                  <a:srgbClr val="0070C0"/>
                </a:solidFill>
              </a:rPr>
              <a:t>2019-01-01 01:02:03</a:t>
            </a:r>
            <a:r>
              <a:rPr lang="en-US" sz="1800" dirty="0"/>
              <a:t> and </a:t>
            </a:r>
            <a:r>
              <a:rPr lang="en-US" sz="1800" b="1" dirty="0">
                <a:solidFill>
                  <a:srgbClr val="00B050"/>
                </a:solidFill>
              </a:rPr>
              <a:t>2019-01-02 03:02:01</a:t>
            </a:r>
            <a:br>
              <a:rPr lang="en-US" sz="1800" dirty="0"/>
            </a:br>
            <a:r>
              <a:rPr lang="en-US" sz="1800" dirty="0"/>
              <a:t>-modality=</a:t>
            </a:r>
            <a:r>
              <a:rPr lang="en-US" sz="1800" b="1" dirty="0">
                <a:solidFill>
                  <a:srgbClr val="FFC000"/>
                </a:solidFill>
              </a:rPr>
              <a:t>US</a:t>
            </a:r>
            <a:br>
              <a:rPr lang="en-US" sz="1800" b="1" dirty="0">
                <a:solidFill>
                  <a:srgbClr val="FFC000"/>
                </a:solidFill>
              </a:rPr>
            </a:br>
            <a:r>
              <a:rPr lang="en-US" sz="1800" dirty="0">
                <a:solidFill>
                  <a:schemeClr val="tx1"/>
                </a:solidFill>
              </a:rPr>
              <a:t>(And also include </a:t>
            </a:r>
            <a:r>
              <a:rPr lang="en-US" sz="1800" b="1" dirty="0">
                <a:solidFill>
                  <a:schemeClr val="tx1"/>
                </a:solidFill>
              </a:rPr>
              <a:t>actors</a:t>
            </a:r>
            <a:r>
              <a:rPr lang="en-US" sz="1800" dirty="0">
                <a:solidFill>
                  <a:schemeClr val="tx1"/>
                </a:solidFill>
              </a:rPr>
              <a:t>, and </a:t>
            </a:r>
            <a:r>
              <a:rPr lang="en-US" sz="1800" b="1" dirty="0">
                <a:solidFill>
                  <a:schemeClr val="tx1"/>
                </a:solidFill>
              </a:rPr>
              <a:t>based-on</a:t>
            </a:r>
            <a:r>
              <a:rPr lang="en-US" sz="1800" dirty="0">
                <a:solidFill>
                  <a:schemeClr val="tx1"/>
                </a:solidFill>
              </a:rPr>
              <a:t>-information in the response)</a:t>
            </a:r>
            <a:endParaRPr lang="en-US" sz="1800" b="1" dirty="0">
              <a:solidFill>
                <a:schemeClr val="tx1"/>
              </a:solidFill>
            </a:endParaRPr>
          </a:p>
          <a:p>
            <a:r>
              <a:rPr lang="en-US" sz="1600" dirty="0">
                <a:latin typeface="Courier New" panose="02070309020205020404" pitchFamily="49" charset="0"/>
                <a:cs typeface="Courier New" panose="02070309020205020404" pitchFamily="49" charset="0"/>
              </a:rPr>
              <a:t>https://capra.edison.health.ge.com:32763/etl-fhir-service/fhir/Appointment?date=gt</a:t>
            </a:r>
            <a:r>
              <a:rPr lang="en-US" sz="1600" b="1" dirty="0">
                <a:solidFill>
                  <a:srgbClr val="0070C0"/>
                </a:solidFill>
                <a:latin typeface="Courier New" panose="02070309020205020404" pitchFamily="49" charset="0"/>
                <a:cs typeface="Courier New" panose="02070309020205020404" pitchFamily="49" charset="0"/>
              </a:rPr>
              <a:t>2019-01-01T01%3A02%3A03</a:t>
            </a:r>
            <a:r>
              <a:rPr lang="en-US" sz="1600" dirty="0">
                <a:latin typeface="Courier New" panose="02070309020205020404" pitchFamily="49" charset="0"/>
                <a:cs typeface="Courier New" panose="02070309020205020404" pitchFamily="49" charset="0"/>
              </a:rPr>
              <a:t>&amp;date=lt</a:t>
            </a:r>
            <a:r>
              <a:rPr lang="en-US" sz="1600" b="1" dirty="0">
                <a:solidFill>
                  <a:srgbClr val="00B050"/>
                </a:solidFill>
                <a:latin typeface="Courier New" panose="02070309020205020404" pitchFamily="49" charset="0"/>
                <a:cs typeface="Courier New" panose="02070309020205020404" pitchFamily="49" charset="0"/>
              </a:rPr>
              <a:t>2019-01-02T03%3A02%3A01</a:t>
            </a:r>
            <a:r>
              <a:rPr lang="en-US" sz="1600" dirty="0">
                <a:latin typeface="Courier New" panose="02070309020205020404" pitchFamily="49" charset="0"/>
                <a:cs typeface="Courier New" panose="02070309020205020404" pitchFamily="49" charset="0"/>
              </a:rPr>
              <a:t>&amp;modality=</a:t>
            </a:r>
            <a:r>
              <a:rPr lang="en-US" sz="1600" b="1" dirty="0">
                <a:solidFill>
                  <a:srgbClr val="FFC000"/>
                </a:solidFill>
                <a:latin typeface="Courier New" panose="02070309020205020404" pitchFamily="49" charset="0"/>
                <a:cs typeface="Courier New" panose="02070309020205020404" pitchFamily="49" charset="0"/>
              </a:rPr>
              <a:t>US</a:t>
            </a:r>
            <a:r>
              <a:rPr lang="en-US" sz="1600" dirty="0">
                <a:latin typeface="Courier New" panose="02070309020205020404" pitchFamily="49" charset="0"/>
                <a:cs typeface="Courier New" panose="02070309020205020404" pitchFamily="49" charset="0"/>
              </a:rPr>
              <a:t>&amp;_include=</a:t>
            </a:r>
            <a:r>
              <a:rPr lang="en-US" sz="1600" b="1" dirty="0">
                <a:latin typeface="Courier New" panose="02070309020205020404" pitchFamily="49" charset="0"/>
                <a:cs typeface="Courier New" panose="02070309020205020404" pitchFamily="49" charset="0"/>
              </a:rPr>
              <a:t>Appointment%3Aactor</a:t>
            </a:r>
            <a:r>
              <a:rPr lang="en-US" sz="1600" dirty="0">
                <a:latin typeface="Courier New" panose="02070309020205020404" pitchFamily="49" charset="0"/>
                <a:cs typeface="Courier New" panose="02070309020205020404" pitchFamily="49" charset="0"/>
              </a:rPr>
              <a:t>&amp;_include=</a:t>
            </a:r>
            <a:r>
              <a:rPr lang="en-US" sz="1600" b="1" dirty="0">
                <a:latin typeface="Courier New" panose="02070309020205020404" pitchFamily="49" charset="0"/>
                <a:cs typeface="Courier New" panose="02070309020205020404" pitchFamily="49" charset="0"/>
              </a:rPr>
              <a:t>Appointment%3Abased-on</a:t>
            </a:r>
          </a:p>
          <a:p>
            <a:endParaRPr lang="en-US" dirty="0"/>
          </a:p>
        </p:txBody>
      </p:sp>
    </p:spTree>
    <p:extLst>
      <p:ext uri="{BB962C8B-B14F-4D97-AF65-F5344CB8AC3E}">
        <p14:creationId xmlns:p14="http://schemas.microsoft.com/office/powerpoint/2010/main" val="61139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get the 1</a:t>
            </a:r>
            <a:r>
              <a:rPr lang="en-US" baseline="30000" dirty="0"/>
              <a:t>st</a:t>
            </a:r>
            <a:r>
              <a:rPr lang="en-US" dirty="0"/>
              <a:t> page</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3</a:t>
            </a:fld>
            <a:endParaRPr lang="en-US" dirty="0"/>
          </a:p>
        </p:txBody>
      </p:sp>
      <p:sp>
        <p:nvSpPr>
          <p:cNvPr id="6" name="Text Placeholder 5"/>
          <p:cNvSpPr>
            <a:spLocks noGrp="1"/>
          </p:cNvSpPr>
          <p:nvPr>
            <p:ph type="body" sz="quarter" idx="13"/>
          </p:nvPr>
        </p:nvSpPr>
        <p:spPr/>
        <p:txBody>
          <a:bodyPr/>
          <a:lstStyle/>
          <a:p>
            <a:r>
              <a:rPr lang="en-US" dirty="0"/>
              <a:t>The response</a:t>
            </a:r>
          </a:p>
        </p:txBody>
      </p:sp>
      <p:pic>
        <p:nvPicPr>
          <p:cNvPr id="10" name="Picture 9">
            <a:extLst>
              <a:ext uri="{FF2B5EF4-FFF2-40B4-BE49-F238E27FC236}">
                <a16:creationId xmlns:a16="http://schemas.microsoft.com/office/drawing/2014/main" id="{4E6C50BB-791B-4895-8D36-573321A5863D}"/>
              </a:ext>
            </a:extLst>
          </p:cNvPr>
          <p:cNvPicPr>
            <a:picLocks noChangeAspect="1"/>
          </p:cNvPicPr>
          <p:nvPr/>
        </p:nvPicPr>
        <p:blipFill>
          <a:blip r:embed="rId2"/>
          <a:stretch>
            <a:fillRect/>
          </a:stretch>
        </p:blipFill>
        <p:spPr>
          <a:xfrm>
            <a:off x="1627188" y="1595624"/>
            <a:ext cx="7925211" cy="4538984"/>
          </a:xfrm>
          <a:prstGeom prst="rect">
            <a:avLst/>
          </a:prstGeom>
        </p:spPr>
      </p:pic>
    </p:spTree>
    <p:extLst>
      <p:ext uri="{BB962C8B-B14F-4D97-AF65-F5344CB8AC3E}">
        <p14:creationId xmlns:p14="http://schemas.microsoft.com/office/powerpoint/2010/main" val="311077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9C7D79-E700-48CD-BEBC-A984A4867668}"/>
              </a:ext>
            </a:extLst>
          </p:cNvPr>
          <p:cNvSpPr/>
          <p:nvPr/>
        </p:nvSpPr>
        <p:spPr>
          <a:xfrm>
            <a:off x="1684020" y="2118360"/>
            <a:ext cx="2078355" cy="4144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Response JSON</a:t>
            </a:r>
          </a:p>
        </p:txBody>
      </p:sp>
      <p:sp>
        <p:nvSpPr>
          <p:cNvPr id="2" name="Title 1"/>
          <p:cNvSpPr>
            <a:spLocks noGrp="1"/>
          </p:cNvSpPr>
          <p:nvPr>
            <p:ph type="title"/>
          </p:nvPr>
        </p:nvSpPr>
        <p:spPr/>
        <p:txBody>
          <a:bodyPr/>
          <a:lstStyle/>
          <a:p>
            <a:r>
              <a:rPr lang="en-US" dirty="0"/>
              <a:t>Step 1 – get the 1</a:t>
            </a:r>
            <a:r>
              <a:rPr lang="en-US" baseline="30000" dirty="0"/>
              <a:t>st</a:t>
            </a:r>
            <a:r>
              <a:rPr lang="en-US" dirty="0"/>
              <a:t> page</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4</a:t>
            </a:fld>
            <a:endParaRPr lang="en-US" dirty="0"/>
          </a:p>
        </p:txBody>
      </p:sp>
      <p:sp>
        <p:nvSpPr>
          <p:cNvPr id="6" name="Text Placeholder 5"/>
          <p:cNvSpPr>
            <a:spLocks noGrp="1"/>
          </p:cNvSpPr>
          <p:nvPr>
            <p:ph type="body" sz="quarter" idx="13"/>
          </p:nvPr>
        </p:nvSpPr>
        <p:spPr/>
        <p:txBody>
          <a:bodyPr/>
          <a:lstStyle/>
          <a:p>
            <a:r>
              <a:rPr lang="en-US" dirty="0"/>
              <a:t>The response - overview</a:t>
            </a:r>
          </a:p>
        </p:txBody>
      </p:sp>
      <p:sp>
        <p:nvSpPr>
          <p:cNvPr id="9" name="TextBox 8">
            <a:extLst>
              <a:ext uri="{FF2B5EF4-FFF2-40B4-BE49-F238E27FC236}">
                <a16:creationId xmlns:a16="http://schemas.microsoft.com/office/drawing/2014/main" id="{7B4C1943-1A59-4244-BEAE-24F881B4518F}"/>
              </a:ext>
            </a:extLst>
          </p:cNvPr>
          <p:cNvSpPr txBox="1"/>
          <p:nvPr/>
        </p:nvSpPr>
        <p:spPr>
          <a:xfrm>
            <a:off x="1757201" y="3351412"/>
            <a:ext cx="536419" cy="507831"/>
          </a:xfrm>
          <a:prstGeom prst="rect">
            <a:avLst/>
          </a:prstGeom>
          <a:noFill/>
        </p:spPr>
        <p:txBody>
          <a:bodyPr wrap="square" lIns="0" tIns="0" rIns="0" bIns="0" rtlCol="0">
            <a:spAutoFit/>
          </a:bodyPr>
          <a:lstStyle/>
          <a:p>
            <a:r>
              <a:rPr lang="en-US" sz="1100" b="1" dirty="0">
                <a:solidFill>
                  <a:schemeClr val="accent2"/>
                </a:solidFill>
              </a:rPr>
              <a:t>.</a:t>
            </a:r>
          </a:p>
          <a:p>
            <a:r>
              <a:rPr lang="en-US" sz="1100" b="1" dirty="0">
                <a:solidFill>
                  <a:schemeClr val="accent2"/>
                </a:solidFill>
              </a:rPr>
              <a:t>.</a:t>
            </a:r>
          </a:p>
          <a:p>
            <a:r>
              <a:rPr lang="en-US" sz="1100" b="1" dirty="0">
                <a:solidFill>
                  <a:schemeClr val="accent2"/>
                </a:solidFill>
              </a:rPr>
              <a:t>.</a:t>
            </a:r>
          </a:p>
        </p:txBody>
      </p:sp>
      <p:sp>
        <p:nvSpPr>
          <p:cNvPr id="26" name="TextBox 25">
            <a:extLst>
              <a:ext uri="{FF2B5EF4-FFF2-40B4-BE49-F238E27FC236}">
                <a16:creationId xmlns:a16="http://schemas.microsoft.com/office/drawing/2014/main" id="{A1D0D78F-DEB7-4F96-BBA1-90810AF5CD84}"/>
              </a:ext>
            </a:extLst>
          </p:cNvPr>
          <p:cNvSpPr txBox="1"/>
          <p:nvPr/>
        </p:nvSpPr>
        <p:spPr>
          <a:xfrm>
            <a:off x="2433639" y="2624739"/>
            <a:ext cx="957262" cy="161583"/>
          </a:xfrm>
          <a:prstGeom prst="rect">
            <a:avLst/>
          </a:prstGeom>
          <a:noFill/>
        </p:spPr>
        <p:txBody>
          <a:bodyPr wrap="square" lIns="0" tIns="0" rIns="0" bIns="0" rtlCol="0">
            <a:spAutoFit/>
          </a:bodyPr>
          <a:lstStyle/>
          <a:p>
            <a:r>
              <a:rPr lang="en-US" sz="1050" dirty="0">
                <a:solidFill>
                  <a:schemeClr val="accent2"/>
                </a:solidFill>
              </a:rPr>
              <a:t>Appointment 1</a:t>
            </a:r>
          </a:p>
        </p:txBody>
      </p:sp>
      <p:sp>
        <p:nvSpPr>
          <p:cNvPr id="27" name="TextBox 26">
            <a:extLst>
              <a:ext uri="{FF2B5EF4-FFF2-40B4-BE49-F238E27FC236}">
                <a16:creationId xmlns:a16="http://schemas.microsoft.com/office/drawing/2014/main" id="{43B6472D-C984-4DC8-82A2-A062FD22DC81}"/>
              </a:ext>
            </a:extLst>
          </p:cNvPr>
          <p:cNvSpPr txBox="1"/>
          <p:nvPr/>
        </p:nvSpPr>
        <p:spPr>
          <a:xfrm>
            <a:off x="2433639" y="3054036"/>
            <a:ext cx="957262" cy="161583"/>
          </a:xfrm>
          <a:prstGeom prst="rect">
            <a:avLst/>
          </a:prstGeom>
          <a:noFill/>
        </p:spPr>
        <p:txBody>
          <a:bodyPr wrap="square" lIns="0" tIns="0" rIns="0" bIns="0" rtlCol="0">
            <a:spAutoFit/>
          </a:bodyPr>
          <a:lstStyle/>
          <a:p>
            <a:r>
              <a:rPr lang="en-US" sz="1050" dirty="0">
                <a:solidFill>
                  <a:schemeClr val="accent2"/>
                </a:solidFill>
              </a:rPr>
              <a:t>Appointment 2</a:t>
            </a:r>
          </a:p>
        </p:txBody>
      </p:sp>
      <p:sp>
        <p:nvSpPr>
          <p:cNvPr id="28" name="TextBox 27">
            <a:extLst>
              <a:ext uri="{FF2B5EF4-FFF2-40B4-BE49-F238E27FC236}">
                <a16:creationId xmlns:a16="http://schemas.microsoft.com/office/drawing/2014/main" id="{10961CF0-94FE-4C2A-B71D-D59123DB324A}"/>
              </a:ext>
            </a:extLst>
          </p:cNvPr>
          <p:cNvSpPr txBox="1"/>
          <p:nvPr/>
        </p:nvSpPr>
        <p:spPr>
          <a:xfrm>
            <a:off x="2433639" y="3976702"/>
            <a:ext cx="957262" cy="161583"/>
          </a:xfrm>
          <a:prstGeom prst="rect">
            <a:avLst/>
          </a:prstGeom>
          <a:noFill/>
        </p:spPr>
        <p:txBody>
          <a:bodyPr wrap="square" lIns="0" tIns="0" rIns="0" bIns="0" rtlCol="0">
            <a:spAutoFit/>
          </a:bodyPr>
          <a:lstStyle/>
          <a:p>
            <a:r>
              <a:rPr lang="en-US" sz="1050" dirty="0">
                <a:solidFill>
                  <a:schemeClr val="accent2"/>
                </a:solidFill>
              </a:rPr>
              <a:t>Appointment 50</a:t>
            </a:r>
          </a:p>
        </p:txBody>
      </p:sp>
      <p:sp>
        <p:nvSpPr>
          <p:cNvPr id="35" name="TextBox 34">
            <a:extLst>
              <a:ext uri="{FF2B5EF4-FFF2-40B4-BE49-F238E27FC236}">
                <a16:creationId xmlns:a16="http://schemas.microsoft.com/office/drawing/2014/main" id="{FAE4B1BF-E467-4753-B4DF-18EA43BF4474}"/>
              </a:ext>
            </a:extLst>
          </p:cNvPr>
          <p:cNvSpPr txBox="1"/>
          <p:nvPr/>
        </p:nvSpPr>
        <p:spPr>
          <a:xfrm>
            <a:off x="5548314" y="2467405"/>
            <a:ext cx="957262" cy="161583"/>
          </a:xfrm>
          <a:prstGeom prst="rect">
            <a:avLst/>
          </a:prstGeom>
          <a:noFill/>
        </p:spPr>
        <p:txBody>
          <a:bodyPr wrap="square" lIns="0" tIns="0" rIns="0" bIns="0" rtlCol="0">
            <a:spAutoFit/>
          </a:bodyPr>
          <a:lstStyle/>
          <a:p>
            <a:r>
              <a:rPr lang="en-US" sz="1050" dirty="0">
                <a:solidFill>
                  <a:schemeClr val="accent2"/>
                </a:solidFill>
              </a:rPr>
              <a:t>Legend</a:t>
            </a:r>
          </a:p>
        </p:txBody>
      </p:sp>
      <p:sp>
        <p:nvSpPr>
          <p:cNvPr id="36" name="Rectangle 35">
            <a:extLst>
              <a:ext uri="{FF2B5EF4-FFF2-40B4-BE49-F238E27FC236}">
                <a16:creationId xmlns:a16="http://schemas.microsoft.com/office/drawing/2014/main" id="{23ECFB2A-351D-44A9-B032-833773D0E6D5}"/>
              </a:ext>
            </a:extLst>
          </p:cNvPr>
          <p:cNvSpPr/>
          <p:nvPr/>
        </p:nvSpPr>
        <p:spPr>
          <a:xfrm>
            <a:off x="5548315" y="2730951"/>
            <a:ext cx="355342" cy="264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A0FCDCD-1101-49FD-AA55-DCAEC730BB11}"/>
              </a:ext>
            </a:extLst>
          </p:cNvPr>
          <p:cNvSpPr txBox="1"/>
          <p:nvPr/>
        </p:nvSpPr>
        <p:spPr>
          <a:xfrm>
            <a:off x="6215144" y="2672015"/>
            <a:ext cx="957262" cy="323165"/>
          </a:xfrm>
          <a:prstGeom prst="rect">
            <a:avLst/>
          </a:prstGeom>
          <a:noFill/>
        </p:spPr>
        <p:txBody>
          <a:bodyPr wrap="square" lIns="0" tIns="0" rIns="0" bIns="0" rtlCol="0">
            <a:spAutoFit/>
          </a:bodyPr>
          <a:lstStyle/>
          <a:p>
            <a:r>
              <a:rPr lang="en-US" sz="1050" dirty="0">
                <a:solidFill>
                  <a:schemeClr val="accent2"/>
                </a:solidFill>
              </a:rPr>
              <a:t>Appointment </a:t>
            </a:r>
            <a:r>
              <a:rPr lang="en-US" sz="1050" b="1" dirty="0">
                <a:solidFill>
                  <a:schemeClr val="accent2"/>
                </a:solidFill>
              </a:rPr>
              <a:t>resource</a:t>
            </a:r>
          </a:p>
        </p:txBody>
      </p:sp>
      <p:sp>
        <p:nvSpPr>
          <p:cNvPr id="40" name="TextBox 39">
            <a:extLst>
              <a:ext uri="{FF2B5EF4-FFF2-40B4-BE49-F238E27FC236}">
                <a16:creationId xmlns:a16="http://schemas.microsoft.com/office/drawing/2014/main" id="{9F19ED09-3CF7-466F-88A5-B01BCEB74135}"/>
              </a:ext>
            </a:extLst>
          </p:cNvPr>
          <p:cNvSpPr txBox="1"/>
          <p:nvPr/>
        </p:nvSpPr>
        <p:spPr>
          <a:xfrm>
            <a:off x="6215144" y="3027095"/>
            <a:ext cx="957262" cy="484748"/>
          </a:xfrm>
          <a:prstGeom prst="rect">
            <a:avLst/>
          </a:prstGeom>
          <a:noFill/>
        </p:spPr>
        <p:txBody>
          <a:bodyPr wrap="square" lIns="0" tIns="0" rIns="0" bIns="0" rtlCol="0">
            <a:spAutoFit/>
          </a:bodyPr>
          <a:lstStyle/>
          <a:p>
            <a:r>
              <a:rPr lang="en-US" sz="1050" dirty="0">
                <a:solidFill>
                  <a:schemeClr val="accent2"/>
                </a:solidFill>
              </a:rPr>
              <a:t>ServiceRequest (</a:t>
            </a:r>
            <a:r>
              <a:rPr lang="en-US" sz="1050" dirty="0" err="1">
                <a:solidFill>
                  <a:schemeClr val="accent2"/>
                </a:solidFill>
              </a:rPr>
              <a:t>basedOn</a:t>
            </a:r>
            <a:r>
              <a:rPr lang="en-US" sz="1050" dirty="0">
                <a:solidFill>
                  <a:schemeClr val="accent2"/>
                </a:solidFill>
              </a:rPr>
              <a:t>) </a:t>
            </a:r>
            <a:r>
              <a:rPr lang="en-US" sz="1050" b="1" dirty="0">
                <a:solidFill>
                  <a:schemeClr val="accent2"/>
                </a:solidFill>
              </a:rPr>
              <a:t>reference</a:t>
            </a:r>
          </a:p>
        </p:txBody>
      </p:sp>
      <p:sp>
        <p:nvSpPr>
          <p:cNvPr id="42" name="TextBox 41">
            <a:extLst>
              <a:ext uri="{FF2B5EF4-FFF2-40B4-BE49-F238E27FC236}">
                <a16:creationId xmlns:a16="http://schemas.microsoft.com/office/drawing/2014/main" id="{5046ACC6-3AA7-4901-9E02-DE7EB1ACD081}"/>
              </a:ext>
            </a:extLst>
          </p:cNvPr>
          <p:cNvSpPr txBox="1"/>
          <p:nvPr/>
        </p:nvSpPr>
        <p:spPr>
          <a:xfrm>
            <a:off x="6215144" y="3653347"/>
            <a:ext cx="957262" cy="323165"/>
          </a:xfrm>
          <a:prstGeom prst="rect">
            <a:avLst/>
          </a:prstGeom>
          <a:noFill/>
        </p:spPr>
        <p:txBody>
          <a:bodyPr wrap="square" lIns="0" tIns="0" rIns="0" bIns="0" rtlCol="0">
            <a:spAutoFit/>
          </a:bodyPr>
          <a:lstStyle/>
          <a:p>
            <a:r>
              <a:rPr lang="en-US" sz="1050" dirty="0">
                <a:solidFill>
                  <a:schemeClr val="accent2"/>
                </a:solidFill>
              </a:rPr>
              <a:t>Actor</a:t>
            </a:r>
            <a:br>
              <a:rPr lang="en-US" sz="1050" dirty="0">
                <a:solidFill>
                  <a:schemeClr val="accent2"/>
                </a:solidFill>
              </a:rPr>
            </a:br>
            <a:r>
              <a:rPr lang="en-US" sz="1050" b="1" dirty="0">
                <a:solidFill>
                  <a:schemeClr val="accent2"/>
                </a:solidFill>
              </a:rPr>
              <a:t>reference</a:t>
            </a:r>
          </a:p>
        </p:txBody>
      </p:sp>
      <p:sp>
        <p:nvSpPr>
          <p:cNvPr id="45" name="TextBox 44">
            <a:extLst>
              <a:ext uri="{FF2B5EF4-FFF2-40B4-BE49-F238E27FC236}">
                <a16:creationId xmlns:a16="http://schemas.microsoft.com/office/drawing/2014/main" id="{D499F165-131C-450A-B8DF-E722D5EA5436}"/>
              </a:ext>
            </a:extLst>
          </p:cNvPr>
          <p:cNvSpPr txBox="1"/>
          <p:nvPr/>
        </p:nvSpPr>
        <p:spPr>
          <a:xfrm>
            <a:off x="6215144" y="4545843"/>
            <a:ext cx="957262" cy="484748"/>
          </a:xfrm>
          <a:prstGeom prst="rect">
            <a:avLst/>
          </a:prstGeom>
          <a:noFill/>
        </p:spPr>
        <p:txBody>
          <a:bodyPr wrap="square" lIns="0" tIns="0" rIns="0" bIns="0" rtlCol="0">
            <a:spAutoFit/>
          </a:bodyPr>
          <a:lstStyle/>
          <a:p>
            <a:r>
              <a:rPr lang="en-US" sz="1050" dirty="0">
                <a:solidFill>
                  <a:schemeClr val="accent2"/>
                </a:solidFill>
              </a:rPr>
              <a:t>ServiceRequest (</a:t>
            </a:r>
            <a:r>
              <a:rPr lang="en-US" sz="1050" dirty="0" err="1">
                <a:solidFill>
                  <a:schemeClr val="accent2"/>
                </a:solidFill>
              </a:rPr>
              <a:t>basedOn</a:t>
            </a:r>
            <a:r>
              <a:rPr lang="en-US" sz="1050" dirty="0">
                <a:solidFill>
                  <a:schemeClr val="accent2"/>
                </a:solidFill>
              </a:rPr>
              <a:t>) </a:t>
            </a:r>
            <a:r>
              <a:rPr lang="en-US" sz="1050" b="1" dirty="0">
                <a:solidFill>
                  <a:schemeClr val="accent2"/>
                </a:solidFill>
              </a:rPr>
              <a:t>resource</a:t>
            </a:r>
          </a:p>
        </p:txBody>
      </p:sp>
      <p:sp>
        <p:nvSpPr>
          <p:cNvPr id="46" name="TextBox 45">
            <a:extLst>
              <a:ext uri="{FF2B5EF4-FFF2-40B4-BE49-F238E27FC236}">
                <a16:creationId xmlns:a16="http://schemas.microsoft.com/office/drawing/2014/main" id="{591B927A-8CF6-4DBB-BCDC-6DC2C73E6EF6}"/>
              </a:ext>
            </a:extLst>
          </p:cNvPr>
          <p:cNvSpPr txBox="1"/>
          <p:nvPr/>
        </p:nvSpPr>
        <p:spPr>
          <a:xfrm>
            <a:off x="6215144" y="5116271"/>
            <a:ext cx="957262" cy="323165"/>
          </a:xfrm>
          <a:prstGeom prst="rect">
            <a:avLst/>
          </a:prstGeom>
          <a:noFill/>
        </p:spPr>
        <p:txBody>
          <a:bodyPr wrap="square" lIns="0" tIns="0" rIns="0" bIns="0" rtlCol="0">
            <a:spAutoFit/>
          </a:bodyPr>
          <a:lstStyle/>
          <a:p>
            <a:r>
              <a:rPr lang="en-US" sz="1050" dirty="0">
                <a:solidFill>
                  <a:schemeClr val="accent2"/>
                </a:solidFill>
              </a:rPr>
              <a:t>Actor</a:t>
            </a:r>
            <a:br>
              <a:rPr lang="en-US" sz="1050" dirty="0">
                <a:solidFill>
                  <a:schemeClr val="accent2"/>
                </a:solidFill>
              </a:rPr>
            </a:br>
            <a:r>
              <a:rPr lang="en-US" sz="1050" b="1" dirty="0">
                <a:solidFill>
                  <a:schemeClr val="accent2"/>
                </a:solidFill>
              </a:rPr>
              <a:t>resource</a:t>
            </a:r>
          </a:p>
        </p:txBody>
      </p:sp>
      <p:grpSp>
        <p:nvGrpSpPr>
          <p:cNvPr id="51" name="Group 50">
            <a:extLst>
              <a:ext uri="{FF2B5EF4-FFF2-40B4-BE49-F238E27FC236}">
                <a16:creationId xmlns:a16="http://schemas.microsoft.com/office/drawing/2014/main" id="{A9358E64-8CCF-4E6B-A24D-4833B5212B4F}"/>
              </a:ext>
            </a:extLst>
          </p:cNvPr>
          <p:cNvGrpSpPr/>
          <p:nvPr/>
        </p:nvGrpSpPr>
        <p:grpSpPr>
          <a:xfrm>
            <a:off x="1757201" y="2510576"/>
            <a:ext cx="536419" cy="398876"/>
            <a:chOff x="1757201" y="2510576"/>
            <a:chExt cx="536419" cy="398876"/>
          </a:xfrm>
        </p:grpSpPr>
        <p:sp>
          <p:nvSpPr>
            <p:cNvPr id="7" name="Rectangle 6">
              <a:extLst>
                <a:ext uri="{FF2B5EF4-FFF2-40B4-BE49-F238E27FC236}">
                  <a16:creationId xmlns:a16="http://schemas.microsoft.com/office/drawing/2014/main" id="{DFC762B9-98F6-4F79-9F10-82B6702E0F1E}"/>
                </a:ext>
              </a:extLst>
            </p:cNvPr>
            <p:cNvSpPr/>
            <p:nvPr/>
          </p:nvSpPr>
          <p:spPr>
            <a:xfrm>
              <a:off x="1757201" y="2510576"/>
              <a:ext cx="536419" cy="398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F01BF58-2E3C-4B05-A26A-5A682F6BDE6C}"/>
                </a:ext>
              </a:extLst>
            </p:cNvPr>
            <p:cNvSpPr/>
            <p:nvPr/>
          </p:nvSpPr>
          <p:spPr>
            <a:xfrm>
              <a:off x="1794427" y="2547289"/>
              <a:ext cx="115602" cy="10802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FD29A6-E504-413C-8324-9779080F46B0}"/>
                </a:ext>
              </a:extLst>
            </p:cNvPr>
            <p:cNvSpPr/>
            <p:nvPr/>
          </p:nvSpPr>
          <p:spPr>
            <a:xfrm>
              <a:off x="1794427" y="2738592"/>
              <a:ext cx="115602" cy="108020"/>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F7B0F312-8A7E-4B22-B082-AB9C1D80BB53}"/>
              </a:ext>
            </a:extLst>
          </p:cNvPr>
          <p:cNvSpPr/>
          <p:nvPr/>
        </p:nvSpPr>
        <p:spPr>
          <a:xfrm>
            <a:off x="5548314" y="3157113"/>
            <a:ext cx="355342" cy="28575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C7AC685-73CB-404F-A7BF-2809FBDC0246}"/>
              </a:ext>
            </a:extLst>
          </p:cNvPr>
          <p:cNvSpPr/>
          <p:nvPr/>
        </p:nvSpPr>
        <p:spPr>
          <a:xfrm>
            <a:off x="5548314" y="3651891"/>
            <a:ext cx="355260" cy="285750"/>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5AE5FE1-D569-4546-A08B-65F1A02AA7F7}"/>
              </a:ext>
            </a:extLst>
          </p:cNvPr>
          <p:cNvGrpSpPr/>
          <p:nvPr/>
        </p:nvGrpSpPr>
        <p:grpSpPr>
          <a:xfrm>
            <a:off x="1757201" y="2966414"/>
            <a:ext cx="536419" cy="398876"/>
            <a:chOff x="1757201" y="2510576"/>
            <a:chExt cx="536419" cy="398876"/>
          </a:xfrm>
        </p:grpSpPr>
        <p:sp>
          <p:nvSpPr>
            <p:cNvPr id="53" name="Rectangle 52">
              <a:extLst>
                <a:ext uri="{FF2B5EF4-FFF2-40B4-BE49-F238E27FC236}">
                  <a16:creationId xmlns:a16="http://schemas.microsoft.com/office/drawing/2014/main" id="{6F7C532B-93CE-42E6-B525-B8366E692E63}"/>
                </a:ext>
              </a:extLst>
            </p:cNvPr>
            <p:cNvSpPr/>
            <p:nvPr/>
          </p:nvSpPr>
          <p:spPr>
            <a:xfrm>
              <a:off x="1757201" y="2510576"/>
              <a:ext cx="536419" cy="398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666FD7D5-907C-47B1-81D4-2856B3D49EC9}"/>
                </a:ext>
              </a:extLst>
            </p:cNvPr>
            <p:cNvSpPr/>
            <p:nvPr/>
          </p:nvSpPr>
          <p:spPr>
            <a:xfrm>
              <a:off x="1794427" y="2547289"/>
              <a:ext cx="115602" cy="10802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FDD94A1-826B-4165-ABE0-74A772D84849}"/>
                </a:ext>
              </a:extLst>
            </p:cNvPr>
            <p:cNvSpPr/>
            <p:nvPr/>
          </p:nvSpPr>
          <p:spPr>
            <a:xfrm>
              <a:off x="1794427" y="2738592"/>
              <a:ext cx="115602" cy="108020"/>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009155F-50F7-45DE-A45D-C767CA30C2A5}"/>
              </a:ext>
            </a:extLst>
          </p:cNvPr>
          <p:cNvGrpSpPr/>
          <p:nvPr/>
        </p:nvGrpSpPr>
        <p:grpSpPr>
          <a:xfrm>
            <a:off x="1744897" y="3874985"/>
            <a:ext cx="536419" cy="398876"/>
            <a:chOff x="1757201" y="2510576"/>
            <a:chExt cx="536419" cy="398876"/>
          </a:xfrm>
        </p:grpSpPr>
        <p:sp>
          <p:nvSpPr>
            <p:cNvPr id="57" name="Rectangle 56">
              <a:extLst>
                <a:ext uri="{FF2B5EF4-FFF2-40B4-BE49-F238E27FC236}">
                  <a16:creationId xmlns:a16="http://schemas.microsoft.com/office/drawing/2014/main" id="{4AA5EB59-82BB-4A8C-9511-A723083A8D4B}"/>
                </a:ext>
              </a:extLst>
            </p:cNvPr>
            <p:cNvSpPr/>
            <p:nvPr/>
          </p:nvSpPr>
          <p:spPr>
            <a:xfrm>
              <a:off x="1757201" y="2510576"/>
              <a:ext cx="536419" cy="398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DCEEAC3-136F-4F34-A9BE-65D8AD719046}"/>
                </a:ext>
              </a:extLst>
            </p:cNvPr>
            <p:cNvSpPr/>
            <p:nvPr/>
          </p:nvSpPr>
          <p:spPr>
            <a:xfrm>
              <a:off x="1794427" y="2547289"/>
              <a:ext cx="115602" cy="10802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074A662-65A6-45DA-8A0D-9217F4A4BE6F}"/>
                </a:ext>
              </a:extLst>
            </p:cNvPr>
            <p:cNvSpPr/>
            <p:nvPr/>
          </p:nvSpPr>
          <p:spPr>
            <a:xfrm>
              <a:off x="1794427" y="2738592"/>
              <a:ext cx="115602" cy="108020"/>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38F04487-B16C-4FE2-B9A8-940A7F389353}"/>
              </a:ext>
            </a:extLst>
          </p:cNvPr>
          <p:cNvSpPr/>
          <p:nvPr/>
        </p:nvSpPr>
        <p:spPr>
          <a:xfrm>
            <a:off x="1739048" y="4357045"/>
            <a:ext cx="347825" cy="210676"/>
          </a:xfrm>
          <a:prstGeom prst="rect">
            <a:avLst/>
          </a:prstGeom>
          <a:solidFill>
            <a:srgbClr val="FFFF00"/>
          </a:solidFill>
          <a:ln w="254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B2D390C-EC97-4944-89F0-E1D3602E0768}"/>
              </a:ext>
            </a:extLst>
          </p:cNvPr>
          <p:cNvSpPr/>
          <p:nvPr/>
        </p:nvSpPr>
        <p:spPr>
          <a:xfrm>
            <a:off x="1747674" y="4629312"/>
            <a:ext cx="347825" cy="210676"/>
          </a:xfrm>
          <a:prstGeom prst="rect">
            <a:avLst/>
          </a:prstGeom>
          <a:solidFill>
            <a:schemeClr val="accent5">
              <a:lumMod val="60000"/>
              <a:lumOff val="40000"/>
            </a:schemeClr>
          </a:solidFill>
          <a:ln w="2540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EFF8E85-94C8-419D-88FD-D6FA341724D8}"/>
              </a:ext>
            </a:extLst>
          </p:cNvPr>
          <p:cNvSpPr/>
          <p:nvPr/>
        </p:nvSpPr>
        <p:spPr>
          <a:xfrm>
            <a:off x="1751990" y="4895038"/>
            <a:ext cx="343509" cy="210676"/>
          </a:xfrm>
          <a:prstGeom prst="rect">
            <a:avLst/>
          </a:prstGeom>
          <a:solidFill>
            <a:schemeClr val="accent5">
              <a:lumMod val="60000"/>
              <a:lumOff val="40000"/>
            </a:schemeClr>
          </a:solidFill>
          <a:ln w="2540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902F14A-7391-4A52-BA23-9637C2B92CC5}"/>
              </a:ext>
            </a:extLst>
          </p:cNvPr>
          <p:cNvSpPr/>
          <p:nvPr/>
        </p:nvSpPr>
        <p:spPr>
          <a:xfrm>
            <a:off x="1751006" y="5170786"/>
            <a:ext cx="343510" cy="210676"/>
          </a:xfrm>
          <a:prstGeom prst="rect">
            <a:avLst/>
          </a:prstGeom>
          <a:solidFill>
            <a:srgbClr val="00B050"/>
          </a:solidFill>
          <a:ln w="254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96BEE2D-12BB-4AFE-9332-7B1693C72715}"/>
              </a:ext>
            </a:extLst>
          </p:cNvPr>
          <p:cNvSpPr/>
          <p:nvPr/>
        </p:nvSpPr>
        <p:spPr>
          <a:xfrm>
            <a:off x="1747674" y="5436695"/>
            <a:ext cx="343509" cy="210676"/>
          </a:xfrm>
          <a:prstGeom prst="rect">
            <a:avLst/>
          </a:prstGeom>
          <a:solidFill>
            <a:srgbClr val="FFFF00"/>
          </a:solidFill>
          <a:ln w="254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0FD7655-9BF1-4BEC-969D-FE3176AC9D8E}"/>
              </a:ext>
            </a:extLst>
          </p:cNvPr>
          <p:cNvSpPr/>
          <p:nvPr/>
        </p:nvSpPr>
        <p:spPr>
          <a:xfrm>
            <a:off x="5548314" y="4605051"/>
            <a:ext cx="355342" cy="285750"/>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24153E4-1A54-4027-9D00-1A3696C22A0F}"/>
              </a:ext>
            </a:extLst>
          </p:cNvPr>
          <p:cNvSpPr/>
          <p:nvPr/>
        </p:nvSpPr>
        <p:spPr>
          <a:xfrm>
            <a:off x="5548314" y="5133170"/>
            <a:ext cx="355260" cy="285750"/>
          </a:xfrm>
          <a:prstGeom prst="rect">
            <a:avLst/>
          </a:prstGeom>
          <a:solidFill>
            <a:schemeClr val="accent5">
              <a:lumMod val="60000"/>
              <a:lumOff val="40000"/>
            </a:schemeClr>
          </a:solid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45223B06-1C06-4EB2-9B1F-881C9F2B0F9B}"/>
              </a:ext>
            </a:extLst>
          </p:cNvPr>
          <p:cNvSpPr txBox="1"/>
          <p:nvPr/>
        </p:nvSpPr>
        <p:spPr>
          <a:xfrm>
            <a:off x="1782123" y="5666341"/>
            <a:ext cx="536419" cy="507831"/>
          </a:xfrm>
          <a:prstGeom prst="rect">
            <a:avLst/>
          </a:prstGeom>
          <a:noFill/>
        </p:spPr>
        <p:txBody>
          <a:bodyPr wrap="square" lIns="0" tIns="0" rIns="0" bIns="0" rtlCol="0">
            <a:spAutoFit/>
          </a:bodyPr>
          <a:lstStyle/>
          <a:p>
            <a:r>
              <a:rPr lang="en-US" sz="1100" b="1" dirty="0">
                <a:solidFill>
                  <a:schemeClr val="accent2"/>
                </a:solidFill>
              </a:rPr>
              <a:t>.</a:t>
            </a:r>
          </a:p>
          <a:p>
            <a:r>
              <a:rPr lang="en-US" sz="1100" b="1" dirty="0">
                <a:solidFill>
                  <a:schemeClr val="accent2"/>
                </a:solidFill>
              </a:rPr>
              <a:t>.</a:t>
            </a:r>
          </a:p>
          <a:p>
            <a:r>
              <a:rPr lang="en-US" sz="1100" b="1" dirty="0">
                <a:solidFill>
                  <a:schemeClr val="accent2"/>
                </a:solidFill>
              </a:rPr>
              <a:t>.</a:t>
            </a:r>
          </a:p>
        </p:txBody>
      </p:sp>
      <p:sp>
        <p:nvSpPr>
          <p:cNvPr id="68" name="Rectangle 67">
            <a:extLst>
              <a:ext uri="{FF2B5EF4-FFF2-40B4-BE49-F238E27FC236}">
                <a16:creationId xmlns:a16="http://schemas.microsoft.com/office/drawing/2014/main" id="{EBF62F77-F609-43E8-84F4-5CF461D51E44}"/>
              </a:ext>
            </a:extLst>
          </p:cNvPr>
          <p:cNvSpPr/>
          <p:nvPr/>
        </p:nvSpPr>
        <p:spPr>
          <a:xfrm>
            <a:off x="1987975" y="3004177"/>
            <a:ext cx="115602" cy="10802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6052D5F-3A06-406F-A5FA-57A6B06FBDEA}"/>
              </a:ext>
            </a:extLst>
          </p:cNvPr>
          <p:cNvSpPr txBox="1"/>
          <p:nvPr/>
        </p:nvSpPr>
        <p:spPr>
          <a:xfrm>
            <a:off x="6219900" y="4081977"/>
            <a:ext cx="1128638" cy="323165"/>
          </a:xfrm>
          <a:prstGeom prst="rect">
            <a:avLst/>
          </a:prstGeom>
          <a:noFill/>
        </p:spPr>
        <p:txBody>
          <a:bodyPr wrap="square" lIns="0" tIns="0" rIns="0" bIns="0" rtlCol="0">
            <a:spAutoFit/>
          </a:bodyPr>
          <a:lstStyle/>
          <a:p>
            <a:r>
              <a:rPr lang="en-US" sz="1050" dirty="0" err="1">
                <a:solidFill>
                  <a:schemeClr val="accent2"/>
                </a:solidFill>
              </a:rPr>
              <a:t>HealthcareService</a:t>
            </a:r>
            <a:br>
              <a:rPr lang="en-US" sz="1050" dirty="0">
                <a:solidFill>
                  <a:schemeClr val="accent2"/>
                </a:solidFill>
              </a:rPr>
            </a:br>
            <a:r>
              <a:rPr lang="en-US" sz="1050" b="1" dirty="0">
                <a:solidFill>
                  <a:schemeClr val="accent2"/>
                </a:solidFill>
              </a:rPr>
              <a:t>reference</a:t>
            </a:r>
          </a:p>
        </p:txBody>
      </p:sp>
      <p:sp>
        <p:nvSpPr>
          <p:cNvPr id="70" name="Rectangle 69">
            <a:extLst>
              <a:ext uri="{FF2B5EF4-FFF2-40B4-BE49-F238E27FC236}">
                <a16:creationId xmlns:a16="http://schemas.microsoft.com/office/drawing/2014/main" id="{5BA34CA1-B137-4F7F-88C7-FA5FEE7BD2D2}"/>
              </a:ext>
            </a:extLst>
          </p:cNvPr>
          <p:cNvSpPr/>
          <p:nvPr/>
        </p:nvSpPr>
        <p:spPr>
          <a:xfrm>
            <a:off x="5548307" y="4113862"/>
            <a:ext cx="355260" cy="28575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32992630-87AE-4C1E-B354-ED964CC814BA}"/>
              </a:ext>
            </a:extLst>
          </p:cNvPr>
          <p:cNvSpPr txBox="1"/>
          <p:nvPr/>
        </p:nvSpPr>
        <p:spPr>
          <a:xfrm>
            <a:off x="6215144" y="5536418"/>
            <a:ext cx="1128638" cy="323165"/>
          </a:xfrm>
          <a:prstGeom prst="rect">
            <a:avLst/>
          </a:prstGeom>
          <a:noFill/>
        </p:spPr>
        <p:txBody>
          <a:bodyPr wrap="square" lIns="0" tIns="0" rIns="0" bIns="0" rtlCol="0">
            <a:spAutoFit/>
          </a:bodyPr>
          <a:lstStyle/>
          <a:p>
            <a:r>
              <a:rPr lang="en-US" sz="1050" dirty="0" err="1">
                <a:solidFill>
                  <a:schemeClr val="accent2"/>
                </a:solidFill>
              </a:rPr>
              <a:t>HealthcareService</a:t>
            </a:r>
            <a:br>
              <a:rPr lang="en-US" sz="1050" dirty="0">
                <a:solidFill>
                  <a:schemeClr val="accent2"/>
                </a:solidFill>
              </a:rPr>
            </a:br>
            <a:r>
              <a:rPr lang="en-US" sz="1050" b="1" dirty="0">
                <a:solidFill>
                  <a:schemeClr val="accent2"/>
                </a:solidFill>
              </a:rPr>
              <a:t>resource</a:t>
            </a:r>
          </a:p>
        </p:txBody>
      </p:sp>
      <p:sp>
        <p:nvSpPr>
          <p:cNvPr id="72" name="Rectangle 71">
            <a:extLst>
              <a:ext uri="{FF2B5EF4-FFF2-40B4-BE49-F238E27FC236}">
                <a16:creationId xmlns:a16="http://schemas.microsoft.com/office/drawing/2014/main" id="{9BA33177-5CDC-4BDC-BE5F-D3ED3013DAEC}"/>
              </a:ext>
            </a:extLst>
          </p:cNvPr>
          <p:cNvSpPr/>
          <p:nvPr/>
        </p:nvSpPr>
        <p:spPr>
          <a:xfrm>
            <a:off x="5543551" y="5568303"/>
            <a:ext cx="355260" cy="285750"/>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40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get subsequent pages</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6" name="Text Placeholder 5"/>
          <p:cNvSpPr>
            <a:spLocks noGrp="1"/>
          </p:cNvSpPr>
          <p:nvPr>
            <p:ph type="body" sz="quarter" idx="13"/>
          </p:nvPr>
        </p:nvSpPr>
        <p:spPr/>
        <p:txBody>
          <a:bodyPr/>
          <a:lstStyle/>
          <a:p>
            <a:r>
              <a:rPr lang="en-US" dirty="0"/>
              <a:t>While there is a next page, fetch it</a:t>
            </a:r>
          </a:p>
        </p:txBody>
      </p:sp>
      <p:sp>
        <p:nvSpPr>
          <p:cNvPr id="10" name="Rectangle 9">
            <a:extLst>
              <a:ext uri="{FF2B5EF4-FFF2-40B4-BE49-F238E27FC236}">
                <a16:creationId xmlns:a16="http://schemas.microsoft.com/office/drawing/2014/main" id="{825F072A-E6E8-4AD7-99B0-4B4D5D8F7D5A}"/>
              </a:ext>
            </a:extLst>
          </p:cNvPr>
          <p:cNvSpPr/>
          <p:nvPr/>
        </p:nvSpPr>
        <p:spPr>
          <a:xfrm>
            <a:off x="1539240" y="1943160"/>
            <a:ext cx="9874340" cy="1754326"/>
          </a:xfrm>
          <a:prstGeom prst="rect">
            <a:avLst/>
          </a:prstGeom>
        </p:spPr>
        <p:txBody>
          <a:bodyPr wrap="square">
            <a:spAutoFit/>
          </a:bodyPr>
          <a:lstStyle/>
          <a:p>
            <a:r>
              <a:rPr lang="en-US" dirty="0">
                <a:solidFill>
                  <a:srgbClr val="000000"/>
                </a:solidFill>
                <a:latin typeface="Consolas" panose="020B0609020204030204" pitchFamily="49" charset="0"/>
              </a:rPr>
              <a:t>Bundle </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getAppointmentsFromServer</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appointmentFilters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collectResources</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appointments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patients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resources</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response</a:t>
            </a:r>
            <a:r>
              <a:rPr lang="en-US" b="1" dirty="0" err="1">
                <a:solidFill>
                  <a:srgbClr val="000000"/>
                </a:solidFill>
                <a:latin typeface="Consolas" panose="020B0609020204030204" pitchFamily="49" charset="0"/>
              </a:rPr>
              <a:t>.getLink</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Bundle.</a:t>
            </a:r>
            <a:r>
              <a:rPr lang="en-US" b="1" i="1" dirty="0" err="1">
                <a:solidFill>
                  <a:srgbClr val="0000C0"/>
                </a:solidFill>
                <a:latin typeface="Consolas" panose="020B0609020204030204" pitchFamily="49" charset="0"/>
              </a:rPr>
              <a:t>LINK_NEXT</a:t>
            </a:r>
            <a:r>
              <a:rPr lang="en-US" b="1" i="1" dirty="0">
                <a:solidFill>
                  <a:srgbClr val="000000"/>
                </a:solidFill>
                <a:latin typeface="Consolas" panose="020B0609020204030204" pitchFamily="49" charset="0"/>
              </a:rPr>
              <a:t>) != </a:t>
            </a:r>
            <a:r>
              <a:rPr lang="en-US" b="1" i="1" dirty="0">
                <a:solidFill>
                  <a:srgbClr val="7F0055"/>
                </a:solidFill>
                <a:latin typeface="Consolas" panose="020B0609020204030204" pitchFamily="49" charset="0"/>
              </a:rPr>
              <a:t>null</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client</a:t>
            </a:r>
            <a:r>
              <a:rPr lang="en-US" dirty="0" err="1">
                <a:solidFill>
                  <a:srgbClr val="000000"/>
                </a:solidFill>
                <a:latin typeface="Consolas" panose="020B0609020204030204" pitchFamily="49" charset="0"/>
              </a:rPr>
              <a:t>.loadPage</a:t>
            </a:r>
            <a:r>
              <a:rPr lang="en-US" dirty="0">
                <a:solidFill>
                  <a:srgbClr val="000000"/>
                </a:solidFill>
                <a:latin typeface="Consolas" panose="020B0609020204030204" pitchFamily="49" charset="0"/>
              </a:rPr>
              <a:t>().next(</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).execute();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collectResources</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appointments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patients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resources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10227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get resources not included directly</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6</a:t>
            </a:fld>
            <a:endParaRPr lang="en-US" dirty="0"/>
          </a:p>
        </p:txBody>
      </p:sp>
      <p:sp>
        <p:nvSpPr>
          <p:cNvPr id="6" name="Text Placeholder 5"/>
          <p:cNvSpPr>
            <a:spLocks noGrp="1"/>
          </p:cNvSpPr>
          <p:nvPr>
            <p:ph type="body" sz="quarter" idx="13"/>
          </p:nvPr>
        </p:nvSpPr>
        <p:spPr/>
        <p:txBody>
          <a:bodyPr/>
          <a:lstStyle/>
          <a:p>
            <a:r>
              <a:rPr lang="en-US" dirty="0"/>
              <a:t>For resources that were not included in the paged appointment bundle, issue separate requests, by Id</a:t>
            </a:r>
          </a:p>
        </p:txBody>
      </p:sp>
      <p:sp>
        <p:nvSpPr>
          <p:cNvPr id="8" name="Rectangle 7">
            <a:extLst>
              <a:ext uri="{FF2B5EF4-FFF2-40B4-BE49-F238E27FC236}">
                <a16:creationId xmlns:a16="http://schemas.microsoft.com/office/drawing/2014/main" id="{3C294D7F-CF47-4D39-B37F-50AEF9679F0C}"/>
              </a:ext>
            </a:extLst>
          </p:cNvPr>
          <p:cNvSpPr/>
          <p:nvPr/>
        </p:nvSpPr>
        <p:spPr>
          <a:xfrm>
            <a:off x="258462" y="1754910"/>
            <a:ext cx="2078355" cy="2506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Appointment</a:t>
            </a:r>
            <a:br>
              <a:rPr lang="en-US" dirty="0">
                <a:solidFill>
                  <a:srgbClr val="002060"/>
                </a:solidFill>
              </a:rPr>
            </a:br>
            <a:r>
              <a:rPr lang="en-US" dirty="0">
                <a:solidFill>
                  <a:srgbClr val="002060"/>
                </a:solidFill>
              </a:rPr>
              <a:t>Response JSON</a:t>
            </a:r>
          </a:p>
        </p:txBody>
      </p:sp>
      <p:sp>
        <p:nvSpPr>
          <p:cNvPr id="12" name="TextBox 11">
            <a:extLst>
              <a:ext uri="{FF2B5EF4-FFF2-40B4-BE49-F238E27FC236}">
                <a16:creationId xmlns:a16="http://schemas.microsoft.com/office/drawing/2014/main" id="{8C638357-450D-441E-B625-9E4BE5582CE9}"/>
              </a:ext>
            </a:extLst>
          </p:cNvPr>
          <p:cNvSpPr txBox="1"/>
          <p:nvPr/>
        </p:nvSpPr>
        <p:spPr>
          <a:xfrm>
            <a:off x="1008081" y="2596005"/>
            <a:ext cx="957262" cy="161583"/>
          </a:xfrm>
          <a:prstGeom prst="rect">
            <a:avLst/>
          </a:prstGeom>
          <a:noFill/>
        </p:spPr>
        <p:txBody>
          <a:bodyPr wrap="square" lIns="0" tIns="0" rIns="0" bIns="0" rtlCol="0">
            <a:spAutoFit/>
          </a:bodyPr>
          <a:lstStyle/>
          <a:p>
            <a:r>
              <a:rPr lang="en-US" sz="1050" dirty="0">
                <a:solidFill>
                  <a:schemeClr val="accent2"/>
                </a:solidFill>
              </a:rPr>
              <a:t>Appointment</a:t>
            </a:r>
          </a:p>
        </p:txBody>
      </p:sp>
      <p:grpSp>
        <p:nvGrpSpPr>
          <p:cNvPr id="18" name="Group 17">
            <a:extLst>
              <a:ext uri="{FF2B5EF4-FFF2-40B4-BE49-F238E27FC236}">
                <a16:creationId xmlns:a16="http://schemas.microsoft.com/office/drawing/2014/main" id="{0BE703BB-623C-4776-95F0-0111727D7F4D}"/>
              </a:ext>
            </a:extLst>
          </p:cNvPr>
          <p:cNvGrpSpPr/>
          <p:nvPr/>
        </p:nvGrpSpPr>
        <p:grpSpPr>
          <a:xfrm>
            <a:off x="331643" y="2508383"/>
            <a:ext cx="536419" cy="398876"/>
            <a:chOff x="1757201" y="2510576"/>
            <a:chExt cx="536419" cy="398876"/>
          </a:xfrm>
        </p:grpSpPr>
        <p:sp>
          <p:nvSpPr>
            <p:cNvPr id="19" name="Rectangle 18">
              <a:extLst>
                <a:ext uri="{FF2B5EF4-FFF2-40B4-BE49-F238E27FC236}">
                  <a16:creationId xmlns:a16="http://schemas.microsoft.com/office/drawing/2014/main" id="{2B85B029-985F-45C7-AC5E-EA523800FAEF}"/>
                </a:ext>
              </a:extLst>
            </p:cNvPr>
            <p:cNvSpPr/>
            <p:nvPr/>
          </p:nvSpPr>
          <p:spPr>
            <a:xfrm>
              <a:off x="1757201" y="2510576"/>
              <a:ext cx="536419" cy="398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DB4EB80-3636-4A1A-895A-1DE31050DBDA}"/>
                </a:ext>
              </a:extLst>
            </p:cNvPr>
            <p:cNvSpPr/>
            <p:nvPr/>
          </p:nvSpPr>
          <p:spPr>
            <a:xfrm>
              <a:off x="1794427" y="2547289"/>
              <a:ext cx="115602" cy="10802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2A58E4-8E0C-4348-A480-7C31F9D987E7}"/>
                </a:ext>
              </a:extLst>
            </p:cNvPr>
            <p:cNvSpPr/>
            <p:nvPr/>
          </p:nvSpPr>
          <p:spPr>
            <a:xfrm>
              <a:off x="1794427" y="2738592"/>
              <a:ext cx="115602" cy="108020"/>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2F0C42D-D590-488B-BAA4-3BF9CFEB9AB6}"/>
              </a:ext>
            </a:extLst>
          </p:cNvPr>
          <p:cNvSpPr/>
          <p:nvPr/>
        </p:nvSpPr>
        <p:spPr>
          <a:xfrm>
            <a:off x="331643" y="3117280"/>
            <a:ext cx="347825" cy="210676"/>
          </a:xfrm>
          <a:prstGeom prst="rect">
            <a:avLst/>
          </a:prstGeom>
          <a:solidFill>
            <a:srgbClr val="FFFF00"/>
          </a:solidFill>
          <a:ln w="254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4C1127-465E-41C3-972B-B8660B0BC409}"/>
              </a:ext>
            </a:extLst>
          </p:cNvPr>
          <p:cNvSpPr/>
          <p:nvPr/>
        </p:nvSpPr>
        <p:spPr>
          <a:xfrm>
            <a:off x="334509" y="3770466"/>
            <a:ext cx="343510" cy="210676"/>
          </a:xfrm>
          <a:prstGeom prst="rect">
            <a:avLst/>
          </a:prstGeom>
          <a:solidFill>
            <a:srgbClr val="00B050"/>
          </a:solidFill>
          <a:ln w="254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C14BB1-ECCA-4EB2-AF63-343FE949E22C}"/>
              </a:ext>
            </a:extLst>
          </p:cNvPr>
          <p:cNvSpPr/>
          <p:nvPr/>
        </p:nvSpPr>
        <p:spPr>
          <a:xfrm>
            <a:off x="562417" y="2546146"/>
            <a:ext cx="115602" cy="10802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05B43F-C4FF-454C-BB20-4840417D1223}"/>
              </a:ext>
            </a:extLst>
          </p:cNvPr>
          <p:cNvSpPr/>
          <p:nvPr/>
        </p:nvSpPr>
        <p:spPr>
          <a:xfrm>
            <a:off x="331642" y="3452555"/>
            <a:ext cx="347825" cy="210676"/>
          </a:xfrm>
          <a:prstGeom prst="rect">
            <a:avLst/>
          </a:prstGeom>
          <a:solidFill>
            <a:schemeClr val="accent5">
              <a:lumMod val="60000"/>
              <a:lumOff val="40000"/>
            </a:schemeClr>
          </a:solidFill>
          <a:ln w="2540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F2EE7D5-C111-4CF9-8535-06A4A802B179}"/>
              </a:ext>
            </a:extLst>
          </p:cNvPr>
          <p:cNvSpPr txBox="1"/>
          <p:nvPr/>
        </p:nvSpPr>
        <p:spPr>
          <a:xfrm>
            <a:off x="1025023" y="3176138"/>
            <a:ext cx="957262" cy="161583"/>
          </a:xfrm>
          <a:prstGeom prst="rect">
            <a:avLst/>
          </a:prstGeom>
          <a:noFill/>
        </p:spPr>
        <p:txBody>
          <a:bodyPr wrap="square" lIns="0" tIns="0" rIns="0" bIns="0" rtlCol="0">
            <a:spAutoFit/>
          </a:bodyPr>
          <a:lstStyle/>
          <a:p>
            <a:r>
              <a:rPr lang="en-US" sz="1050" dirty="0">
                <a:solidFill>
                  <a:schemeClr val="accent2"/>
                </a:solidFill>
              </a:rPr>
              <a:t>ServiceRequest</a:t>
            </a:r>
            <a:endParaRPr lang="en-US" sz="1050" b="1" dirty="0">
              <a:solidFill>
                <a:schemeClr val="accent2"/>
              </a:solidFill>
            </a:endParaRPr>
          </a:p>
        </p:txBody>
      </p:sp>
      <p:sp>
        <p:nvSpPr>
          <p:cNvPr id="35" name="TextBox 34">
            <a:extLst>
              <a:ext uri="{FF2B5EF4-FFF2-40B4-BE49-F238E27FC236}">
                <a16:creationId xmlns:a16="http://schemas.microsoft.com/office/drawing/2014/main" id="{4D1C8D48-C018-462E-A464-A0BC16A92D03}"/>
              </a:ext>
            </a:extLst>
          </p:cNvPr>
          <p:cNvSpPr txBox="1"/>
          <p:nvPr/>
        </p:nvSpPr>
        <p:spPr>
          <a:xfrm>
            <a:off x="1029511" y="3503739"/>
            <a:ext cx="957262" cy="161583"/>
          </a:xfrm>
          <a:prstGeom prst="rect">
            <a:avLst/>
          </a:prstGeom>
          <a:noFill/>
        </p:spPr>
        <p:txBody>
          <a:bodyPr wrap="square" lIns="0" tIns="0" rIns="0" bIns="0" rtlCol="0">
            <a:spAutoFit/>
          </a:bodyPr>
          <a:lstStyle/>
          <a:p>
            <a:r>
              <a:rPr lang="en-US" sz="1050" dirty="0">
                <a:solidFill>
                  <a:schemeClr val="accent2"/>
                </a:solidFill>
              </a:rPr>
              <a:t>Actor</a:t>
            </a:r>
            <a:endParaRPr lang="en-US" sz="1050" b="1" dirty="0">
              <a:solidFill>
                <a:schemeClr val="accent2"/>
              </a:solidFill>
            </a:endParaRPr>
          </a:p>
        </p:txBody>
      </p:sp>
      <p:sp>
        <p:nvSpPr>
          <p:cNvPr id="36" name="TextBox 35">
            <a:extLst>
              <a:ext uri="{FF2B5EF4-FFF2-40B4-BE49-F238E27FC236}">
                <a16:creationId xmlns:a16="http://schemas.microsoft.com/office/drawing/2014/main" id="{86577ECD-2D03-4DB9-9F6C-EB3A5EC3B1F4}"/>
              </a:ext>
            </a:extLst>
          </p:cNvPr>
          <p:cNvSpPr txBox="1"/>
          <p:nvPr/>
        </p:nvSpPr>
        <p:spPr>
          <a:xfrm>
            <a:off x="1031542" y="3770466"/>
            <a:ext cx="1128638" cy="161583"/>
          </a:xfrm>
          <a:prstGeom prst="rect">
            <a:avLst/>
          </a:prstGeom>
          <a:noFill/>
        </p:spPr>
        <p:txBody>
          <a:bodyPr wrap="square" lIns="0" tIns="0" rIns="0" bIns="0" rtlCol="0">
            <a:spAutoFit/>
          </a:bodyPr>
          <a:lstStyle/>
          <a:p>
            <a:r>
              <a:rPr lang="en-US" sz="1050" dirty="0" err="1">
                <a:solidFill>
                  <a:schemeClr val="accent2"/>
                </a:solidFill>
              </a:rPr>
              <a:t>HealthcareService</a:t>
            </a:r>
            <a:endParaRPr lang="en-US" sz="1050" b="1" dirty="0">
              <a:solidFill>
                <a:schemeClr val="accent2"/>
              </a:solidFill>
            </a:endParaRPr>
          </a:p>
        </p:txBody>
      </p:sp>
      <p:pic>
        <p:nvPicPr>
          <p:cNvPr id="7" name="Picture 6">
            <a:extLst>
              <a:ext uri="{FF2B5EF4-FFF2-40B4-BE49-F238E27FC236}">
                <a16:creationId xmlns:a16="http://schemas.microsoft.com/office/drawing/2014/main" id="{5ED9620F-4B01-4778-8393-77D1B89E13EA}"/>
              </a:ext>
            </a:extLst>
          </p:cNvPr>
          <p:cNvPicPr>
            <a:picLocks noChangeAspect="1"/>
          </p:cNvPicPr>
          <p:nvPr/>
        </p:nvPicPr>
        <p:blipFill>
          <a:blip r:embed="rId2"/>
          <a:stretch>
            <a:fillRect/>
          </a:stretch>
        </p:blipFill>
        <p:spPr>
          <a:xfrm>
            <a:off x="7905408" y="1643492"/>
            <a:ext cx="4237334" cy="2836077"/>
          </a:xfrm>
          <a:prstGeom prst="rect">
            <a:avLst/>
          </a:prstGeom>
        </p:spPr>
      </p:pic>
      <p:pic>
        <p:nvPicPr>
          <p:cNvPr id="37" name="Picture 36">
            <a:extLst>
              <a:ext uri="{FF2B5EF4-FFF2-40B4-BE49-F238E27FC236}">
                <a16:creationId xmlns:a16="http://schemas.microsoft.com/office/drawing/2014/main" id="{521B0ACE-029D-4551-9E04-2E5978E1BB35}"/>
              </a:ext>
            </a:extLst>
          </p:cNvPr>
          <p:cNvPicPr>
            <a:picLocks noChangeAspect="1"/>
          </p:cNvPicPr>
          <p:nvPr/>
        </p:nvPicPr>
        <p:blipFill>
          <a:blip r:embed="rId3"/>
          <a:stretch>
            <a:fillRect/>
          </a:stretch>
        </p:blipFill>
        <p:spPr>
          <a:xfrm>
            <a:off x="2682372" y="1592685"/>
            <a:ext cx="4877481" cy="3124636"/>
          </a:xfrm>
          <a:prstGeom prst="rect">
            <a:avLst/>
          </a:prstGeom>
        </p:spPr>
      </p:pic>
      <p:sp>
        <p:nvSpPr>
          <p:cNvPr id="38" name="Rectangle 37">
            <a:extLst>
              <a:ext uri="{FF2B5EF4-FFF2-40B4-BE49-F238E27FC236}">
                <a16:creationId xmlns:a16="http://schemas.microsoft.com/office/drawing/2014/main" id="{182FF577-8D03-4EAC-9ECD-9BB4F7C6F422}"/>
              </a:ext>
            </a:extLst>
          </p:cNvPr>
          <p:cNvSpPr/>
          <p:nvPr/>
        </p:nvSpPr>
        <p:spPr>
          <a:xfrm>
            <a:off x="2797887" y="5156688"/>
            <a:ext cx="788340" cy="477494"/>
          </a:xfrm>
          <a:prstGeom prst="rect">
            <a:avLst/>
          </a:prstGeom>
          <a:solidFill>
            <a:srgbClr val="FFFF00"/>
          </a:solidFill>
          <a:ln w="254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D44400-CBD1-4753-99FE-D21777047730}"/>
              </a:ext>
            </a:extLst>
          </p:cNvPr>
          <p:cNvSpPr/>
          <p:nvPr/>
        </p:nvSpPr>
        <p:spPr>
          <a:xfrm>
            <a:off x="2856198" y="5433118"/>
            <a:ext cx="115602" cy="1080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9AF4353-ED34-47CF-8FC1-50FFD6917ABE}"/>
              </a:ext>
            </a:extLst>
          </p:cNvPr>
          <p:cNvSpPr/>
          <p:nvPr/>
        </p:nvSpPr>
        <p:spPr>
          <a:xfrm>
            <a:off x="8079200" y="5156688"/>
            <a:ext cx="788340" cy="483492"/>
          </a:xfrm>
          <a:prstGeom prst="rect">
            <a:avLst/>
          </a:prstGeom>
          <a:solidFill>
            <a:srgbClr val="00B050"/>
          </a:solidFill>
          <a:ln w="254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3B50840-948E-4390-95D8-4EF06451ADE0}"/>
              </a:ext>
            </a:extLst>
          </p:cNvPr>
          <p:cNvSpPr/>
          <p:nvPr/>
        </p:nvSpPr>
        <p:spPr>
          <a:xfrm>
            <a:off x="8180962" y="5287415"/>
            <a:ext cx="115602" cy="108020"/>
          </a:xfrm>
          <a:prstGeom prst="rect">
            <a:avLst/>
          </a:prstGeom>
          <a:noFill/>
          <a:ln w="25400">
            <a:solidFill>
              <a:srgbClr val="FA2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173ACC0-AFE5-48DD-A009-5EF714B76E74}"/>
              </a:ext>
            </a:extLst>
          </p:cNvPr>
          <p:cNvSpPr txBox="1"/>
          <p:nvPr/>
        </p:nvSpPr>
        <p:spPr>
          <a:xfrm>
            <a:off x="3741404" y="5314643"/>
            <a:ext cx="1994377" cy="161583"/>
          </a:xfrm>
          <a:prstGeom prst="rect">
            <a:avLst/>
          </a:prstGeom>
          <a:noFill/>
        </p:spPr>
        <p:txBody>
          <a:bodyPr wrap="square" lIns="0" tIns="0" rIns="0" bIns="0" rtlCol="0">
            <a:spAutoFit/>
          </a:bodyPr>
          <a:lstStyle/>
          <a:p>
            <a:r>
              <a:rPr lang="en-US" sz="1050" dirty="0">
                <a:solidFill>
                  <a:schemeClr val="accent2"/>
                </a:solidFill>
              </a:rPr>
              <a:t>ServiceRequest -&gt; </a:t>
            </a:r>
            <a:r>
              <a:rPr lang="en-US" sz="1050" b="1" dirty="0">
                <a:solidFill>
                  <a:srgbClr val="FF0000"/>
                </a:solidFill>
              </a:rPr>
              <a:t>Practitioner</a:t>
            </a:r>
          </a:p>
        </p:txBody>
      </p:sp>
      <p:sp>
        <p:nvSpPr>
          <p:cNvPr id="43" name="TextBox 42">
            <a:extLst>
              <a:ext uri="{FF2B5EF4-FFF2-40B4-BE49-F238E27FC236}">
                <a16:creationId xmlns:a16="http://schemas.microsoft.com/office/drawing/2014/main" id="{EF2E752C-D210-4337-AC10-235FBA7CC7B0}"/>
              </a:ext>
            </a:extLst>
          </p:cNvPr>
          <p:cNvSpPr txBox="1"/>
          <p:nvPr/>
        </p:nvSpPr>
        <p:spPr>
          <a:xfrm>
            <a:off x="8972872" y="5287415"/>
            <a:ext cx="1876387" cy="161583"/>
          </a:xfrm>
          <a:prstGeom prst="rect">
            <a:avLst/>
          </a:prstGeom>
          <a:noFill/>
        </p:spPr>
        <p:txBody>
          <a:bodyPr wrap="square" lIns="0" tIns="0" rIns="0" bIns="0" rtlCol="0">
            <a:spAutoFit/>
          </a:bodyPr>
          <a:lstStyle/>
          <a:p>
            <a:r>
              <a:rPr lang="en-US" sz="1050" dirty="0" err="1">
                <a:solidFill>
                  <a:schemeClr val="accent2"/>
                </a:solidFill>
              </a:rPr>
              <a:t>HealthcareService</a:t>
            </a:r>
            <a:r>
              <a:rPr lang="en-US" sz="1050" dirty="0">
                <a:solidFill>
                  <a:schemeClr val="accent2"/>
                </a:solidFill>
              </a:rPr>
              <a:t> -&gt; </a:t>
            </a:r>
            <a:r>
              <a:rPr lang="en-US" sz="1050" b="1" dirty="0">
                <a:solidFill>
                  <a:srgbClr val="FA26DC"/>
                </a:solidFill>
              </a:rPr>
              <a:t>Location</a:t>
            </a:r>
          </a:p>
        </p:txBody>
      </p:sp>
    </p:spTree>
    <p:extLst>
      <p:ext uri="{BB962C8B-B14F-4D97-AF65-F5344CB8AC3E}">
        <p14:creationId xmlns:p14="http://schemas.microsoft.com/office/powerpoint/2010/main" val="40288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get resources not included directly</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7</a:t>
            </a:fld>
            <a:endParaRPr lang="en-US" dirty="0"/>
          </a:p>
        </p:txBody>
      </p:sp>
      <p:sp>
        <p:nvSpPr>
          <p:cNvPr id="6" name="Text Placeholder 5"/>
          <p:cNvSpPr>
            <a:spLocks noGrp="1"/>
          </p:cNvSpPr>
          <p:nvPr>
            <p:ph type="body" sz="quarter" idx="13"/>
          </p:nvPr>
        </p:nvSpPr>
        <p:spPr/>
        <p:txBody>
          <a:bodyPr/>
          <a:lstStyle/>
          <a:p>
            <a:r>
              <a:rPr lang="en-US" dirty="0"/>
              <a:t>For resources that were not included in the paged appointment bundle, issue separate requests, by Id – continued: Gather the list of Ids, and then issue a (</a:t>
            </a:r>
            <a:r>
              <a:rPr lang="en-US" dirty="0">
                <a:solidFill>
                  <a:srgbClr val="FF0000"/>
                </a:solidFill>
              </a:rPr>
              <a:t>paged</a:t>
            </a:r>
            <a:r>
              <a:rPr lang="en-US" dirty="0"/>
              <a:t>) request for each resource type</a:t>
            </a:r>
          </a:p>
        </p:txBody>
      </p:sp>
      <p:pic>
        <p:nvPicPr>
          <p:cNvPr id="9" name="Picture 8">
            <a:extLst>
              <a:ext uri="{FF2B5EF4-FFF2-40B4-BE49-F238E27FC236}">
                <a16:creationId xmlns:a16="http://schemas.microsoft.com/office/drawing/2014/main" id="{E0663478-E7C4-4D10-B0B5-2E9D988AA609}"/>
              </a:ext>
            </a:extLst>
          </p:cNvPr>
          <p:cNvPicPr>
            <a:picLocks noChangeAspect="1"/>
          </p:cNvPicPr>
          <p:nvPr/>
        </p:nvPicPr>
        <p:blipFill>
          <a:blip r:embed="rId2"/>
          <a:stretch>
            <a:fillRect/>
          </a:stretch>
        </p:blipFill>
        <p:spPr>
          <a:xfrm>
            <a:off x="1627188" y="1633555"/>
            <a:ext cx="6650227" cy="3024758"/>
          </a:xfrm>
          <a:prstGeom prst="rect">
            <a:avLst/>
          </a:prstGeom>
        </p:spPr>
      </p:pic>
      <p:sp>
        <p:nvSpPr>
          <p:cNvPr id="30" name="Rectangle 29">
            <a:extLst>
              <a:ext uri="{FF2B5EF4-FFF2-40B4-BE49-F238E27FC236}">
                <a16:creationId xmlns:a16="http://schemas.microsoft.com/office/drawing/2014/main" id="{3DAEB8AA-0441-41BC-929E-EEFC5AC41EA5}"/>
              </a:ext>
            </a:extLst>
          </p:cNvPr>
          <p:cNvSpPr/>
          <p:nvPr/>
        </p:nvSpPr>
        <p:spPr>
          <a:xfrm>
            <a:off x="2797887" y="5156688"/>
            <a:ext cx="788340" cy="477494"/>
          </a:xfrm>
          <a:prstGeom prst="rect">
            <a:avLst/>
          </a:prstGeom>
          <a:solidFill>
            <a:srgbClr val="FFFF00"/>
          </a:solidFill>
          <a:ln w="254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C612B1-CE2C-4A36-94AE-692BA8B32F0E}"/>
              </a:ext>
            </a:extLst>
          </p:cNvPr>
          <p:cNvSpPr/>
          <p:nvPr/>
        </p:nvSpPr>
        <p:spPr>
          <a:xfrm>
            <a:off x="2856198" y="5433118"/>
            <a:ext cx="115602" cy="1080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DC034F5-8DF1-4FE3-B152-32BE96D9F340}"/>
              </a:ext>
            </a:extLst>
          </p:cNvPr>
          <p:cNvSpPr/>
          <p:nvPr/>
        </p:nvSpPr>
        <p:spPr>
          <a:xfrm>
            <a:off x="8079200" y="5156688"/>
            <a:ext cx="788340" cy="483492"/>
          </a:xfrm>
          <a:prstGeom prst="rect">
            <a:avLst/>
          </a:prstGeom>
          <a:solidFill>
            <a:srgbClr val="00B050"/>
          </a:solidFill>
          <a:ln w="254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0F1C94-06FC-41D4-B5DB-97F03CB1E997}"/>
              </a:ext>
            </a:extLst>
          </p:cNvPr>
          <p:cNvSpPr/>
          <p:nvPr/>
        </p:nvSpPr>
        <p:spPr>
          <a:xfrm>
            <a:off x="8180962" y="5287415"/>
            <a:ext cx="115602" cy="108020"/>
          </a:xfrm>
          <a:prstGeom prst="rect">
            <a:avLst/>
          </a:prstGeom>
          <a:noFill/>
          <a:ln w="25400">
            <a:solidFill>
              <a:srgbClr val="FA2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17B9761-8EE6-4D1F-ADA4-E3DF34A8849C}"/>
              </a:ext>
            </a:extLst>
          </p:cNvPr>
          <p:cNvSpPr txBox="1"/>
          <p:nvPr/>
        </p:nvSpPr>
        <p:spPr>
          <a:xfrm>
            <a:off x="3741404" y="5314643"/>
            <a:ext cx="1994377" cy="161583"/>
          </a:xfrm>
          <a:prstGeom prst="rect">
            <a:avLst/>
          </a:prstGeom>
          <a:noFill/>
        </p:spPr>
        <p:txBody>
          <a:bodyPr wrap="square" lIns="0" tIns="0" rIns="0" bIns="0" rtlCol="0">
            <a:spAutoFit/>
          </a:bodyPr>
          <a:lstStyle/>
          <a:p>
            <a:r>
              <a:rPr lang="en-US" sz="1050" dirty="0">
                <a:solidFill>
                  <a:schemeClr val="accent2"/>
                </a:solidFill>
              </a:rPr>
              <a:t>ServiceRequest -&gt; </a:t>
            </a:r>
            <a:r>
              <a:rPr lang="en-US" sz="1050" b="1" dirty="0">
                <a:solidFill>
                  <a:srgbClr val="FF0000"/>
                </a:solidFill>
              </a:rPr>
              <a:t>Practitioner</a:t>
            </a:r>
          </a:p>
        </p:txBody>
      </p:sp>
      <p:sp>
        <p:nvSpPr>
          <p:cNvPr id="47" name="TextBox 46">
            <a:extLst>
              <a:ext uri="{FF2B5EF4-FFF2-40B4-BE49-F238E27FC236}">
                <a16:creationId xmlns:a16="http://schemas.microsoft.com/office/drawing/2014/main" id="{47A396B7-572F-41BE-A1BC-0F9028984759}"/>
              </a:ext>
            </a:extLst>
          </p:cNvPr>
          <p:cNvSpPr txBox="1"/>
          <p:nvPr/>
        </p:nvSpPr>
        <p:spPr>
          <a:xfrm>
            <a:off x="8972872" y="5287415"/>
            <a:ext cx="1876387" cy="161583"/>
          </a:xfrm>
          <a:prstGeom prst="rect">
            <a:avLst/>
          </a:prstGeom>
          <a:noFill/>
        </p:spPr>
        <p:txBody>
          <a:bodyPr wrap="square" lIns="0" tIns="0" rIns="0" bIns="0" rtlCol="0">
            <a:spAutoFit/>
          </a:bodyPr>
          <a:lstStyle/>
          <a:p>
            <a:r>
              <a:rPr lang="en-US" sz="1050" dirty="0" err="1">
                <a:solidFill>
                  <a:schemeClr val="accent2"/>
                </a:solidFill>
              </a:rPr>
              <a:t>HealthcareService</a:t>
            </a:r>
            <a:r>
              <a:rPr lang="en-US" sz="1050" dirty="0">
                <a:solidFill>
                  <a:schemeClr val="accent2"/>
                </a:solidFill>
              </a:rPr>
              <a:t> -&gt; </a:t>
            </a:r>
            <a:r>
              <a:rPr lang="en-US" sz="1050" b="1" dirty="0">
                <a:solidFill>
                  <a:srgbClr val="FA26DC"/>
                </a:solidFill>
              </a:rPr>
              <a:t>Location</a:t>
            </a:r>
          </a:p>
        </p:txBody>
      </p:sp>
    </p:spTree>
    <p:extLst>
      <p:ext uri="{BB962C8B-B14F-4D97-AF65-F5344CB8AC3E}">
        <p14:creationId xmlns:p14="http://schemas.microsoft.com/office/powerpoint/2010/main" val="82382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get resources not included directly</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8</a:t>
            </a:fld>
            <a:endParaRPr lang="en-US" dirty="0"/>
          </a:p>
        </p:txBody>
      </p:sp>
      <p:sp>
        <p:nvSpPr>
          <p:cNvPr id="6" name="Text Placeholder 5"/>
          <p:cNvSpPr>
            <a:spLocks noGrp="1"/>
          </p:cNvSpPr>
          <p:nvPr>
            <p:ph type="body" sz="quarter" idx="13"/>
          </p:nvPr>
        </p:nvSpPr>
        <p:spPr/>
        <p:txBody>
          <a:bodyPr/>
          <a:lstStyle/>
          <a:p>
            <a:r>
              <a:rPr lang="en-US" dirty="0"/>
              <a:t>Example requests</a:t>
            </a:r>
          </a:p>
        </p:txBody>
      </p:sp>
      <p:sp>
        <p:nvSpPr>
          <p:cNvPr id="7" name="Rectangle 6">
            <a:extLst>
              <a:ext uri="{FF2B5EF4-FFF2-40B4-BE49-F238E27FC236}">
                <a16:creationId xmlns:a16="http://schemas.microsoft.com/office/drawing/2014/main" id="{E77234C5-E70C-445C-ABFF-B49FF45417CC}"/>
              </a:ext>
            </a:extLst>
          </p:cNvPr>
          <p:cNvSpPr/>
          <p:nvPr/>
        </p:nvSpPr>
        <p:spPr>
          <a:xfrm>
            <a:off x="1542472" y="1848535"/>
            <a:ext cx="9089015" cy="261610"/>
          </a:xfrm>
          <a:prstGeom prst="rect">
            <a:avLst/>
          </a:prstGeom>
        </p:spPr>
        <p:txBody>
          <a:bodyPr wrap="square">
            <a:spAutoFit/>
          </a:bodyPr>
          <a:lstStyle/>
          <a:p>
            <a:r>
              <a:rPr lang="en-US" sz="1100" dirty="0">
                <a:solidFill>
                  <a:schemeClr val="accent4"/>
                </a:solidFill>
                <a:latin typeface="Consolas" panose="020B0609020204030204" pitchFamily="49" charset="0"/>
              </a:rPr>
              <a:t>https://capra.edison.health.ge.com:32763/etl-fhir-service/fhir/</a:t>
            </a:r>
            <a:r>
              <a:rPr lang="en-US" sz="1100" b="1" dirty="0">
                <a:solidFill>
                  <a:srgbClr val="FA26DC"/>
                </a:solidFill>
                <a:latin typeface="Consolas" panose="020B0609020204030204" pitchFamily="49" charset="0"/>
              </a:rPr>
              <a:t>Location</a:t>
            </a:r>
            <a:r>
              <a:rPr lang="en-US" sz="1100" dirty="0">
                <a:solidFill>
                  <a:schemeClr val="accent4"/>
                </a:solidFill>
                <a:latin typeface="Consolas" panose="020B0609020204030204" pitchFamily="49" charset="0"/>
              </a:rPr>
              <a:t>?_id:in=6</a:t>
            </a:r>
          </a:p>
        </p:txBody>
      </p:sp>
      <p:sp>
        <p:nvSpPr>
          <p:cNvPr id="8" name="Rectangle 7">
            <a:extLst>
              <a:ext uri="{FF2B5EF4-FFF2-40B4-BE49-F238E27FC236}">
                <a16:creationId xmlns:a16="http://schemas.microsoft.com/office/drawing/2014/main" id="{F7C4819C-6294-4E27-BD79-497E6F109674}"/>
              </a:ext>
            </a:extLst>
          </p:cNvPr>
          <p:cNvSpPr/>
          <p:nvPr/>
        </p:nvSpPr>
        <p:spPr>
          <a:xfrm>
            <a:off x="1542471" y="2532995"/>
            <a:ext cx="9082412" cy="938719"/>
          </a:xfrm>
          <a:prstGeom prst="rect">
            <a:avLst/>
          </a:prstGeom>
        </p:spPr>
        <p:txBody>
          <a:bodyPr wrap="square">
            <a:spAutoFit/>
          </a:bodyPr>
          <a:lstStyle/>
          <a:p>
            <a:r>
              <a:rPr lang="en-US" sz="1100" dirty="0">
                <a:solidFill>
                  <a:srgbClr val="000000"/>
                </a:solidFill>
                <a:latin typeface="Consolas" panose="020B0609020204030204" pitchFamily="49" charset="0"/>
              </a:rPr>
              <a:t>https://capra.edison.health.ge.com:32763/etl-fhir-service/fhir/</a:t>
            </a:r>
            <a:r>
              <a:rPr lang="en-US" sz="1100" b="1" dirty="0">
                <a:solidFill>
                  <a:srgbClr val="FF0000"/>
                </a:solidFill>
                <a:latin typeface="Consolas" panose="020B0609020204030204" pitchFamily="49" charset="0"/>
              </a:rPr>
              <a:t>Practitioner</a:t>
            </a:r>
            <a:r>
              <a:rPr lang="en-US" sz="1100" dirty="0">
                <a:solidFill>
                  <a:srgbClr val="000000"/>
                </a:solidFill>
                <a:latin typeface="Consolas" panose="020B0609020204030204" pitchFamily="49" charset="0"/>
              </a:rPr>
              <a:t>?_id:in=48,190,151,273,394,395,274,275,431,156,113,433,279,159,314,435,92,95,51,96,59,15,240,163,241,285,440,321,167,288,125,444,323,402,127,325,369,205,206,8,60,528,68,26,171,370,172,451,496,254,454,455,334,257,533,335,258,414,535,459,537,416,417,419,73,77,184,382,185,186,187,540,387,301,268,103,467,501,105,304,109,508,85,509</a:t>
            </a:r>
          </a:p>
        </p:txBody>
      </p:sp>
      <p:sp>
        <p:nvSpPr>
          <p:cNvPr id="10" name="Rectangle 9">
            <a:extLst>
              <a:ext uri="{FF2B5EF4-FFF2-40B4-BE49-F238E27FC236}">
                <a16:creationId xmlns:a16="http://schemas.microsoft.com/office/drawing/2014/main" id="{81592C2F-0821-4733-995C-9F949EAB96D2}"/>
              </a:ext>
            </a:extLst>
          </p:cNvPr>
          <p:cNvSpPr/>
          <p:nvPr/>
        </p:nvSpPr>
        <p:spPr>
          <a:xfrm>
            <a:off x="1542471" y="4012783"/>
            <a:ext cx="9199420" cy="430887"/>
          </a:xfrm>
          <a:prstGeom prst="rect">
            <a:avLst/>
          </a:prstGeom>
        </p:spPr>
        <p:txBody>
          <a:bodyPr wrap="square">
            <a:spAutoFit/>
          </a:bodyPr>
          <a:lstStyle/>
          <a:p>
            <a:r>
              <a:rPr lang="en-US" sz="1100" dirty="0">
                <a:solidFill>
                  <a:srgbClr val="000000"/>
                </a:solidFill>
                <a:latin typeface="Consolas" panose="020B0609020204030204" pitchFamily="49" charset="0"/>
              </a:rPr>
              <a:t>https://capra.edison.health.ge.com:32763/etl-fhir-service/fhir?_getpages=a7540b00-a716-453c-b7fc-77487b704f88&amp;_getpagesoffset=50&amp;_count=50&amp;_bundletype=searchset</a:t>
            </a:r>
          </a:p>
        </p:txBody>
      </p:sp>
      <p:sp>
        <p:nvSpPr>
          <p:cNvPr id="11" name="TextBox 10">
            <a:extLst>
              <a:ext uri="{FF2B5EF4-FFF2-40B4-BE49-F238E27FC236}">
                <a16:creationId xmlns:a16="http://schemas.microsoft.com/office/drawing/2014/main" id="{15287ACF-C3C6-4315-9E72-3112FD291DF9}"/>
              </a:ext>
            </a:extLst>
          </p:cNvPr>
          <p:cNvSpPr txBox="1"/>
          <p:nvPr/>
        </p:nvSpPr>
        <p:spPr>
          <a:xfrm>
            <a:off x="1627188" y="1608951"/>
            <a:ext cx="1843453" cy="215444"/>
          </a:xfrm>
          <a:prstGeom prst="rect">
            <a:avLst/>
          </a:prstGeom>
          <a:noFill/>
        </p:spPr>
        <p:txBody>
          <a:bodyPr wrap="none" lIns="0" tIns="0" rIns="0" bIns="0" rtlCol="0">
            <a:spAutoFit/>
          </a:bodyPr>
          <a:lstStyle/>
          <a:p>
            <a:r>
              <a:rPr lang="en-US" sz="1400" b="1" dirty="0">
                <a:solidFill>
                  <a:schemeClr val="accent2"/>
                </a:solidFill>
              </a:rPr>
              <a:t>Get location resources</a:t>
            </a:r>
          </a:p>
        </p:txBody>
      </p:sp>
      <p:sp>
        <p:nvSpPr>
          <p:cNvPr id="18" name="TextBox 17">
            <a:extLst>
              <a:ext uri="{FF2B5EF4-FFF2-40B4-BE49-F238E27FC236}">
                <a16:creationId xmlns:a16="http://schemas.microsoft.com/office/drawing/2014/main" id="{F65C8C3B-1737-42AF-A56A-F348E335523E}"/>
              </a:ext>
            </a:extLst>
          </p:cNvPr>
          <p:cNvSpPr txBox="1"/>
          <p:nvPr/>
        </p:nvSpPr>
        <p:spPr>
          <a:xfrm>
            <a:off x="1627188" y="2295445"/>
            <a:ext cx="2164054" cy="215444"/>
          </a:xfrm>
          <a:prstGeom prst="rect">
            <a:avLst/>
          </a:prstGeom>
          <a:noFill/>
        </p:spPr>
        <p:txBody>
          <a:bodyPr wrap="none" lIns="0" tIns="0" rIns="0" bIns="0" rtlCol="0">
            <a:spAutoFit/>
          </a:bodyPr>
          <a:lstStyle/>
          <a:p>
            <a:r>
              <a:rPr lang="en-US" sz="1400" b="1" dirty="0">
                <a:solidFill>
                  <a:schemeClr val="accent2"/>
                </a:solidFill>
              </a:rPr>
              <a:t>Get practitioner resources</a:t>
            </a:r>
          </a:p>
        </p:txBody>
      </p:sp>
      <p:sp>
        <p:nvSpPr>
          <p:cNvPr id="19" name="TextBox 18">
            <a:extLst>
              <a:ext uri="{FF2B5EF4-FFF2-40B4-BE49-F238E27FC236}">
                <a16:creationId xmlns:a16="http://schemas.microsoft.com/office/drawing/2014/main" id="{5EF85E67-6815-49D6-8F84-4545C0B03129}"/>
              </a:ext>
            </a:extLst>
          </p:cNvPr>
          <p:cNvSpPr txBox="1"/>
          <p:nvPr/>
        </p:nvSpPr>
        <p:spPr>
          <a:xfrm>
            <a:off x="1627188" y="3786842"/>
            <a:ext cx="2996013" cy="215444"/>
          </a:xfrm>
          <a:prstGeom prst="rect">
            <a:avLst/>
          </a:prstGeom>
          <a:noFill/>
        </p:spPr>
        <p:txBody>
          <a:bodyPr wrap="none" lIns="0" tIns="0" rIns="0" bIns="0" rtlCol="0">
            <a:spAutoFit/>
          </a:bodyPr>
          <a:lstStyle/>
          <a:p>
            <a:r>
              <a:rPr lang="en-US" sz="1400" b="1" dirty="0">
                <a:solidFill>
                  <a:schemeClr val="accent2"/>
                </a:solidFill>
              </a:rPr>
              <a:t>Get practitioner resources – 2</a:t>
            </a:r>
            <a:r>
              <a:rPr lang="en-US" sz="1400" b="1" baseline="30000" dirty="0">
                <a:solidFill>
                  <a:schemeClr val="accent2"/>
                </a:solidFill>
              </a:rPr>
              <a:t>nd</a:t>
            </a:r>
            <a:r>
              <a:rPr lang="en-US" sz="1400" b="1" dirty="0">
                <a:solidFill>
                  <a:schemeClr val="accent2"/>
                </a:solidFill>
              </a:rPr>
              <a:t> page</a:t>
            </a:r>
          </a:p>
        </p:txBody>
      </p:sp>
    </p:spTree>
    <p:extLst>
      <p:ext uri="{BB962C8B-B14F-4D97-AF65-F5344CB8AC3E}">
        <p14:creationId xmlns:p14="http://schemas.microsoft.com/office/powerpoint/2010/main" val="162786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 dereference resource references</a:t>
            </a:r>
          </a:p>
        </p:txBody>
      </p:sp>
      <p:sp>
        <p:nvSpPr>
          <p:cNvPr id="3" name="Date Placeholder 2"/>
          <p:cNvSpPr>
            <a:spLocks noGrp="1"/>
          </p:cNvSpPr>
          <p:nvPr>
            <p:ph type="dt" sz="half" idx="10"/>
          </p:nvPr>
        </p:nvSpPr>
        <p:spPr/>
        <p:txBody>
          <a:bodyPr/>
          <a:lstStyle/>
          <a:p>
            <a:fld id="{66CA7FD2-EEE1-4653-A3ED-EC06E26685F5}" type="datetime4">
              <a:rPr lang="en-US" smtClean="0"/>
              <a:t>23 May, 2020</a:t>
            </a:fld>
            <a:endParaRPr lang="en-US" dirty="0"/>
          </a:p>
        </p:txBody>
      </p:sp>
      <p:sp>
        <p:nvSpPr>
          <p:cNvPr id="4" name="Footer Placeholder 3"/>
          <p:cNvSpPr>
            <a:spLocks noGrp="1"/>
          </p:cNvSpPr>
          <p:nvPr>
            <p:ph type="ftr" sz="quarter" idx="11"/>
          </p:nvPr>
        </p:nvSpPr>
        <p:spPr/>
        <p:txBody>
          <a:bodyPr/>
          <a:lstStyle/>
          <a:p>
            <a:r>
              <a:rPr lang="en-US" dirty="0"/>
              <a:t>FHIR API example</a:t>
            </a:r>
          </a:p>
        </p:txBody>
      </p:sp>
      <p:sp>
        <p:nvSpPr>
          <p:cNvPr id="5" name="Slide Number Placeholder 4"/>
          <p:cNvSpPr>
            <a:spLocks noGrp="1"/>
          </p:cNvSpPr>
          <p:nvPr>
            <p:ph type="sldNum" sz="quarter" idx="12"/>
          </p:nvPr>
        </p:nvSpPr>
        <p:spPr/>
        <p:txBody>
          <a:bodyPr/>
          <a:lstStyle/>
          <a:p>
            <a:fld id="{00E6A5BD-C011-4A45-AA3A-201790FB7F2B}" type="slidenum">
              <a:rPr lang="en-US" smtClean="0"/>
              <a:t>9</a:t>
            </a:fld>
            <a:endParaRPr lang="en-US" dirty="0"/>
          </a:p>
        </p:txBody>
      </p:sp>
      <p:sp>
        <p:nvSpPr>
          <p:cNvPr id="6" name="Text Placeholder 5"/>
          <p:cNvSpPr>
            <a:spLocks noGrp="1"/>
          </p:cNvSpPr>
          <p:nvPr>
            <p:ph type="body" sz="quarter" idx="13"/>
          </p:nvPr>
        </p:nvSpPr>
        <p:spPr/>
        <p:txBody>
          <a:bodyPr/>
          <a:lstStyle/>
          <a:p>
            <a:r>
              <a:rPr lang="en-US" dirty="0"/>
              <a:t>Might be framework specific – Adding child object instance references to parents</a:t>
            </a:r>
          </a:p>
        </p:txBody>
      </p:sp>
      <p:sp>
        <p:nvSpPr>
          <p:cNvPr id="14" name="Text Placeholder 5">
            <a:extLst>
              <a:ext uri="{FF2B5EF4-FFF2-40B4-BE49-F238E27FC236}">
                <a16:creationId xmlns:a16="http://schemas.microsoft.com/office/drawing/2014/main" id="{8EF59F1C-0A05-4070-A0BC-E3ACB35A2D50}"/>
              </a:ext>
            </a:extLst>
          </p:cNvPr>
          <p:cNvSpPr txBox="1">
            <a:spLocks/>
          </p:cNvSpPr>
          <p:nvPr/>
        </p:nvSpPr>
        <p:spPr>
          <a:xfrm>
            <a:off x="1593850" y="1591056"/>
            <a:ext cx="9004300" cy="338328"/>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0"/>
              </a:spcBef>
              <a:spcAft>
                <a:spcPts val="0"/>
              </a:spcAft>
              <a:buFontTx/>
              <a:buNone/>
              <a:defRPr sz="1400" b="1"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dirty="0"/>
              <a:t>Going from this:</a:t>
            </a:r>
          </a:p>
        </p:txBody>
      </p:sp>
      <p:sp>
        <p:nvSpPr>
          <p:cNvPr id="16" name="Text Placeholder 5">
            <a:extLst>
              <a:ext uri="{FF2B5EF4-FFF2-40B4-BE49-F238E27FC236}">
                <a16:creationId xmlns:a16="http://schemas.microsoft.com/office/drawing/2014/main" id="{30A56013-79A1-46E2-A594-CCC1D73D5911}"/>
              </a:ext>
            </a:extLst>
          </p:cNvPr>
          <p:cNvSpPr txBox="1">
            <a:spLocks/>
          </p:cNvSpPr>
          <p:nvPr/>
        </p:nvSpPr>
        <p:spPr>
          <a:xfrm>
            <a:off x="1593850" y="3259836"/>
            <a:ext cx="9004300" cy="338328"/>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0"/>
              </a:spcBef>
              <a:spcAft>
                <a:spcPts val="0"/>
              </a:spcAft>
              <a:buFontTx/>
              <a:buNone/>
              <a:defRPr sz="1400" b="1"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dirty="0"/>
              <a:t>To this:</a:t>
            </a:r>
          </a:p>
        </p:txBody>
      </p:sp>
      <p:pic>
        <p:nvPicPr>
          <p:cNvPr id="17" name="Picture 16">
            <a:extLst>
              <a:ext uri="{FF2B5EF4-FFF2-40B4-BE49-F238E27FC236}">
                <a16:creationId xmlns:a16="http://schemas.microsoft.com/office/drawing/2014/main" id="{847253D8-3204-4B57-AD54-96B345907AB1}"/>
              </a:ext>
            </a:extLst>
          </p:cNvPr>
          <p:cNvPicPr>
            <a:picLocks noChangeAspect="1"/>
          </p:cNvPicPr>
          <p:nvPr/>
        </p:nvPicPr>
        <p:blipFill>
          <a:blip r:embed="rId2"/>
          <a:stretch>
            <a:fillRect/>
          </a:stretch>
        </p:blipFill>
        <p:spPr>
          <a:xfrm>
            <a:off x="1593850" y="1983228"/>
            <a:ext cx="9478698" cy="962159"/>
          </a:xfrm>
          <a:prstGeom prst="rect">
            <a:avLst/>
          </a:prstGeom>
        </p:spPr>
      </p:pic>
      <p:pic>
        <p:nvPicPr>
          <p:cNvPr id="20" name="Picture 19">
            <a:extLst>
              <a:ext uri="{FF2B5EF4-FFF2-40B4-BE49-F238E27FC236}">
                <a16:creationId xmlns:a16="http://schemas.microsoft.com/office/drawing/2014/main" id="{7632D9D2-C525-4CAD-BA7D-35A6246F177E}"/>
              </a:ext>
            </a:extLst>
          </p:cNvPr>
          <p:cNvPicPr>
            <a:picLocks noChangeAspect="1"/>
          </p:cNvPicPr>
          <p:nvPr/>
        </p:nvPicPr>
        <p:blipFill>
          <a:blip r:embed="rId3"/>
          <a:stretch>
            <a:fillRect/>
          </a:stretch>
        </p:blipFill>
        <p:spPr>
          <a:xfrm>
            <a:off x="1593850" y="3676047"/>
            <a:ext cx="9364382" cy="1590897"/>
          </a:xfrm>
          <a:prstGeom prst="rect">
            <a:avLst/>
          </a:prstGeom>
        </p:spPr>
      </p:pic>
    </p:spTree>
    <p:extLst>
      <p:ext uri="{BB962C8B-B14F-4D97-AF65-F5344CB8AC3E}">
        <p14:creationId xmlns:p14="http://schemas.microsoft.com/office/powerpoint/2010/main" val="93282034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127</TotalTime>
  <Words>409</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Courier New</vt:lpstr>
      <vt:lpstr>GE Inspira Sans</vt:lpstr>
      <vt:lpstr>GE</vt:lpstr>
      <vt:lpstr>FHIR API usage example</vt:lpstr>
      <vt:lpstr>Step 1 – get the 1st page</vt:lpstr>
      <vt:lpstr>Step 1 – get the 1st page</vt:lpstr>
      <vt:lpstr>Step 1 – get the 1st page</vt:lpstr>
      <vt:lpstr>Step 2 – get subsequent pages</vt:lpstr>
      <vt:lpstr>Step 3 – get resources not included directly</vt:lpstr>
      <vt:lpstr>Step 3 – get resources not included directly</vt:lpstr>
      <vt:lpstr>Step 3 – get resources not included directly</vt:lpstr>
      <vt:lpstr>Step 4 – dereference resource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API usage example</dc:title>
  <dc:creator>Pamer, Balint (GE Healthcare)</dc:creator>
  <dc:description>Version 1.08
Job 1437
August 25, 2016</dc:description>
  <cp:lastModifiedBy>Pamer, Balint (GE Healthcare)</cp:lastModifiedBy>
  <cp:revision>14</cp:revision>
  <dcterms:created xsi:type="dcterms:W3CDTF">2020-05-15T12:40:17Z</dcterms:created>
  <dcterms:modified xsi:type="dcterms:W3CDTF">2020-05-23T07:41:45Z</dcterms:modified>
</cp:coreProperties>
</file>