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d5ee60ee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8d5ee60e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28d5ee60ee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8d5ee60ee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8d5ee60e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28d5ee60ee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8d5ee60ee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8d5ee60ee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28d5ee60ee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8d5ee60ee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8d5ee60e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8d5ee60ee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8d5ee60ee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8d5ee60ee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28d5ee60ee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8d5ee60ee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8d5ee60ee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28d5ee60ee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8d5ee60ee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8d5ee60ee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28d5ee60ee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8d5ee60ee_0_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8d5ee60ee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28d5ee60ee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8d5ee60ee_0_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8d5ee60ee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28d5ee60ee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989069"/>
            <a:ext cx="5822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35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-351529" y="4752031"/>
            <a:ext cx="10204505" cy="1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-351529" y="2132069"/>
            <a:ext cx="9638692" cy="0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22" name="Google Shape;22;p2"/>
            <p:cNvSpPr/>
            <p:nvPr/>
          </p:nvSpPr>
          <p:spPr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>
              <a:off x="1419" y="247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" name="Google Shape;24;p2"/>
            <p:cNvSpPr/>
            <p:nvPr/>
          </p:nvSpPr>
          <p:spPr>
            <a:xfrm>
              <a:off x="1468" y="1851"/>
              <a:ext cx="96" cy="83"/>
            </a:xfrm>
            <a:custGeom>
              <a:rect b="b" l="l" r="r" t="t"/>
              <a:pathLst>
                <a:path extrusionOk="0" h="83" w="96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29" y="1942"/>
              <a:ext cx="43" cy="39"/>
            </a:xfrm>
            <a:custGeom>
              <a:rect b="b" l="l" r="r" t="t"/>
              <a:pathLst>
                <a:path extrusionOk="0" h="39" w="43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60" y="1924"/>
              <a:ext cx="61" cy="14"/>
            </a:xfrm>
            <a:custGeom>
              <a:rect b="b" l="l" r="r" t="t"/>
              <a:pathLst>
                <a:path extrusionOk="0" h="14" w="61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1465" y="1937"/>
              <a:ext cx="166" cy="230"/>
            </a:xfrm>
            <a:custGeom>
              <a:rect b="b" l="l" r="r" t="t"/>
              <a:pathLst>
                <a:path extrusionOk="0" h="230" w="166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35" y="2015"/>
              <a:ext cx="67" cy="78"/>
            </a:xfrm>
            <a:custGeom>
              <a:rect b="b" l="l" r="r" t="t"/>
              <a:pathLst>
                <a:path extrusionOk="0" h="78" w="67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311" y="2125"/>
              <a:ext cx="157" cy="105"/>
            </a:xfrm>
            <a:custGeom>
              <a:rect b="b" l="l" r="r" t="t"/>
              <a:pathLst>
                <a:path extrusionOk="0" h="105" w="157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23" y="2253"/>
              <a:ext cx="109" cy="54"/>
            </a:xfrm>
            <a:custGeom>
              <a:rect b="b" l="l" r="r" t="t"/>
              <a:pathLst>
                <a:path extrusionOk="0" h="54" w="109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90" y="2062"/>
              <a:ext cx="28" cy="53"/>
            </a:xfrm>
            <a:custGeom>
              <a:rect b="b" l="l" r="r" t="t"/>
              <a:pathLst>
                <a:path extrusionOk="0" h="53" w="28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26" y="2327"/>
              <a:ext cx="27" cy="82"/>
            </a:xfrm>
            <a:custGeom>
              <a:rect b="b" l="l" r="r" t="t"/>
              <a:pathLst>
                <a:path extrusionOk="0" h="82" w="27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80" y="2313"/>
              <a:ext cx="37" cy="113"/>
            </a:xfrm>
            <a:custGeom>
              <a:rect b="b" l="l" r="r" t="t"/>
              <a:pathLst>
                <a:path extrusionOk="0" h="113" w="37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43" y="2029"/>
              <a:ext cx="18" cy="41"/>
            </a:xfrm>
            <a:custGeom>
              <a:rect b="b" l="l" r="r" t="t"/>
              <a:pathLst>
                <a:path extrusionOk="0" h="41" w="18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68" y="2072"/>
              <a:ext cx="160" cy="366"/>
            </a:xfrm>
            <a:custGeom>
              <a:rect b="b" l="l" r="r" t="t"/>
              <a:pathLst>
                <a:path extrusionOk="0" h="366" w="160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2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4" name="Google Shape;54;p2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09" y="2100"/>
              <a:ext cx="34" cy="22"/>
            </a:xfrm>
            <a:custGeom>
              <a:rect b="b" l="l" r="r" t="t"/>
              <a:pathLst>
                <a:path extrusionOk="0" h="22" w="34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68" y="1796"/>
              <a:ext cx="30" cy="67"/>
            </a:xfrm>
            <a:custGeom>
              <a:rect b="b" l="l" r="r" t="t"/>
              <a:pathLst>
                <a:path extrusionOk="0" h="67" w="30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43" y="1813"/>
              <a:ext cx="20" cy="19"/>
            </a:xfrm>
            <a:custGeom>
              <a:rect b="b" l="l" r="r" t="t"/>
              <a:pathLst>
                <a:path extrusionOk="0" h="19" w="20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302" y="1915"/>
              <a:ext cx="166" cy="130"/>
            </a:xfrm>
            <a:custGeom>
              <a:rect b="b" l="l" r="r" t="t"/>
              <a:pathLst>
                <a:path extrusionOk="0" h="130" w="166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40" y="2221"/>
              <a:ext cx="2596" cy="8"/>
            </a:xfrm>
            <a:custGeom>
              <a:rect b="b" l="l" r="r" t="t"/>
              <a:pathLst>
                <a:path extrusionOk="0" h="8" w="2596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40" y="2002"/>
              <a:ext cx="132" cy="130"/>
            </a:xfrm>
            <a:custGeom>
              <a:rect b="b" l="l" r="r" t="t"/>
              <a:pathLst>
                <a:path extrusionOk="0" h="130" w="132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909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097" y="2009"/>
              <a:ext cx="102" cy="123"/>
            </a:xfrm>
            <a:custGeom>
              <a:rect b="b" l="l" r="r" t="t"/>
              <a:pathLst>
                <a:path extrusionOk="0" h="123" w="102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2" y="2009"/>
              <a:ext cx="143" cy="126"/>
            </a:xfrm>
            <a:custGeom>
              <a:rect b="b" l="l" r="r" t="t"/>
              <a:pathLst>
                <a:path extrusionOk="0" h="126" w="143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40" y="2009"/>
              <a:ext cx="133" cy="124"/>
            </a:xfrm>
            <a:custGeom>
              <a:rect b="b" l="l" r="r" t="t"/>
              <a:pathLst>
                <a:path extrusionOk="0" h="124" w="133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600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873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059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245" y="2009"/>
              <a:ext cx="60" cy="123"/>
            </a:xfrm>
            <a:custGeom>
              <a:rect b="b" l="l" r="r" t="t"/>
              <a:pathLst>
                <a:path extrusionOk="0" h="123" w="60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43" y="2009"/>
              <a:ext cx="137" cy="127"/>
            </a:xfrm>
            <a:custGeom>
              <a:rect b="b" l="l" r="r" t="t"/>
              <a:pathLst>
                <a:path extrusionOk="0" h="127" w="13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08" y="2009"/>
              <a:ext cx="108" cy="123"/>
            </a:xfrm>
            <a:custGeom>
              <a:rect b="b" l="l" r="r" t="t"/>
              <a:pathLst>
                <a:path extrusionOk="0" h="123" w="108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67" y="2009"/>
              <a:ext cx="134" cy="124"/>
            </a:xfrm>
            <a:custGeom>
              <a:rect b="b" l="l" r="r" t="t"/>
              <a:pathLst>
                <a:path extrusionOk="0" h="124" w="13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2" y="2007"/>
              <a:ext cx="81" cy="128"/>
            </a:xfrm>
            <a:custGeom>
              <a:rect b="b" l="l" r="r" t="t"/>
              <a:pathLst>
                <a:path extrusionOk="0" h="128" w="81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7" y="2009"/>
              <a:ext cx="61" cy="123"/>
            </a:xfrm>
            <a:custGeom>
              <a:rect b="b" l="l" r="r" t="t"/>
              <a:pathLst>
                <a:path extrusionOk="0" h="123" w="61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3" y="2003"/>
              <a:ext cx="117" cy="129"/>
            </a:xfrm>
            <a:custGeom>
              <a:rect b="b" l="l" r="r" t="t"/>
              <a:pathLst>
                <a:path extrusionOk="0" h="129" w="117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26" y="2009"/>
              <a:ext cx="116" cy="123"/>
            </a:xfrm>
            <a:custGeom>
              <a:rect b="b" l="l" r="r" t="t"/>
              <a:pathLst>
                <a:path extrusionOk="0" h="123" w="116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2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 showMasterSp="0">
  <p:cSld name="Ending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5"/>
          <p:cNvCxnSpPr/>
          <p:nvPr/>
        </p:nvCxnSpPr>
        <p:spPr>
          <a:xfrm>
            <a:off x="-351529" y="4752031"/>
            <a:ext cx="10204505" cy="1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5"/>
          <p:cNvCxnSpPr/>
          <p:nvPr/>
        </p:nvCxnSpPr>
        <p:spPr>
          <a:xfrm>
            <a:off x="-351529" y="2132069"/>
            <a:ext cx="9638692" cy="0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5"/>
          <p:cNvSpPr/>
          <p:nvPr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5"/>
          <p:cNvGrpSpPr/>
          <p:nvPr/>
        </p:nvGrpSpPr>
        <p:grpSpPr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1" name="Google Shape;91;p5"/>
            <p:cNvSpPr/>
            <p:nvPr/>
          </p:nvSpPr>
          <p:spPr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" name="Google Shape;92;p5"/>
            <p:cNvCxnSpPr/>
            <p:nvPr/>
          </p:nvCxnSpPr>
          <p:spPr>
            <a:xfrm>
              <a:off x="1419" y="247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5"/>
            <p:cNvSpPr/>
            <p:nvPr/>
          </p:nvSpPr>
          <p:spPr>
            <a:xfrm>
              <a:off x="1468" y="1851"/>
              <a:ext cx="96" cy="83"/>
            </a:xfrm>
            <a:custGeom>
              <a:rect b="b" l="l" r="r" t="t"/>
              <a:pathLst>
                <a:path extrusionOk="0" h="83" w="96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529" y="1942"/>
              <a:ext cx="43" cy="39"/>
            </a:xfrm>
            <a:custGeom>
              <a:rect b="b" l="l" r="r" t="t"/>
              <a:pathLst>
                <a:path extrusionOk="0" h="39" w="43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60" y="1924"/>
              <a:ext cx="61" cy="14"/>
            </a:xfrm>
            <a:custGeom>
              <a:rect b="b" l="l" r="r" t="t"/>
              <a:pathLst>
                <a:path extrusionOk="0" h="14" w="61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" name="Google Shape;96;p5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00" name="Google Shape;100;p5"/>
            <p:cNvSpPr/>
            <p:nvPr/>
          </p:nvSpPr>
          <p:spPr>
            <a:xfrm>
              <a:off x="1465" y="1937"/>
              <a:ext cx="166" cy="230"/>
            </a:xfrm>
            <a:custGeom>
              <a:rect b="b" l="l" r="r" t="t"/>
              <a:pathLst>
                <a:path extrusionOk="0" h="230" w="166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335" y="2015"/>
              <a:ext cx="67" cy="78"/>
            </a:xfrm>
            <a:custGeom>
              <a:rect b="b" l="l" r="r" t="t"/>
              <a:pathLst>
                <a:path extrusionOk="0" h="78" w="67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311" y="2125"/>
              <a:ext cx="157" cy="105"/>
            </a:xfrm>
            <a:custGeom>
              <a:rect b="b" l="l" r="r" t="t"/>
              <a:pathLst>
                <a:path extrusionOk="0" h="105" w="157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23" y="2253"/>
              <a:ext cx="109" cy="54"/>
            </a:xfrm>
            <a:custGeom>
              <a:rect b="b" l="l" r="r" t="t"/>
              <a:pathLst>
                <a:path extrusionOk="0" h="54" w="109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0" y="2062"/>
              <a:ext cx="28" cy="53"/>
            </a:xfrm>
            <a:custGeom>
              <a:rect b="b" l="l" r="r" t="t"/>
              <a:pathLst>
                <a:path extrusionOk="0" h="53" w="28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326" y="2327"/>
              <a:ext cx="27" cy="82"/>
            </a:xfrm>
            <a:custGeom>
              <a:rect b="b" l="l" r="r" t="t"/>
              <a:pathLst>
                <a:path extrusionOk="0" h="82" w="27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380" y="2313"/>
              <a:ext cx="37" cy="113"/>
            </a:xfrm>
            <a:custGeom>
              <a:rect b="b" l="l" r="r" t="t"/>
              <a:pathLst>
                <a:path extrusionOk="0" h="113" w="37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543" y="2029"/>
              <a:ext cx="18" cy="41"/>
            </a:xfrm>
            <a:custGeom>
              <a:rect b="b" l="l" r="r" t="t"/>
              <a:pathLst>
                <a:path extrusionOk="0" h="41" w="18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468" y="2072"/>
              <a:ext cx="160" cy="366"/>
            </a:xfrm>
            <a:custGeom>
              <a:rect b="b" l="l" r="r" t="t"/>
              <a:pathLst>
                <a:path extrusionOk="0" h="366" w="160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" name="Google Shape;115;p5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23" name="Google Shape;123;p5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409" y="2100"/>
              <a:ext cx="34" cy="22"/>
            </a:xfrm>
            <a:custGeom>
              <a:rect b="b" l="l" r="r" t="t"/>
              <a:pathLst>
                <a:path extrusionOk="0" h="22" w="34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468" y="1796"/>
              <a:ext cx="30" cy="67"/>
            </a:xfrm>
            <a:custGeom>
              <a:rect b="b" l="l" r="r" t="t"/>
              <a:pathLst>
                <a:path extrusionOk="0" h="67" w="30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443" y="1813"/>
              <a:ext cx="20" cy="19"/>
            </a:xfrm>
            <a:custGeom>
              <a:rect b="b" l="l" r="r" t="t"/>
              <a:pathLst>
                <a:path extrusionOk="0" h="19" w="20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302" y="1915"/>
              <a:ext cx="166" cy="130"/>
            </a:xfrm>
            <a:custGeom>
              <a:rect b="b" l="l" r="r" t="t"/>
              <a:pathLst>
                <a:path extrusionOk="0" h="130" w="166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740" y="2221"/>
              <a:ext cx="2596" cy="8"/>
            </a:xfrm>
            <a:custGeom>
              <a:rect b="b" l="l" r="r" t="t"/>
              <a:pathLst>
                <a:path extrusionOk="0" h="8" w="2596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740" y="2002"/>
              <a:ext cx="132" cy="130"/>
            </a:xfrm>
            <a:custGeom>
              <a:rect b="b" l="l" r="r" t="t"/>
              <a:pathLst>
                <a:path extrusionOk="0" h="130" w="132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909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097" y="2009"/>
              <a:ext cx="102" cy="123"/>
            </a:xfrm>
            <a:custGeom>
              <a:rect b="b" l="l" r="r" t="t"/>
              <a:pathLst>
                <a:path extrusionOk="0" h="123" w="102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252" y="2009"/>
              <a:ext cx="143" cy="126"/>
            </a:xfrm>
            <a:custGeom>
              <a:rect b="b" l="l" r="r" t="t"/>
              <a:pathLst>
                <a:path extrusionOk="0" h="126" w="143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440" y="2009"/>
              <a:ext cx="133" cy="124"/>
            </a:xfrm>
            <a:custGeom>
              <a:rect b="b" l="l" r="r" t="t"/>
              <a:pathLst>
                <a:path extrusionOk="0" h="124" w="133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00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873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059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245" y="2009"/>
              <a:ext cx="60" cy="123"/>
            </a:xfrm>
            <a:custGeom>
              <a:rect b="b" l="l" r="r" t="t"/>
              <a:pathLst>
                <a:path extrusionOk="0" h="123" w="60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343" y="2009"/>
              <a:ext cx="137" cy="127"/>
            </a:xfrm>
            <a:custGeom>
              <a:rect b="b" l="l" r="r" t="t"/>
              <a:pathLst>
                <a:path extrusionOk="0" h="127" w="13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508" y="2009"/>
              <a:ext cx="108" cy="123"/>
            </a:xfrm>
            <a:custGeom>
              <a:rect b="b" l="l" r="r" t="t"/>
              <a:pathLst>
                <a:path extrusionOk="0" h="123" w="108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667" y="2009"/>
              <a:ext cx="134" cy="124"/>
            </a:xfrm>
            <a:custGeom>
              <a:rect b="b" l="l" r="r" t="t"/>
              <a:pathLst>
                <a:path extrusionOk="0" h="124" w="13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832" y="2007"/>
              <a:ext cx="81" cy="128"/>
            </a:xfrm>
            <a:custGeom>
              <a:rect b="b" l="l" r="r" t="t"/>
              <a:pathLst>
                <a:path extrusionOk="0" h="128" w="81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967" y="2009"/>
              <a:ext cx="61" cy="123"/>
            </a:xfrm>
            <a:custGeom>
              <a:rect b="b" l="l" r="r" t="t"/>
              <a:pathLst>
                <a:path extrusionOk="0" h="123" w="61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073" y="2003"/>
              <a:ext cx="117" cy="129"/>
            </a:xfrm>
            <a:custGeom>
              <a:rect b="b" l="l" r="r" t="t"/>
              <a:pathLst>
                <a:path extrusionOk="0" h="129" w="117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226" y="2009"/>
              <a:ext cx="116" cy="123"/>
            </a:xfrm>
            <a:custGeom>
              <a:rect b="b" l="l" r="r" t="t"/>
              <a:pathLst>
                <a:path extrusionOk="0" h="123" w="116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6"/>
          <p:cNvSpPr txBox="1"/>
          <p:nvPr>
            <p:ph idx="2" type="body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Slide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35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>
            <p:ph idx="2" type="pic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352425" y="736688"/>
            <a:ext cx="8439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type="title"/>
          </p:nvPr>
        </p:nvSpPr>
        <p:spPr>
          <a:xfrm>
            <a:off x="352425" y="402587"/>
            <a:ext cx="8439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449263" y="1411288"/>
            <a:ext cx="8247062" cy="1587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COE_V158289.eps" id="12" name="Google Shape;12;p1"/>
          <p:cNvPicPr preferRelativeResize="0"/>
          <p:nvPr/>
        </p:nvPicPr>
        <p:blipFill rotWithShape="1">
          <a:blip r:embed="rId1">
            <a:alphaModFix/>
          </a:blip>
          <a:srcRect b="18439" l="0" r="0" t="0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ctrTitle"/>
          </p:nvPr>
        </p:nvSpPr>
        <p:spPr>
          <a:xfrm>
            <a:off x="685800" y="1738550"/>
            <a:ext cx="7772400" cy="756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Maven Build Automation</a:t>
            </a:r>
            <a:endParaRPr/>
          </a:p>
        </p:txBody>
      </p:sp>
      <p:sp>
        <p:nvSpPr>
          <p:cNvPr id="171" name="Google Shape;171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3313163"/>
            <a:ext cx="4419600" cy="28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Maven?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57200" y="1964188"/>
            <a:ext cx="8229600" cy="41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Automates Software Build Lifecycle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Manages external dependencies (open source, 3rd party, libraries)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Artifact generation (jar, war,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Artifact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Set of conventions to eliminate configuration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Project kickstarter (archtypes)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Promotes modularity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Documentation </a:t>
            </a:r>
            <a:endParaRPr/>
          </a:p>
        </p:txBody>
      </p:sp>
      <p:sp>
        <p:nvSpPr>
          <p:cNvPr id="181" name="Google Shape;181;p11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Automated Tools History</a:t>
            </a:r>
            <a:endParaRPr/>
          </a:p>
        </p:txBody>
      </p:sp>
      <p:sp>
        <p:nvSpPr>
          <p:cNvPr id="188" name="Google Shape;188;p12"/>
          <p:cNvSpPr txBox="1"/>
          <p:nvPr>
            <p:ph idx="1" type="body"/>
          </p:nvPr>
        </p:nvSpPr>
        <p:spPr>
          <a:xfrm>
            <a:off x="457200" y="2103125"/>
            <a:ext cx="8229600" cy="398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Makefiles - Bell Labs 1977, Unix/C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Apache Ant - ~2000 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Maven - 2007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Convention vs. Configuration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Removing unnecessary, time-consuming decisions out of development process for common tasks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Developers already know </a:t>
            </a:r>
            <a:r>
              <a:rPr lang="en-US"/>
              <a:t>structure</a:t>
            </a:r>
            <a:r>
              <a:rPr lang="en-US"/>
              <a:t> of codebase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Automated tools know where to find artifacts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Similar to Software Design Pattern concep.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Set of rules on how to organize a codebase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Boosts productivity by </a:t>
            </a:r>
            <a:r>
              <a:rPr lang="en-US"/>
              <a:t>eliminating</a:t>
            </a:r>
            <a:r>
              <a:rPr lang="en-US"/>
              <a:t> decisions, reducing tribal knowledge and work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Maven Directory Structure Convention</a:t>
            </a:r>
            <a:endParaRPr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79" y="1563529"/>
            <a:ext cx="7477366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Maven Lifecycle</a:t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Standard lifecycle commands or goals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clean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test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package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and advanced goals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deploy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site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documentation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Object Model</a:t>
            </a:r>
            <a:endParaRPr/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configuration file containing </a:t>
            </a:r>
            <a:r>
              <a:rPr lang="en-US"/>
              <a:t>information</a:t>
            </a:r>
            <a:r>
              <a:rPr lang="en-US"/>
              <a:t> necessary to build a project.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Provides base information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Group ID   com.business.feature…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Artifact ID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Dependencies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What external software does the project depend 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What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Environment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Plugins for additional build capabilities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Testing tools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Security tools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Artifact Repositories</a:t>
            </a:r>
            <a:endParaRPr/>
          </a:p>
        </p:txBody>
      </p:sp>
      <p:sp>
        <p:nvSpPr>
          <p:cNvPr id="229" name="Google Shape;229;p17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Local Repository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Local cache for </a:t>
            </a:r>
            <a:r>
              <a:rPr lang="en-US"/>
              <a:t>dependency</a:t>
            </a:r>
            <a:r>
              <a:rPr lang="en-US"/>
              <a:t> artifacts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Useful for offline builds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Can be erased as Maven recursively looks for dependencies and will reload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Default location in </a:t>
            </a:r>
            <a:r>
              <a:rPr b="1" lang="en-US"/>
              <a:t>.m2/repository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Location can be specified through </a:t>
            </a:r>
            <a:r>
              <a:rPr b="1" lang="en-US"/>
              <a:t>$MAVEN_HOME/conf/settings.xml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Public vs. Private repositories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Private - local machine (.m2) or internal server with repository </a:t>
            </a:r>
            <a:r>
              <a:rPr lang="en-US"/>
              <a:t>software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Public - Maven Central located publicly on the internet</a:t>
            </a:r>
            <a:endParaRPr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/>
          <p:nvPr/>
        </p:nvSpPr>
        <p:spPr>
          <a:xfrm>
            <a:off x="4328200" y="3879675"/>
            <a:ext cx="4567600" cy="2511525"/>
          </a:xfrm>
          <a:prstGeom prst="flowChartProcess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Repository Relationship</a:t>
            </a:r>
            <a:endParaRPr/>
          </a:p>
        </p:txBody>
      </p:sp>
      <p:sp>
        <p:nvSpPr>
          <p:cNvPr id="238" name="Google Shape;238;p18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1449975" y="2259900"/>
            <a:ext cx="1254034" cy="836023"/>
          </a:xfrm>
          <a:prstGeom prst="flowChartMagneticDisk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574750" y="4963900"/>
            <a:ext cx="1188600" cy="7839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A</a:t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1449975" y="3611900"/>
            <a:ext cx="1254034" cy="836023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</a:t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2451475" y="4963900"/>
            <a:ext cx="1188600" cy="7839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B</a:t>
            </a:r>
            <a:endParaRPr/>
          </a:p>
        </p:txBody>
      </p:sp>
      <p:cxnSp>
        <p:nvCxnSpPr>
          <p:cNvPr id="243" name="Google Shape;243;p18"/>
          <p:cNvCxnSpPr>
            <a:stCxn id="240" idx="0"/>
            <a:endCxn id="241" idx="3"/>
          </p:cNvCxnSpPr>
          <p:nvPr/>
        </p:nvCxnSpPr>
        <p:spPr>
          <a:xfrm flipH="1" rot="10800000">
            <a:off x="1169050" y="4447900"/>
            <a:ext cx="9078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8"/>
          <p:cNvCxnSpPr>
            <a:stCxn id="242" idx="0"/>
            <a:endCxn id="241" idx="3"/>
          </p:cNvCxnSpPr>
          <p:nvPr/>
        </p:nvCxnSpPr>
        <p:spPr>
          <a:xfrm rot="10800000">
            <a:off x="2077075" y="4447900"/>
            <a:ext cx="9687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8"/>
          <p:cNvCxnSpPr>
            <a:stCxn id="241" idx="1"/>
            <a:endCxn id="239" idx="3"/>
          </p:cNvCxnSpPr>
          <p:nvPr/>
        </p:nvCxnSpPr>
        <p:spPr>
          <a:xfrm rot="10800000">
            <a:off x="2076992" y="309590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18"/>
          <p:cNvSpPr/>
          <p:nvPr/>
        </p:nvSpPr>
        <p:spPr>
          <a:xfrm>
            <a:off x="6142494" y="2849625"/>
            <a:ext cx="1254034" cy="836023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internal</a:t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5258125" y="5434413"/>
            <a:ext cx="1188600" cy="7839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A</a:t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6142494" y="4082413"/>
            <a:ext cx="1254034" cy="836023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7134850" y="5434413"/>
            <a:ext cx="1188600" cy="7839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B</a:t>
            </a:r>
            <a:endParaRPr/>
          </a:p>
        </p:txBody>
      </p:sp>
      <p:cxnSp>
        <p:nvCxnSpPr>
          <p:cNvPr id="250" name="Google Shape;250;p18"/>
          <p:cNvCxnSpPr>
            <a:stCxn id="247" idx="0"/>
            <a:endCxn id="248" idx="3"/>
          </p:cNvCxnSpPr>
          <p:nvPr/>
        </p:nvCxnSpPr>
        <p:spPr>
          <a:xfrm flipH="1" rot="10800000">
            <a:off x="5852425" y="4918413"/>
            <a:ext cx="9171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18"/>
          <p:cNvCxnSpPr>
            <a:stCxn id="249" idx="0"/>
            <a:endCxn id="248" idx="3"/>
          </p:cNvCxnSpPr>
          <p:nvPr/>
        </p:nvCxnSpPr>
        <p:spPr>
          <a:xfrm rot="10800000">
            <a:off x="6769450" y="4918413"/>
            <a:ext cx="9597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18"/>
          <p:cNvCxnSpPr>
            <a:stCxn id="248" idx="1"/>
            <a:endCxn id="246" idx="3"/>
          </p:cNvCxnSpPr>
          <p:nvPr/>
        </p:nvCxnSpPr>
        <p:spPr>
          <a:xfrm rot="10800000">
            <a:off x="6769511" y="3685513"/>
            <a:ext cx="0" cy="3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18"/>
          <p:cNvSpPr/>
          <p:nvPr/>
        </p:nvSpPr>
        <p:spPr>
          <a:xfrm>
            <a:off x="6142494" y="1715625"/>
            <a:ext cx="1254034" cy="836023"/>
          </a:xfrm>
          <a:prstGeom prst="flowChartMagneticDisk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</a:t>
            </a:r>
            <a:endParaRPr/>
          </a:p>
        </p:txBody>
      </p:sp>
      <p:cxnSp>
        <p:nvCxnSpPr>
          <p:cNvPr id="254" name="Google Shape;254;p18"/>
          <p:cNvCxnSpPr>
            <a:stCxn id="246" idx="1"/>
            <a:endCxn id="253" idx="3"/>
          </p:cNvCxnSpPr>
          <p:nvPr/>
        </p:nvCxnSpPr>
        <p:spPr>
          <a:xfrm rot="10800000">
            <a:off x="6769511" y="2551725"/>
            <a:ext cx="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18"/>
          <p:cNvSpPr txBox="1"/>
          <p:nvPr/>
        </p:nvSpPr>
        <p:spPr>
          <a:xfrm>
            <a:off x="4350325" y="1933525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Public</a:t>
            </a:r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4258800" y="3067538"/>
            <a:ext cx="13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Organizational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4350325" y="4201563"/>
            <a:ext cx="13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Machine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