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8d3a3e593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8d3a3e59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28d3a3e593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8d3a3e593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8d3a3e59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28d3a3e593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8d3a3e593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28d3a3e59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28d3a3e59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d3a3e593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8d3a3e59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8d3a3e593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8d3a3e593_0_8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8d3a3e593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28d3a3e593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8d3a3e593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8d3a3e59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28d3a3e593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8d3a3e593_0_2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8d3a3e593_0_2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28d3a3e593_0_2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3f75fd0a4_0_2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3f75fd0a4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f3f75fd0a4_0_2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3f75fd0a4_0_2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3f75fd0a4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f3f75fd0a4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28d3a3e593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28d3a3e59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28d3a3e593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3f75fd0a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3f75fd0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3f75fd0a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3f75fd0a4_0_3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3f75fd0a4_0_3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f3f75fd0a4_0_3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3f75fd0a4_0_3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3f75fd0a4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f3f75fd0a4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3f75fd0a4_0_3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3f75fd0a4_0_3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f3f75fd0a4_0_3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f3f75fd0a4_0_3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f3f75fd0a4_0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f3f75fd0a4_0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3f75fd0a4_0_3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3f75fd0a4_0_3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f3f75fd0a4_0_3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8d3a3e593_0_2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8d3a3e593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28d3a3e593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281b0f73a_1_14:notes"/>
          <p:cNvSpPr/>
          <p:nvPr>
            <p:ph idx="2" type="sldImg"/>
          </p:nvPr>
        </p:nvSpPr>
        <p:spPr>
          <a:xfrm>
            <a:off x="1179821" y="686405"/>
            <a:ext cx="44982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12281b0f73a_1_14:notes"/>
          <p:cNvSpPr txBox="1"/>
          <p:nvPr>
            <p:ph idx="1" type="body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00" lIns="92800" spcFirstLastPara="1" rIns="92800" wrap="square" tIns="46400">
            <a:noAutofit/>
          </a:bodyPr>
          <a:lstStyle/>
          <a:p>
            <a:pPr indent="-16510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/>
          </a:p>
        </p:txBody>
      </p:sp>
      <p:sp>
        <p:nvSpPr>
          <p:cNvPr id="503" name="Google Shape;503;g12281b0f73a_1_14:notes"/>
          <p:cNvSpPr txBox="1"/>
          <p:nvPr>
            <p:ph idx="12" type="sldNum"/>
          </p:nvPr>
        </p:nvSpPr>
        <p:spPr>
          <a:xfrm>
            <a:off x="3884615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00" lIns="92800" spcFirstLastPara="1" rIns="92800" wrap="square" tIns="46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f75fd0a4_0_1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f75fd0a4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f3f75fd0a4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3f75fd0a4_0_2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3f75fd0a4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f3f75fd0a4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3f75fd0a4_0_2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3f75fd0a4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f3f75fd0a4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f75fd0a4_0_3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f75fd0a4_0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f3f75fd0a4_0_3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8d3a3e593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8d3a3e59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28d3a3e593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8d3a3e593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8d3a3e59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28d3a3e59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28d3a3e593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28d3a3e59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8d3a3e59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989069"/>
            <a:ext cx="5822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22" name="Google Shape;22;p2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4" name="Google Shape;54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 showMasterSp="0">
  <p:cSld name="Ending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5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1" name="Google Shape;91;p5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5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5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00" name="Google Shape;100;p5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6"/>
          <p:cNvSpPr txBox="1"/>
          <p:nvPr>
            <p:ph idx="2" type="body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>
            <p:ph idx="2" type="pic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52425" y="736688"/>
            <a:ext cx="8439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352425" y="402587"/>
            <a:ext cx="8439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449263" y="1411288"/>
            <a:ext cx="8247062" cy="1587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COE_V158289.eps" id="12" name="Google Shape;12;p1"/>
          <p:cNvPicPr preferRelativeResize="0"/>
          <p:nvPr/>
        </p:nvPicPr>
        <p:blipFill rotWithShape="1">
          <a:blip r:embed="rId1">
            <a:alphaModFix/>
          </a:blip>
          <a:srcRect b="18439" l="0" r="0" t="0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nvd.nist.gov/vuln/detail/CVE-2021-44228" TargetMode="External"/><Relationship Id="rId5" Type="http://schemas.openxmlformats.org/officeDocument/2006/relationships/hyperlink" Target="https://cve.mitre.org/cgi-bin/cvename.cgi?name=CVE-2021-4422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hyperlink" Target="https://nvd.nist.gov/vuln/detail/CVE-2021-35211" TargetMode="External"/><Relationship Id="rId10" Type="http://schemas.openxmlformats.org/officeDocument/2006/relationships/hyperlink" Target="https://nvd.nist.gov/vuln/detail/CVE-2022-22965" TargetMode="External"/><Relationship Id="rId9" Type="http://schemas.openxmlformats.org/officeDocument/2006/relationships/hyperlink" Target="https://nvd.nist.gov/vuln/detail/CVE-2021-44228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hyperlink" Target="https://nvd.nist.gov/vuln/detail/CVE-2021-30116" TargetMode="External"/><Relationship Id="rId8" Type="http://schemas.openxmlformats.org/officeDocument/2006/relationships/hyperlink" Target="https://nvd.nist.gov/vuln/detail/CVE-2021-4504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ederalregister.gov/documents/2021/05/17/2021-10460/improving-the-nations-cybersecurity" TargetMode="External"/><Relationship Id="rId4" Type="http://schemas.openxmlformats.org/officeDocument/2006/relationships/hyperlink" Target="https://www.whitehouse.gov/briefing-room/statements-releases/2021/07/28/national-security-memorandum-on-improving-cybersecurity-for-critical-infrastructure-control-systems/" TargetMode="External"/><Relationship Id="rId5" Type="http://schemas.openxmlformats.org/officeDocument/2006/relationships/hyperlink" Target="https://www.whitehouse.gov/wp-content/uploads/2021/08/M-21-3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is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57200" y="989069"/>
            <a:ext cx="5822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</a:pPr>
            <a:r>
              <a:rPr lang="en-US"/>
              <a:t>CPSC 4970 Applied Cyber Security </a:t>
            </a:r>
            <a:endParaRPr/>
          </a:p>
        </p:txBody>
      </p:sp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1329600" y="4752025"/>
            <a:ext cx="7366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</a:pPr>
            <a:r>
              <a:rPr lang="en-US"/>
              <a:t>Module 1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CVE-2021-33228  Log4J JNDI Vulnerability</a:t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75" y="1507625"/>
            <a:ext cx="6527751" cy="504762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5968425" y="3599675"/>
            <a:ext cx="2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NIST CVE Database Entry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5968425" y="4279600"/>
            <a:ext cx="29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MITRE CVE Database Entry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Weakness Enumeration (CWE)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language for describing and communicating software and hardware weaknesses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Community driven to define concise and specific weakness types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 is hierarchy in design for both software and hardware.  Revised on an ongoing basis as threat landscape and software/hardware architectures evolve.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Weakness Enumeration (CWE)</a:t>
            </a:r>
            <a:endParaRPr/>
          </a:p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75" y="1529550"/>
            <a:ext cx="3068825" cy="468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425" y="1669688"/>
            <a:ext cx="5222199" cy="187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9475" y="4071073"/>
            <a:ext cx="5222199" cy="22026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21"/>
          <p:cNvCxnSpPr>
            <a:endCxn id="282" idx="1"/>
          </p:cNvCxnSpPr>
          <p:nvPr/>
        </p:nvCxnSpPr>
        <p:spPr>
          <a:xfrm>
            <a:off x="3278925" y="2609230"/>
            <a:ext cx="460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5900725" y="3650225"/>
            <a:ext cx="0" cy="4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Weakness Enumeration (CWE)</a:t>
            </a:r>
            <a:endParaRPr/>
          </a:p>
        </p:txBody>
      </p:sp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0" y="2130050"/>
            <a:ext cx="3942374" cy="31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2667450" y="1573750"/>
            <a:ext cx="30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External Mappings &amp; Lists</a:t>
            </a:r>
            <a:endParaRPr b="1"/>
          </a:p>
        </p:txBody>
      </p:sp>
      <p:pic>
        <p:nvPicPr>
          <p:cNvPr id="295" name="Google Shape;2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624" y="2232050"/>
            <a:ext cx="44862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9813" y="4586600"/>
            <a:ext cx="4527899" cy="12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22"/>
          <p:cNvCxnSpPr/>
          <p:nvPr/>
        </p:nvCxnSpPr>
        <p:spPr>
          <a:xfrm>
            <a:off x="3829325" y="2919550"/>
            <a:ext cx="460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2"/>
          <p:cNvCxnSpPr/>
          <p:nvPr/>
        </p:nvCxnSpPr>
        <p:spPr>
          <a:xfrm>
            <a:off x="6190350" y="3981013"/>
            <a:ext cx="0" cy="44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Weakness Enumeration (CWE)</a:t>
            </a:r>
            <a:endParaRPr/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1692900" y="1519550"/>
            <a:ext cx="57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Helpful References</a:t>
            </a:r>
            <a:endParaRPr b="1"/>
          </a:p>
        </p:txBody>
      </p:sp>
      <p:pic>
        <p:nvPicPr>
          <p:cNvPr id="307" name="Google Shape;3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650" y="1919750"/>
            <a:ext cx="3782200" cy="401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275" y="2021650"/>
            <a:ext cx="4926099" cy="18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3134" y="4346038"/>
            <a:ext cx="5233991" cy="181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23"/>
          <p:cNvCxnSpPr/>
          <p:nvPr/>
        </p:nvCxnSpPr>
        <p:spPr>
          <a:xfrm>
            <a:off x="3444550" y="2878150"/>
            <a:ext cx="460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3"/>
          <p:cNvCxnSpPr>
            <a:endCxn id="309" idx="0"/>
          </p:cNvCxnSpPr>
          <p:nvPr/>
        </p:nvCxnSpPr>
        <p:spPr>
          <a:xfrm>
            <a:off x="6247729" y="3920338"/>
            <a:ext cx="2400" cy="4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Vulnerability Scoring System (CVSS)</a:t>
            </a:r>
            <a:endParaRPr/>
          </a:p>
        </p:txBody>
      </p:sp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Open framework for communicating the characteristics and severity of software vulnerabilities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Provides a numerical (0-10) representation of the severity of an information security vulnerability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Maintained by Forum of Incident Response and Security Teams (FIRST) comprised of 500+ member organizations.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CVSS Measures Severity, not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standardized scoring system provides the ability for software developers to prioritize issues so they can investigate and fix the highest risk items.</a:t>
            </a:r>
            <a:endParaRPr/>
          </a:p>
        </p:txBody>
      </p:sp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ctrTitle"/>
          </p:nvPr>
        </p:nvSpPr>
        <p:spPr>
          <a:xfrm>
            <a:off x="685800" y="2130425"/>
            <a:ext cx="7772400" cy="80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Composition</a:t>
            </a:r>
            <a:endParaRPr/>
          </a:p>
        </p:txBody>
      </p:sp>
      <p:sp>
        <p:nvSpPr>
          <p:cNvPr id="326" name="Google Shape;326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00" y="3274425"/>
            <a:ext cx="5637351" cy="25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Composition 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500725" y="2627350"/>
            <a:ext cx="2057400" cy="51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Source Code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576475" y="3694825"/>
            <a:ext cx="1690500" cy="51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JDK Core Libraries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684175" y="3638300"/>
            <a:ext cx="1690500" cy="51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S/W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5279014" y="3638300"/>
            <a:ext cx="1690500" cy="517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3rd Party S/W </a:t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3000678" y="4757875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0" name="Google Shape;340;p26"/>
          <p:cNvSpPr/>
          <p:nvPr/>
        </p:nvSpPr>
        <p:spPr>
          <a:xfrm>
            <a:off x="1599439" y="4770575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1740625" y="5895150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2" name="Google Shape;342;p26"/>
          <p:cNvSpPr/>
          <p:nvPr/>
        </p:nvSpPr>
        <p:spPr>
          <a:xfrm>
            <a:off x="3000673" y="5895150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3" name="Google Shape;343;p26"/>
          <p:cNvSpPr/>
          <p:nvPr/>
        </p:nvSpPr>
        <p:spPr>
          <a:xfrm>
            <a:off x="4260720" y="5880066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4" name="Google Shape;344;p26"/>
          <p:cNvSpPr/>
          <p:nvPr/>
        </p:nvSpPr>
        <p:spPr>
          <a:xfrm>
            <a:off x="6949424" y="4770575"/>
            <a:ext cx="964200" cy="33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3rd Party S/W </a:t>
            </a:r>
            <a:endParaRPr sz="900"/>
          </a:p>
        </p:txBody>
      </p:sp>
      <p:sp>
        <p:nvSpPr>
          <p:cNvPr id="345" name="Google Shape;345;p26"/>
          <p:cNvSpPr/>
          <p:nvPr/>
        </p:nvSpPr>
        <p:spPr>
          <a:xfrm>
            <a:off x="5595528" y="4757863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6" name="Google Shape;346;p26"/>
          <p:cNvSpPr/>
          <p:nvPr/>
        </p:nvSpPr>
        <p:spPr>
          <a:xfrm>
            <a:off x="4324064" y="4757863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7" name="Google Shape;347;p26"/>
          <p:cNvSpPr/>
          <p:nvPr/>
        </p:nvSpPr>
        <p:spPr>
          <a:xfrm>
            <a:off x="5759723" y="5902687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48" name="Google Shape;348;p26"/>
          <p:cNvSpPr/>
          <p:nvPr/>
        </p:nvSpPr>
        <p:spPr>
          <a:xfrm>
            <a:off x="7019770" y="5887604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cxnSp>
        <p:nvCxnSpPr>
          <p:cNvPr id="349" name="Google Shape;349;p26"/>
          <p:cNvCxnSpPr>
            <a:stCxn id="335" idx="2"/>
            <a:endCxn id="336" idx="0"/>
          </p:cNvCxnSpPr>
          <p:nvPr/>
        </p:nvCxnSpPr>
        <p:spPr>
          <a:xfrm flipH="1">
            <a:off x="1421625" y="3144550"/>
            <a:ext cx="2107800" cy="550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>
            <a:stCxn id="335" idx="2"/>
            <a:endCxn id="337" idx="0"/>
          </p:cNvCxnSpPr>
          <p:nvPr/>
        </p:nvCxnSpPr>
        <p:spPr>
          <a:xfrm>
            <a:off x="3529425" y="3144550"/>
            <a:ext cx="0" cy="49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6"/>
          <p:cNvCxnSpPr>
            <a:stCxn id="335" idx="2"/>
            <a:endCxn id="338" idx="0"/>
          </p:cNvCxnSpPr>
          <p:nvPr/>
        </p:nvCxnSpPr>
        <p:spPr>
          <a:xfrm>
            <a:off x="3529425" y="3144550"/>
            <a:ext cx="2594700" cy="493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6"/>
          <p:cNvCxnSpPr>
            <a:stCxn id="337" idx="2"/>
            <a:endCxn id="340" idx="0"/>
          </p:cNvCxnSpPr>
          <p:nvPr/>
        </p:nvCxnSpPr>
        <p:spPr>
          <a:xfrm flipH="1">
            <a:off x="2128125" y="4155500"/>
            <a:ext cx="1401300" cy="615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6"/>
          <p:cNvCxnSpPr>
            <a:stCxn id="337" idx="2"/>
            <a:endCxn id="339" idx="0"/>
          </p:cNvCxnSpPr>
          <p:nvPr/>
        </p:nvCxnSpPr>
        <p:spPr>
          <a:xfrm>
            <a:off x="3529425" y="4155500"/>
            <a:ext cx="0" cy="60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6"/>
          <p:cNvCxnSpPr>
            <a:stCxn id="337" idx="2"/>
            <a:endCxn id="346" idx="0"/>
          </p:cNvCxnSpPr>
          <p:nvPr/>
        </p:nvCxnSpPr>
        <p:spPr>
          <a:xfrm>
            <a:off x="3529425" y="4155500"/>
            <a:ext cx="1323300" cy="60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6"/>
          <p:cNvCxnSpPr>
            <a:stCxn id="340" idx="3"/>
            <a:endCxn id="339" idx="1"/>
          </p:cNvCxnSpPr>
          <p:nvPr/>
        </p:nvCxnSpPr>
        <p:spPr>
          <a:xfrm flipH="1" rot="10800000">
            <a:off x="2656939" y="4923875"/>
            <a:ext cx="343800" cy="12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6"/>
          <p:cNvCxnSpPr>
            <a:stCxn id="339" idx="2"/>
            <a:endCxn id="341" idx="0"/>
          </p:cNvCxnSpPr>
          <p:nvPr/>
        </p:nvCxnSpPr>
        <p:spPr>
          <a:xfrm flipH="1">
            <a:off x="2269428" y="5089675"/>
            <a:ext cx="1260000" cy="805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6"/>
          <p:cNvCxnSpPr>
            <a:stCxn id="339" idx="2"/>
            <a:endCxn id="342" idx="0"/>
          </p:cNvCxnSpPr>
          <p:nvPr/>
        </p:nvCxnSpPr>
        <p:spPr>
          <a:xfrm>
            <a:off x="3529428" y="5089675"/>
            <a:ext cx="0" cy="805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6"/>
          <p:cNvCxnSpPr>
            <a:stCxn id="340" idx="2"/>
            <a:endCxn id="342" idx="0"/>
          </p:cNvCxnSpPr>
          <p:nvPr/>
        </p:nvCxnSpPr>
        <p:spPr>
          <a:xfrm>
            <a:off x="2128189" y="5102375"/>
            <a:ext cx="1401300" cy="792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6"/>
          <p:cNvCxnSpPr>
            <a:stCxn id="346" idx="2"/>
            <a:endCxn id="342" idx="0"/>
          </p:cNvCxnSpPr>
          <p:nvPr/>
        </p:nvCxnSpPr>
        <p:spPr>
          <a:xfrm flipH="1">
            <a:off x="3529514" y="5089663"/>
            <a:ext cx="1323300" cy="805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6"/>
          <p:cNvCxnSpPr>
            <a:stCxn id="346" idx="2"/>
            <a:endCxn id="347" idx="0"/>
          </p:cNvCxnSpPr>
          <p:nvPr/>
        </p:nvCxnSpPr>
        <p:spPr>
          <a:xfrm>
            <a:off x="4852814" y="5089663"/>
            <a:ext cx="1435800" cy="813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6"/>
          <p:cNvCxnSpPr>
            <a:stCxn id="338" idx="2"/>
            <a:endCxn id="345" idx="0"/>
          </p:cNvCxnSpPr>
          <p:nvPr/>
        </p:nvCxnSpPr>
        <p:spPr>
          <a:xfrm>
            <a:off x="6124264" y="4155500"/>
            <a:ext cx="0" cy="602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6"/>
          <p:cNvCxnSpPr>
            <a:stCxn id="345" idx="2"/>
            <a:endCxn id="347" idx="0"/>
          </p:cNvCxnSpPr>
          <p:nvPr/>
        </p:nvCxnSpPr>
        <p:spPr>
          <a:xfrm>
            <a:off x="6124278" y="5089663"/>
            <a:ext cx="164100" cy="813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6"/>
          <p:cNvCxnSpPr>
            <a:stCxn id="345" idx="2"/>
            <a:endCxn id="348" idx="0"/>
          </p:cNvCxnSpPr>
          <p:nvPr/>
        </p:nvCxnSpPr>
        <p:spPr>
          <a:xfrm>
            <a:off x="6124278" y="5089663"/>
            <a:ext cx="1424100" cy="79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26"/>
          <p:cNvCxnSpPr>
            <a:endCxn id="348" idx="0"/>
          </p:cNvCxnSpPr>
          <p:nvPr/>
        </p:nvCxnSpPr>
        <p:spPr>
          <a:xfrm>
            <a:off x="7431520" y="5102504"/>
            <a:ext cx="117000" cy="785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6"/>
          <p:cNvCxnSpPr>
            <a:stCxn id="338" idx="2"/>
            <a:endCxn id="344" idx="0"/>
          </p:cNvCxnSpPr>
          <p:nvPr/>
        </p:nvCxnSpPr>
        <p:spPr>
          <a:xfrm>
            <a:off x="6124264" y="4155500"/>
            <a:ext cx="1307400" cy="615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6"/>
          <p:cNvSpPr txBox="1"/>
          <p:nvPr/>
        </p:nvSpPr>
        <p:spPr>
          <a:xfrm>
            <a:off x="846075" y="1714700"/>
            <a:ext cx="7840800" cy="615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Most application software utilizes larger amounts of open source and 3rd party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Not uncommon for application source code to be &lt;25% of over all source code.</a:t>
            </a:r>
            <a:endParaRPr/>
          </a:p>
        </p:txBody>
      </p:sp>
      <p:sp>
        <p:nvSpPr>
          <p:cNvPr id="367" name="Google Shape;367;p26"/>
          <p:cNvSpPr txBox="1"/>
          <p:nvPr/>
        </p:nvSpPr>
        <p:spPr>
          <a:xfrm>
            <a:off x="7431525" y="3042800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Dependency Depth</a:t>
            </a:r>
            <a:endParaRPr/>
          </a:p>
        </p:txBody>
      </p:sp>
      <p:cxnSp>
        <p:nvCxnSpPr>
          <p:cNvPr id="368" name="Google Shape;368;p26"/>
          <p:cNvCxnSpPr>
            <a:stCxn id="367" idx="2"/>
          </p:cNvCxnSpPr>
          <p:nvPr/>
        </p:nvCxnSpPr>
        <p:spPr>
          <a:xfrm>
            <a:off x="8393475" y="3443000"/>
            <a:ext cx="0" cy="27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Composition Challenges</a:t>
            </a:r>
            <a:endParaRPr/>
          </a:p>
        </p:txBody>
      </p:sp>
      <p:sp>
        <p:nvSpPr>
          <p:cNvPr id="375" name="Google Shape;375;p2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3213775" y="2885950"/>
            <a:ext cx="2057400" cy="517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Source Code</a:t>
            </a:r>
            <a:endParaRPr/>
          </a:p>
        </p:txBody>
      </p:sp>
      <p:sp>
        <p:nvSpPr>
          <p:cNvPr id="377" name="Google Shape;377;p27"/>
          <p:cNvSpPr/>
          <p:nvPr/>
        </p:nvSpPr>
        <p:spPr>
          <a:xfrm>
            <a:off x="679925" y="3953425"/>
            <a:ext cx="1690500" cy="517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JDK Core Libraries</a:t>
            </a:r>
            <a:endParaRPr/>
          </a:p>
        </p:txBody>
      </p:sp>
      <p:sp>
        <p:nvSpPr>
          <p:cNvPr id="378" name="Google Shape;378;p27"/>
          <p:cNvSpPr/>
          <p:nvPr/>
        </p:nvSpPr>
        <p:spPr>
          <a:xfrm>
            <a:off x="3397225" y="3896900"/>
            <a:ext cx="1690500" cy="51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Source S/W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5992064" y="3896900"/>
            <a:ext cx="1690500" cy="517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E6B8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3rd Party S/W </a:t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713728" y="5016475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1" name="Google Shape;381;p27"/>
          <p:cNvSpPr/>
          <p:nvPr/>
        </p:nvSpPr>
        <p:spPr>
          <a:xfrm>
            <a:off x="2312489" y="5029175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2" name="Google Shape;382;p27"/>
          <p:cNvSpPr/>
          <p:nvPr/>
        </p:nvSpPr>
        <p:spPr>
          <a:xfrm>
            <a:off x="2453675" y="6153750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0000"/>
                </a:solidFill>
              </a:rPr>
              <a:t>Open Source S/W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713723" y="6153750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4" name="Google Shape;384;p27"/>
          <p:cNvSpPr/>
          <p:nvPr/>
        </p:nvSpPr>
        <p:spPr>
          <a:xfrm>
            <a:off x="4973770" y="6138666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5" name="Google Shape;385;p27"/>
          <p:cNvSpPr/>
          <p:nvPr/>
        </p:nvSpPr>
        <p:spPr>
          <a:xfrm>
            <a:off x="7662474" y="5029175"/>
            <a:ext cx="964200" cy="331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3rd Party S/W </a:t>
            </a:r>
            <a:endParaRPr sz="900"/>
          </a:p>
        </p:txBody>
      </p:sp>
      <p:sp>
        <p:nvSpPr>
          <p:cNvPr id="386" name="Google Shape;386;p27"/>
          <p:cNvSpPr/>
          <p:nvPr/>
        </p:nvSpPr>
        <p:spPr>
          <a:xfrm>
            <a:off x="6308578" y="5016463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7" name="Google Shape;387;p27"/>
          <p:cNvSpPr/>
          <p:nvPr/>
        </p:nvSpPr>
        <p:spPr>
          <a:xfrm>
            <a:off x="5037114" y="5016463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8" name="Google Shape;388;p27"/>
          <p:cNvSpPr/>
          <p:nvPr/>
        </p:nvSpPr>
        <p:spPr>
          <a:xfrm>
            <a:off x="6472773" y="6161287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sp>
        <p:nvSpPr>
          <p:cNvPr id="389" name="Google Shape;389;p27"/>
          <p:cNvSpPr/>
          <p:nvPr/>
        </p:nvSpPr>
        <p:spPr>
          <a:xfrm>
            <a:off x="7732820" y="6146204"/>
            <a:ext cx="1057500" cy="33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Open Source S/W</a:t>
            </a:r>
            <a:endParaRPr sz="900"/>
          </a:p>
        </p:txBody>
      </p:sp>
      <p:cxnSp>
        <p:nvCxnSpPr>
          <p:cNvPr id="390" name="Google Shape;390;p27"/>
          <p:cNvCxnSpPr>
            <a:stCxn id="376" idx="2"/>
            <a:endCxn id="377" idx="0"/>
          </p:cNvCxnSpPr>
          <p:nvPr/>
        </p:nvCxnSpPr>
        <p:spPr>
          <a:xfrm flipH="1">
            <a:off x="1525075" y="3403150"/>
            <a:ext cx="27174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7"/>
          <p:cNvCxnSpPr>
            <a:stCxn id="376" idx="2"/>
            <a:endCxn id="378" idx="0"/>
          </p:cNvCxnSpPr>
          <p:nvPr/>
        </p:nvCxnSpPr>
        <p:spPr>
          <a:xfrm>
            <a:off x="4242475" y="3403150"/>
            <a:ext cx="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7"/>
          <p:cNvCxnSpPr>
            <a:stCxn id="376" idx="2"/>
            <a:endCxn id="379" idx="0"/>
          </p:cNvCxnSpPr>
          <p:nvPr/>
        </p:nvCxnSpPr>
        <p:spPr>
          <a:xfrm>
            <a:off x="4242475" y="3403150"/>
            <a:ext cx="2594700" cy="4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7"/>
          <p:cNvCxnSpPr>
            <a:stCxn id="378" idx="2"/>
            <a:endCxn id="381" idx="0"/>
          </p:cNvCxnSpPr>
          <p:nvPr/>
        </p:nvCxnSpPr>
        <p:spPr>
          <a:xfrm flipH="1">
            <a:off x="2841175" y="4414100"/>
            <a:ext cx="14013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7"/>
          <p:cNvCxnSpPr>
            <a:stCxn id="378" idx="2"/>
            <a:endCxn id="380" idx="0"/>
          </p:cNvCxnSpPr>
          <p:nvPr/>
        </p:nvCxnSpPr>
        <p:spPr>
          <a:xfrm>
            <a:off x="4242475" y="4414100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7"/>
          <p:cNvCxnSpPr>
            <a:stCxn id="378" idx="2"/>
            <a:endCxn id="387" idx="0"/>
          </p:cNvCxnSpPr>
          <p:nvPr/>
        </p:nvCxnSpPr>
        <p:spPr>
          <a:xfrm>
            <a:off x="4242475" y="4414100"/>
            <a:ext cx="13233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7"/>
          <p:cNvCxnSpPr>
            <a:stCxn id="381" idx="3"/>
            <a:endCxn id="380" idx="1"/>
          </p:cNvCxnSpPr>
          <p:nvPr/>
        </p:nvCxnSpPr>
        <p:spPr>
          <a:xfrm flipH="1" rot="10800000">
            <a:off x="3369989" y="5182475"/>
            <a:ext cx="343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7"/>
          <p:cNvCxnSpPr>
            <a:stCxn id="380" idx="2"/>
            <a:endCxn id="382" idx="0"/>
          </p:cNvCxnSpPr>
          <p:nvPr/>
        </p:nvCxnSpPr>
        <p:spPr>
          <a:xfrm flipH="1">
            <a:off x="2982478" y="5348275"/>
            <a:ext cx="1260000" cy="8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7"/>
          <p:cNvCxnSpPr>
            <a:stCxn id="380" idx="2"/>
            <a:endCxn id="383" idx="0"/>
          </p:cNvCxnSpPr>
          <p:nvPr/>
        </p:nvCxnSpPr>
        <p:spPr>
          <a:xfrm>
            <a:off x="4242478" y="5348275"/>
            <a:ext cx="0" cy="8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7"/>
          <p:cNvCxnSpPr>
            <a:stCxn id="381" idx="2"/>
            <a:endCxn id="383" idx="0"/>
          </p:cNvCxnSpPr>
          <p:nvPr/>
        </p:nvCxnSpPr>
        <p:spPr>
          <a:xfrm>
            <a:off x="2841239" y="5360975"/>
            <a:ext cx="1401300" cy="7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7"/>
          <p:cNvCxnSpPr>
            <a:stCxn id="387" idx="2"/>
            <a:endCxn id="383" idx="0"/>
          </p:cNvCxnSpPr>
          <p:nvPr/>
        </p:nvCxnSpPr>
        <p:spPr>
          <a:xfrm flipH="1">
            <a:off x="4242564" y="5348263"/>
            <a:ext cx="1323300" cy="8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7"/>
          <p:cNvCxnSpPr>
            <a:stCxn id="387" idx="2"/>
            <a:endCxn id="388" idx="0"/>
          </p:cNvCxnSpPr>
          <p:nvPr/>
        </p:nvCxnSpPr>
        <p:spPr>
          <a:xfrm>
            <a:off x="5565864" y="5348263"/>
            <a:ext cx="1435800" cy="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7"/>
          <p:cNvCxnSpPr>
            <a:stCxn id="379" idx="2"/>
            <a:endCxn id="386" idx="0"/>
          </p:cNvCxnSpPr>
          <p:nvPr/>
        </p:nvCxnSpPr>
        <p:spPr>
          <a:xfrm>
            <a:off x="6837314" y="4414100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7"/>
          <p:cNvCxnSpPr>
            <a:stCxn id="386" idx="2"/>
            <a:endCxn id="388" idx="0"/>
          </p:cNvCxnSpPr>
          <p:nvPr/>
        </p:nvCxnSpPr>
        <p:spPr>
          <a:xfrm>
            <a:off x="6837328" y="5348263"/>
            <a:ext cx="164100" cy="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7"/>
          <p:cNvCxnSpPr>
            <a:stCxn id="386" idx="2"/>
            <a:endCxn id="389" idx="0"/>
          </p:cNvCxnSpPr>
          <p:nvPr/>
        </p:nvCxnSpPr>
        <p:spPr>
          <a:xfrm>
            <a:off x="6837328" y="5348263"/>
            <a:ext cx="1424100" cy="7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7"/>
          <p:cNvCxnSpPr>
            <a:endCxn id="389" idx="0"/>
          </p:cNvCxnSpPr>
          <p:nvPr/>
        </p:nvCxnSpPr>
        <p:spPr>
          <a:xfrm>
            <a:off x="8144570" y="5361104"/>
            <a:ext cx="117000" cy="7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7"/>
          <p:cNvCxnSpPr>
            <a:stCxn id="379" idx="2"/>
            <a:endCxn id="385" idx="0"/>
          </p:cNvCxnSpPr>
          <p:nvPr/>
        </p:nvCxnSpPr>
        <p:spPr>
          <a:xfrm>
            <a:off x="6837314" y="4414100"/>
            <a:ext cx="13074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7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How do you validate your developers are writing secure source code?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How do you control the introduction of open source and 3rd party software?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How are you notified when a vulnerability is uncovered in a software dependency?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and Remediation</a:t>
            </a:r>
            <a:endParaRPr/>
          </a:p>
        </p:txBody>
      </p:sp>
      <p:sp>
        <p:nvSpPr>
          <p:cNvPr id="414" name="Google Shape;414;p28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350" y="1563525"/>
            <a:ext cx="77343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11"/>
          <p:cNvCxnSpPr/>
          <p:nvPr/>
        </p:nvCxnSpPr>
        <p:spPr>
          <a:xfrm>
            <a:off x="515875" y="2164625"/>
            <a:ext cx="8021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Cyber Security Important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00" y="2723312"/>
            <a:ext cx="1689300" cy="9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963" y="4004988"/>
            <a:ext cx="1689300" cy="69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2675" y="2792625"/>
            <a:ext cx="1161585" cy="6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5675" y="2578015"/>
            <a:ext cx="1689300" cy="101358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1092400" y="1987588"/>
            <a:ext cx="981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2020</a:t>
            </a:r>
            <a:endParaRPr b="1" sz="1600"/>
          </a:p>
        </p:txBody>
      </p:sp>
      <p:sp>
        <p:nvSpPr>
          <p:cNvPr id="186" name="Google Shape;186;p11"/>
          <p:cNvSpPr txBox="1"/>
          <p:nvPr/>
        </p:nvSpPr>
        <p:spPr>
          <a:xfrm>
            <a:off x="3975900" y="1987600"/>
            <a:ext cx="981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2021</a:t>
            </a:r>
            <a:endParaRPr b="1" sz="1600"/>
          </a:p>
        </p:txBody>
      </p:sp>
      <p:sp>
        <p:nvSpPr>
          <p:cNvPr id="187" name="Google Shape;187;p11"/>
          <p:cNvSpPr txBox="1"/>
          <p:nvPr/>
        </p:nvSpPr>
        <p:spPr>
          <a:xfrm>
            <a:off x="6808100" y="1987600"/>
            <a:ext cx="981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2022</a:t>
            </a:r>
            <a:endParaRPr b="1" sz="1600"/>
          </a:p>
        </p:txBody>
      </p:sp>
      <p:pic>
        <p:nvPicPr>
          <p:cNvPr id="188" name="Google Shape;18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513" y="4004988"/>
            <a:ext cx="1689299" cy="69743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 txBox="1"/>
          <p:nvPr/>
        </p:nvSpPr>
        <p:spPr>
          <a:xfrm>
            <a:off x="6928675" y="3408275"/>
            <a:ext cx="16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7"/>
              </a:rPr>
              <a:t>CVE-2021-30116</a:t>
            </a:r>
            <a:endParaRPr sz="1000"/>
          </a:p>
        </p:txBody>
      </p:sp>
      <p:sp>
        <p:nvSpPr>
          <p:cNvPr id="190" name="Google Shape;190;p11"/>
          <p:cNvSpPr txBox="1"/>
          <p:nvPr/>
        </p:nvSpPr>
        <p:spPr>
          <a:xfrm>
            <a:off x="6858550" y="4702425"/>
            <a:ext cx="16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8"/>
              </a:rPr>
              <a:t>CVE-2021-45046</a:t>
            </a:r>
            <a:endParaRPr sz="1000"/>
          </a:p>
        </p:txBody>
      </p:sp>
      <p:sp>
        <p:nvSpPr>
          <p:cNvPr id="191" name="Google Shape;191;p11"/>
          <p:cNvSpPr txBox="1"/>
          <p:nvPr/>
        </p:nvSpPr>
        <p:spPr>
          <a:xfrm>
            <a:off x="3722275" y="4701475"/>
            <a:ext cx="16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9"/>
              </a:rPr>
              <a:t>CVE-2021-44228</a:t>
            </a:r>
            <a:endParaRPr sz="1000"/>
          </a:p>
        </p:txBody>
      </p:sp>
      <p:sp>
        <p:nvSpPr>
          <p:cNvPr id="192" name="Google Shape;192;p11"/>
          <p:cNvSpPr txBox="1"/>
          <p:nvPr/>
        </p:nvSpPr>
        <p:spPr>
          <a:xfrm>
            <a:off x="3662400" y="3408275"/>
            <a:ext cx="16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10"/>
              </a:rPr>
              <a:t>CVE-2022-21660</a:t>
            </a:r>
            <a:endParaRPr sz="1000"/>
          </a:p>
        </p:txBody>
      </p:sp>
      <p:sp>
        <p:nvSpPr>
          <p:cNvPr id="193" name="Google Shape;193;p11"/>
          <p:cNvSpPr txBox="1"/>
          <p:nvPr/>
        </p:nvSpPr>
        <p:spPr>
          <a:xfrm>
            <a:off x="778900" y="3711975"/>
            <a:ext cx="16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11"/>
              </a:rPr>
              <a:t>CVE-2021-35211</a:t>
            </a:r>
            <a:endParaRPr sz="1000"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Confidentiality, Integrity, Availability (CIA)</a:t>
            </a:r>
            <a:endParaRPr/>
          </a:p>
        </p:txBody>
      </p:sp>
      <p:sp>
        <p:nvSpPr>
          <p:cNvPr id="422" name="Google Shape;422;p29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 goals of secure software development to insure information security: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Confidentiality </a:t>
            </a:r>
            <a:r>
              <a:rPr lang="en-US"/>
              <a:t>- </a:t>
            </a:r>
            <a:r>
              <a:rPr lang="en-US"/>
              <a:t>Preserving</a:t>
            </a:r>
            <a:r>
              <a:rPr lang="en-US"/>
              <a:t> authorized restrictions on information access and disclosure, </a:t>
            </a:r>
            <a:r>
              <a:rPr lang="en-US"/>
              <a:t>including</a:t>
            </a:r>
            <a:r>
              <a:rPr lang="en-US"/>
              <a:t> means for protecting personal privacy and proprietary information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Integrity</a:t>
            </a:r>
            <a:r>
              <a:rPr lang="en-US"/>
              <a:t> - Guarding against </a:t>
            </a:r>
            <a:r>
              <a:rPr lang="en-US"/>
              <a:t>improper</a:t>
            </a:r>
            <a:r>
              <a:rPr lang="en-US"/>
              <a:t> information modifications or destruction, and includes ensuring information non-repudiation and authenticity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/>
              <a:t>Availability</a:t>
            </a:r>
            <a:r>
              <a:rPr lang="en-US"/>
              <a:t> - Ensuring </a:t>
            </a:r>
            <a:r>
              <a:rPr lang="en-US"/>
              <a:t>timely</a:t>
            </a:r>
            <a:r>
              <a:rPr lang="en-US"/>
              <a:t> and reliable access to and use of information.</a:t>
            </a:r>
            <a:endParaRPr/>
          </a:p>
        </p:txBody>
      </p:sp>
      <p:sp>
        <p:nvSpPr>
          <p:cNvPr id="423" name="Google Shape;423;p29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 Security Challenges</a:t>
            </a:r>
            <a:endParaRPr/>
          </a:p>
        </p:txBody>
      </p:sp>
      <p:sp>
        <p:nvSpPr>
          <p:cNvPr id="430" name="Google Shape;430;p30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Software security does not equal </a:t>
            </a:r>
            <a:r>
              <a:rPr lang="en-US"/>
              <a:t>software</a:t>
            </a:r>
            <a:r>
              <a:rPr lang="en-US"/>
              <a:t> 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point solution will provide a single solution for software security.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holistic defense-in-depth approach is required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blend of people, process, and technology.  The most important part being </a:t>
            </a:r>
            <a:r>
              <a:rPr lang="en-US"/>
              <a:t>people</a:t>
            </a:r>
            <a:r>
              <a:rPr lang="en-U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course will apply techniques utilizing people, process and </a:t>
            </a:r>
            <a:r>
              <a:rPr lang="en-US"/>
              <a:t>technology</a:t>
            </a:r>
            <a:r>
              <a:rPr lang="en-US"/>
              <a:t> to build a secure software development process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Defense in Depth Approach</a:t>
            </a:r>
            <a:endParaRPr/>
          </a:p>
        </p:txBody>
      </p:sp>
      <p:sp>
        <p:nvSpPr>
          <p:cNvPr id="438" name="Google Shape;438;p3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Historically information security industry has focused on network and application security, assuming software is secure and their security controls were sufficient protection.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Security practices during the software development cycle is now considered a first step in securing software systems and reducing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Defense-in-Depth </a:t>
            </a:r>
            <a:r>
              <a:rPr lang="en-US"/>
              <a:t>security approaches see the software development process as a essential part of policies and standards of a </a:t>
            </a:r>
            <a:r>
              <a:rPr lang="en-US"/>
              <a:t>comprehensive</a:t>
            </a:r>
            <a:r>
              <a:rPr lang="en-US"/>
              <a:t> cyber security system.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Defense-in-depth is a strategy that provides multiple security controls in case other security control fails or a vulnerability is exploited.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Originated from a military strategy by the same name, which seeks to delay the advance of an attack by constructing multiple defensive lines.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Defense-in-depth cybersecurity use cases include end-user security, product development, network security, etc.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2"/>
          <p:cNvSpPr/>
          <p:nvPr/>
        </p:nvSpPr>
        <p:spPr>
          <a:xfrm>
            <a:off x="4658850" y="5140925"/>
            <a:ext cx="3523200" cy="47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2"/>
          <p:cNvSpPr/>
          <p:nvPr/>
        </p:nvSpPr>
        <p:spPr>
          <a:xfrm>
            <a:off x="457200" y="2118025"/>
            <a:ext cx="3707700" cy="34884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"/>
          <p:cNvSpPr/>
          <p:nvPr/>
        </p:nvSpPr>
        <p:spPr>
          <a:xfrm>
            <a:off x="658469" y="2307551"/>
            <a:ext cx="3305100" cy="31095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Zero Trust Defense-in-depth approach</a:t>
            </a:r>
            <a:endParaRPr/>
          </a:p>
        </p:txBody>
      </p:sp>
      <p:sp>
        <p:nvSpPr>
          <p:cNvPr id="449" name="Google Shape;449;p3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893343" y="2528513"/>
            <a:ext cx="2835300" cy="26676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1121170" y="2742791"/>
            <a:ext cx="2379900" cy="22389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1325149" y="2934665"/>
            <a:ext cx="1971900" cy="1855200"/>
          </a:xfrm>
          <a:prstGeom prst="ellipse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1529053" y="3126714"/>
            <a:ext cx="1563900" cy="1471200"/>
          </a:xfrm>
          <a:prstGeom prst="ellipse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1730166" y="3315754"/>
            <a:ext cx="1161900" cy="10929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1977737" y="3528897"/>
            <a:ext cx="666600" cy="6666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4658825" y="5734000"/>
            <a:ext cx="9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457" name="Google Shape;457;p32"/>
          <p:cNvSpPr txBox="1"/>
          <p:nvPr/>
        </p:nvSpPr>
        <p:spPr>
          <a:xfrm>
            <a:off x="4658825" y="5167686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Development &amp; Deployment</a:t>
            </a:r>
            <a:endParaRPr/>
          </a:p>
        </p:txBody>
      </p:sp>
      <p:sp>
        <p:nvSpPr>
          <p:cNvPr id="458" name="Google Shape;458;p32"/>
          <p:cNvSpPr txBox="1"/>
          <p:nvPr/>
        </p:nvSpPr>
        <p:spPr>
          <a:xfrm>
            <a:off x="4658825" y="4601371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</a:t>
            </a:r>
            <a:endParaRPr/>
          </a:p>
        </p:txBody>
      </p:sp>
      <p:sp>
        <p:nvSpPr>
          <p:cNvPr id="459" name="Google Shape;459;p32"/>
          <p:cNvSpPr txBox="1"/>
          <p:nvPr/>
        </p:nvSpPr>
        <p:spPr>
          <a:xfrm>
            <a:off x="4658825" y="4035057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</a:t>
            </a:r>
            <a:endParaRPr/>
          </a:p>
        </p:txBody>
      </p:sp>
      <p:sp>
        <p:nvSpPr>
          <p:cNvPr id="460" name="Google Shape;460;p32"/>
          <p:cNvSpPr txBox="1"/>
          <p:nvPr/>
        </p:nvSpPr>
        <p:spPr>
          <a:xfrm>
            <a:off x="4658825" y="3468743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 Network</a:t>
            </a: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4658825" y="2902429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Perimeter Infrastructure</a:t>
            </a:r>
            <a:endParaRPr/>
          </a:p>
        </p:txBody>
      </p:sp>
      <p:sp>
        <p:nvSpPr>
          <p:cNvPr id="462" name="Google Shape;462;p32"/>
          <p:cNvSpPr txBox="1"/>
          <p:nvPr/>
        </p:nvSpPr>
        <p:spPr>
          <a:xfrm>
            <a:off x="4658825" y="2336114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Equipment &amp; Infrastructure</a:t>
            </a:r>
            <a:endParaRPr/>
          </a:p>
        </p:txBody>
      </p:sp>
      <p:sp>
        <p:nvSpPr>
          <p:cNvPr id="463" name="Google Shape;463;p32"/>
          <p:cNvSpPr txBox="1"/>
          <p:nvPr/>
        </p:nvSpPr>
        <p:spPr>
          <a:xfrm>
            <a:off x="4658825" y="1769800"/>
            <a:ext cx="36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Client/Mobile Protection</a:t>
            </a:r>
            <a:endParaRPr/>
          </a:p>
        </p:txBody>
      </p:sp>
      <p:cxnSp>
        <p:nvCxnSpPr>
          <p:cNvPr id="464" name="Google Shape;464;p32"/>
          <p:cNvCxnSpPr>
            <a:stCxn id="455" idx="4"/>
            <a:endCxn id="456" idx="1"/>
          </p:cNvCxnSpPr>
          <p:nvPr/>
        </p:nvCxnSpPr>
        <p:spPr>
          <a:xfrm>
            <a:off x="2311037" y="4195497"/>
            <a:ext cx="2347800" cy="17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2"/>
          <p:cNvCxnSpPr>
            <a:stCxn id="453" idx="5"/>
            <a:endCxn id="457" idx="1"/>
          </p:cNvCxnSpPr>
          <p:nvPr/>
        </p:nvCxnSpPr>
        <p:spPr>
          <a:xfrm>
            <a:off x="2863925" y="4382462"/>
            <a:ext cx="1794900" cy="9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2"/>
          <p:cNvCxnSpPr>
            <a:endCxn id="458" idx="1"/>
          </p:cNvCxnSpPr>
          <p:nvPr/>
        </p:nvCxnSpPr>
        <p:spPr>
          <a:xfrm>
            <a:off x="3051425" y="4157971"/>
            <a:ext cx="1607400" cy="6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2"/>
          <p:cNvCxnSpPr>
            <a:stCxn id="452" idx="6"/>
            <a:endCxn id="459" idx="1"/>
          </p:cNvCxnSpPr>
          <p:nvPr/>
        </p:nvCxnSpPr>
        <p:spPr>
          <a:xfrm>
            <a:off x="3297049" y="3862265"/>
            <a:ext cx="13617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2"/>
          <p:cNvCxnSpPr>
            <a:endCxn id="460" idx="1"/>
          </p:cNvCxnSpPr>
          <p:nvPr/>
        </p:nvCxnSpPr>
        <p:spPr>
          <a:xfrm>
            <a:off x="3496325" y="3651443"/>
            <a:ext cx="11625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2"/>
          <p:cNvCxnSpPr>
            <a:stCxn id="461" idx="1"/>
          </p:cNvCxnSpPr>
          <p:nvPr/>
        </p:nvCxnSpPr>
        <p:spPr>
          <a:xfrm flipH="1">
            <a:off x="3610025" y="3102529"/>
            <a:ext cx="10488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2"/>
          <p:cNvCxnSpPr>
            <a:stCxn id="447" idx="7"/>
            <a:endCxn id="462" idx="1"/>
          </p:cNvCxnSpPr>
          <p:nvPr/>
        </p:nvCxnSpPr>
        <p:spPr>
          <a:xfrm flipH="1" rot="10800000">
            <a:off x="3479548" y="2536126"/>
            <a:ext cx="117930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2"/>
          <p:cNvCxnSpPr>
            <a:endCxn id="463" idx="1"/>
          </p:cNvCxnSpPr>
          <p:nvPr/>
        </p:nvCxnSpPr>
        <p:spPr>
          <a:xfrm flipH="1" rot="10800000">
            <a:off x="3423725" y="1969900"/>
            <a:ext cx="123510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2"/>
          <p:cNvSpPr txBox="1"/>
          <p:nvPr/>
        </p:nvSpPr>
        <p:spPr>
          <a:xfrm>
            <a:off x="8182075" y="5059975"/>
            <a:ext cx="11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80000"/>
                </a:solidFill>
              </a:rPr>
              <a:t>Course Focus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By</a:t>
            </a:r>
            <a:r>
              <a:rPr b="1" lang="en-US"/>
              <a:t> </a:t>
            </a:r>
            <a:r>
              <a:rPr lang="en-US"/>
              <a:t>I</a:t>
            </a:r>
            <a:r>
              <a:rPr lang="en-US"/>
              <a:t>ntegrating information security practices into daily work, software teams can achieve higher levels of software delivery performance and build more secure systems.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Security concerns, are addressed earlier in the software development lifecycle thus shifting left with regards to later stages of the development lifecycle.</a:t>
            </a:r>
            <a:endParaRPr/>
          </a:p>
        </p:txBody>
      </p:sp>
      <p:sp>
        <p:nvSpPr>
          <p:cNvPr id="479" name="Google Shape;479;p3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Shift Left on Software Security</a:t>
            </a:r>
            <a:endParaRPr/>
          </a:p>
        </p:txBody>
      </p:sp>
      <p:sp>
        <p:nvSpPr>
          <p:cNvPr id="480" name="Google Shape;480;p3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1828850" y="4454450"/>
            <a:ext cx="5277300" cy="6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&amp; Time required to identify and remediate security flaws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 flipH="1">
            <a:off x="1711275" y="5301375"/>
            <a:ext cx="5277300" cy="62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Shift Left in Security Practices</a:t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1201800" y="3352800"/>
            <a:ext cx="796800" cy="7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Design</a:t>
            </a:r>
            <a:endParaRPr sz="1200"/>
          </a:p>
        </p:txBody>
      </p:sp>
      <p:sp>
        <p:nvSpPr>
          <p:cNvPr id="484" name="Google Shape;484;p33"/>
          <p:cNvSpPr/>
          <p:nvPr/>
        </p:nvSpPr>
        <p:spPr>
          <a:xfrm>
            <a:off x="2596244" y="3352800"/>
            <a:ext cx="796800" cy="7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Dev</a:t>
            </a:r>
            <a:endParaRPr sz="1200"/>
          </a:p>
        </p:txBody>
      </p:sp>
      <p:sp>
        <p:nvSpPr>
          <p:cNvPr id="485" name="Google Shape;485;p33"/>
          <p:cNvSpPr/>
          <p:nvPr/>
        </p:nvSpPr>
        <p:spPr>
          <a:xfrm>
            <a:off x="3990688" y="3352800"/>
            <a:ext cx="796800" cy="7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Test</a:t>
            </a:r>
            <a:endParaRPr sz="1200"/>
          </a:p>
        </p:txBody>
      </p:sp>
      <p:sp>
        <p:nvSpPr>
          <p:cNvPr id="486" name="Google Shape;486;p33"/>
          <p:cNvSpPr/>
          <p:nvPr/>
        </p:nvSpPr>
        <p:spPr>
          <a:xfrm>
            <a:off x="5385131" y="3352800"/>
            <a:ext cx="796800" cy="7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Stage</a:t>
            </a:r>
            <a:endParaRPr sz="1200"/>
          </a:p>
        </p:txBody>
      </p:sp>
      <p:sp>
        <p:nvSpPr>
          <p:cNvPr id="487" name="Google Shape;487;p33"/>
          <p:cNvSpPr/>
          <p:nvPr/>
        </p:nvSpPr>
        <p:spPr>
          <a:xfrm>
            <a:off x="6779575" y="3352800"/>
            <a:ext cx="796800" cy="79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Prod</a:t>
            </a:r>
            <a:endParaRPr sz="1200"/>
          </a:p>
        </p:txBody>
      </p:sp>
      <p:cxnSp>
        <p:nvCxnSpPr>
          <p:cNvPr id="488" name="Google Shape;488;p33"/>
          <p:cNvCxnSpPr>
            <a:stCxn id="483" idx="6"/>
            <a:endCxn id="484" idx="2"/>
          </p:cNvCxnSpPr>
          <p:nvPr/>
        </p:nvCxnSpPr>
        <p:spPr>
          <a:xfrm>
            <a:off x="1998600" y="3751200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3"/>
          <p:cNvCxnSpPr>
            <a:stCxn id="484" idx="6"/>
            <a:endCxn id="485" idx="2"/>
          </p:cNvCxnSpPr>
          <p:nvPr/>
        </p:nvCxnSpPr>
        <p:spPr>
          <a:xfrm>
            <a:off x="3393044" y="3751200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3"/>
          <p:cNvCxnSpPr>
            <a:stCxn id="485" idx="6"/>
            <a:endCxn id="486" idx="2"/>
          </p:cNvCxnSpPr>
          <p:nvPr/>
        </p:nvCxnSpPr>
        <p:spPr>
          <a:xfrm>
            <a:off x="4787488" y="3751200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3"/>
          <p:cNvCxnSpPr>
            <a:stCxn id="486" idx="6"/>
            <a:endCxn id="487" idx="2"/>
          </p:cNvCxnSpPr>
          <p:nvPr/>
        </p:nvCxnSpPr>
        <p:spPr>
          <a:xfrm>
            <a:off x="6181931" y="3751200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ctrTitle"/>
          </p:nvPr>
        </p:nvSpPr>
        <p:spPr>
          <a:xfrm>
            <a:off x="581300" y="2457000"/>
            <a:ext cx="7772400" cy="80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Project Overview</a:t>
            </a:r>
            <a:endParaRPr/>
          </a:p>
        </p:txBody>
      </p:sp>
      <p:sp>
        <p:nvSpPr>
          <p:cNvPr id="498" name="Google Shape;498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/>
          <p:nvPr/>
        </p:nvSpPr>
        <p:spPr>
          <a:xfrm>
            <a:off x="6555125" y="1659925"/>
            <a:ext cx="1432800" cy="321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Production</a:t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410203" y="4177211"/>
            <a:ext cx="4310700" cy="2385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Verdana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Security Automation</a:t>
            </a:r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412400" y="4466647"/>
            <a:ext cx="4308900" cy="193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88900" lIns="88900" spcFirstLastPara="1" rIns="88900" wrap="square" tIns="88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Verdana"/>
              <a:buNone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The following are commonly identified security gaps in a DevOps Pipeline</a:t>
            </a: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Static code scanning to support code quality and secure coding standards </a:t>
            </a:r>
            <a:endParaRPr/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Dynamic application security testing for applications is performed </a:t>
            </a:r>
            <a:endParaRPr/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Continuous logging and </a:t>
            </a: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onitoring of production </a:t>
            </a: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nvironment </a:t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4782300" y="4466647"/>
            <a:ext cx="4067400" cy="193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88900" lIns="88900" spcFirstLastPara="1" rIns="88900" wrap="square" tIns="88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Verdana"/>
              <a:buNone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Checkpoints and gates must be implemented so security controls are in place:</a:t>
            </a:r>
            <a:endParaRPr b="0" i="0" sz="1000" u="none" cap="none" strike="noStrike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Security and architectur</a:t>
            </a: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e based on attack surfaces and data sensitivity.</a:t>
            </a:r>
            <a:r>
              <a:rPr b="0" i="0" lang="en-US" sz="1000" u="none" cap="none" strike="noStrike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Ongoing source code change management controls based on code inspections and reviews.</a:t>
            </a:r>
            <a:endParaRPr/>
          </a:p>
          <a:p>
            <a:pPr indent="-171450" lvl="0" marL="274320" marR="0" rtl="0" algn="l"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Periodic penetration tests are performed (e.g., OWASP Zap)</a:t>
            </a:r>
            <a:endParaRPr sz="1000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7950" lvl="0" marL="17145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4780233" y="4177794"/>
            <a:ext cx="4069500" cy="238500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Verdana"/>
              <a:buNone/>
            </a:pPr>
            <a:r>
              <a:rPr b="1" lang="en-US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Manual Security Methods</a:t>
            </a:r>
            <a:endParaRPr b="1" i="0" sz="11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8163082" y="2628764"/>
            <a:ext cx="551400" cy="578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Continuous Monitoring &amp; Logging</a:t>
            </a:r>
            <a:endParaRPr b="0" i="0" sz="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4676750" y="2593825"/>
            <a:ext cx="548400" cy="5787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Artifact Repository</a:t>
            </a:r>
            <a:endParaRPr b="1" sz="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3325602" y="2596375"/>
            <a:ext cx="548400" cy="5736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Code </a:t>
            </a:r>
            <a:b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Scanning (SAST)</a:t>
            </a:r>
            <a:endParaRPr sz="1200"/>
          </a:p>
        </p:txBody>
      </p:sp>
      <p:sp>
        <p:nvSpPr>
          <p:cNvPr id="513" name="Google Shape;513;p35"/>
          <p:cNvSpPr/>
          <p:nvPr/>
        </p:nvSpPr>
        <p:spPr>
          <a:xfrm>
            <a:off x="2650025" y="2606275"/>
            <a:ext cx="548400" cy="57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 b="1" sz="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1974450" y="2595025"/>
            <a:ext cx="548400" cy="5787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0" lIns="25700" spcFirstLastPara="1" rIns="2570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oto Sans Symbols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Source </a:t>
            </a:r>
            <a:b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Code Control </a:t>
            </a:r>
            <a:endParaRPr sz="1200"/>
          </a:p>
        </p:txBody>
      </p:sp>
      <p:sp>
        <p:nvSpPr>
          <p:cNvPr id="515" name="Google Shape;515;p35"/>
          <p:cNvSpPr/>
          <p:nvPr/>
        </p:nvSpPr>
        <p:spPr>
          <a:xfrm>
            <a:off x="5983200" y="2596225"/>
            <a:ext cx="503700" cy="57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Secrets Mgmt</a:t>
            </a:r>
            <a:endParaRPr sz="1200"/>
          </a:p>
        </p:txBody>
      </p:sp>
      <p:sp>
        <p:nvSpPr>
          <p:cNvPr id="516" name="Google Shape;516;p35"/>
          <p:cNvSpPr/>
          <p:nvPr/>
        </p:nvSpPr>
        <p:spPr>
          <a:xfrm>
            <a:off x="5352322" y="2596225"/>
            <a:ext cx="503700" cy="5739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Code </a:t>
            </a:r>
            <a:b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Scanning (DAST)</a:t>
            </a:r>
            <a:endParaRPr sz="1200"/>
          </a:p>
        </p:txBody>
      </p:sp>
      <p:sp>
        <p:nvSpPr>
          <p:cNvPr id="517" name="Google Shape;517;p35"/>
          <p:cNvSpPr/>
          <p:nvPr/>
        </p:nvSpPr>
        <p:spPr>
          <a:xfrm>
            <a:off x="1964556" y="3376954"/>
            <a:ext cx="568200" cy="5700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0" lIns="51425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oto Sans Symbols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Collab. &amp; Work Tracking</a:t>
            </a:r>
            <a:endParaRPr sz="1200"/>
          </a:p>
        </p:txBody>
      </p:sp>
      <p:sp>
        <p:nvSpPr>
          <p:cNvPr id="518" name="Google Shape;518;p35"/>
          <p:cNvSpPr/>
          <p:nvPr/>
        </p:nvSpPr>
        <p:spPr>
          <a:xfrm>
            <a:off x="788992" y="2628782"/>
            <a:ext cx="576300" cy="508800"/>
          </a:xfrm>
          <a:prstGeom prst="rect">
            <a:avLst/>
          </a:prstGeom>
          <a:solidFill>
            <a:srgbClr val="575757"/>
          </a:solidFill>
          <a:ln cap="flat" cmpd="sng" w="9525">
            <a:solidFill>
              <a:srgbClr val="757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25" lIns="9125" spcFirstLastPara="1" rIns="9125" wrap="square" tIns="9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Security Architecture &amp; Design</a:t>
            </a:r>
            <a:endParaRPr sz="1200"/>
          </a:p>
        </p:txBody>
      </p:sp>
      <p:sp>
        <p:nvSpPr>
          <p:cNvPr id="519" name="Google Shape;519;p35"/>
          <p:cNvSpPr/>
          <p:nvPr/>
        </p:nvSpPr>
        <p:spPr>
          <a:xfrm>
            <a:off x="2104650" y="2070800"/>
            <a:ext cx="4447500" cy="321000"/>
          </a:xfrm>
          <a:prstGeom prst="chevron">
            <a:avLst>
              <a:gd fmla="val 50000" name="adj"/>
            </a:avLst>
          </a:prstGeom>
          <a:solidFill>
            <a:srgbClr val="86BC2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Continuous Integration / Continuous Delivery</a:t>
            </a:r>
            <a:endParaRPr b="0" i="0" sz="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6555125" y="2095025"/>
            <a:ext cx="1398300" cy="309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i="0" lang="en-US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Monitor</a:t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001175" y="2598175"/>
            <a:ext cx="548400" cy="57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Build</a:t>
            </a:r>
            <a:endParaRPr b="1" i="0" sz="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Automation</a:t>
            </a:r>
            <a: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Pipeline</a:t>
            </a:r>
            <a:endParaRPr b="0" i="0" sz="6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35"/>
          <p:cNvSpPr/>
          <p:nvPr/>
        </p:nvSpPr>
        <p:spPr>
          <a:xfrm>
            <a:off x="4001175" y="3374550"/>
            <a:ext cx="548400" cy="573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0" lIns="0" spcFirstLastPara="1" rIns="0" wrap="square" tIns="51425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Repository</a:t>
            </a:r>
            <a:br>
              <a:rPr b="1" i="0" lang="en-US" sz="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Scanning</a:t>
            </a:r>
            <a:endParaRPr sz="600"/>
          </a:p>
        </p:txBody>
      </p:sp>
      <p:sp>
        <p:nvSpPr>
          <p:cNvPr id="523" name="Google Shape;523;p35"/>
          <p:cNvSpPr/>
          <p:nvPr/>
        </p:nvSpPr>
        <p:spPr>
          <a:xfrm>
            <a:off x="2021099" y="1659925"/>
            <a:ext cx="4614600" cy="321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Development &amp; Test</a:t>
            </a:r>
            <a:endParaRPr/>
          </a:p>
        </p:txBody>
      </p:sp>
      <p:sp>
        <p:nvSpPr>
          <p:cNvPr id="524" name="Google Shape;524;p35"/>
          <p:cNvSpPr/>
          <p:nvPr/>
        </p:nvSpPr>
        <p:spPr>
          <a:xfrm>
            <a:off x="7920073" y="1659914"/>
            <a:ext cx="1037400" cy="321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Maintain</a:t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7920075" y="2095025"/>
            <a:ext cx="1037400" cy="3090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Verdana"/>
              <a:buNone/>
            </a:pPr>
            <a:r>
              <a:rPr b="1" lang="en-US" sz="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Remediate</a:t>
            </a:r>
            <a:endParaRPr/>
          </a:p>
        </p:txBody>
      </p:sp>
      <p:sp>
        <p:nvSpPr>
          <p:cNvPr id="526" name="Google Shape;526;p35"/>
          <p:cNvSpPr txBox="1"/>
          <p:nvPr>
            <p:ph type="title"/>
          </p:nvPr>
        </p:nvSpPr>
        <p:spPr>
          <a:xfrm>
            <a:off x="457200" y="786125"/>
            <a:ext cx="6960600" cy="631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Objectives &amp; Project</a:t>
            </a:r>
            <a:endParaRPr/>
          </a:p>
        </p:txBody>
      </p:sp>
      <p:sp>
        <p:nvSpPr>
          <p:cNvPr id="527" name="Google Shape;527;p3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8" name="Google Shape;528;p35"/>
          <p:cNvSpPr/>
          <p:nvPr/>
        </p:nvSpPr>
        <p:spPr>
          <a:xfrm>
            <a:off x="258600" y="1659925"/>
            <a:ext cx="1734900" cy="321000"/>
          </a:xfrm>
          <a:prstGeom prst="chevron">
            <a:avLst>
              <a:gd fmla="val 50000" name="adj"/>
            </a:avLst>
          </a:prstGeom>
          <a:solidFill>
            <a:srgbClr val="BFBFB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0000" lIns="50000" spcFirstLastPara="1" rIns="50000" wrap="square" tIns="50000">
            <a:noAutofit/>
          </a:bodyPr>
          <a:lstStyle/>
          <a:p>
            <a:pPr indent="0" lvl="0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Verdana"/>
              <a:buNone/>
            </a:pPr>
            <a:r>
              <a:rPr b="1" lang="en-US" sz="800">
                <a:latin typeface="Verdana"/>
                <a:ea typeface="Verdana"/>
                <a:cs typeface="Verdana"/>
                <a:sym typeface="Verdana"/>
              </a:rPr>
              <a:t>Design &amp; Architecture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House Drives Legislation</a:t>
            </a:r>
            <a:endParaRPr/>
          </a:p>
        </p:txBody>
      </p:sp>
      <p:sp>
        <p:nvSpPr>
          <p:cNvPr id="201" name="Google Shape;201;p12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Executive Order (EO) 14028</a:t>
            </a:r>
            <a:r>
              <a:rPr lang="en-US"/>
              <a:t> - May 12, 2021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“Improving the Nation’s Cybersecurity” requiring the government to only </a:t>
            </a:r>
            <a:r>
              <a:rPr lang="en-US"/>
              <a:t>purchase</a:t>
            </a:r>
            <a:r>
              <a:rPr lang="en-US"/>
              <a:t> software that is developed securely.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Sec. 4 - </a:t>
            </a:r>
            <a:r>
              <a:rPr i="1" lang="en-US"/>
              <a:t>“Enhancing Software Supply Chain Security”</a:t>
            </a:r>
            <a:r>
              <a:rPr lang="en-US"/>
              <a:t> - The development of commercial software often lacks transparency, sufficient focus on the ability of the software to resist attack, and adequate controls to prevent tampering by malicious actors. There is a pressing need to implement more rigorous and predictable mechanisms for ensuring that products function securely, and as intended.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July 28, 2021 -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National Security Memorandum</a:t>
            </a:r>
            <a:r>
              <a:rPr lang="en-US"/>
              <a:t> on Improving Cybersecurity for Critical Infrastructure Control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Memorandum M-21-30</a:t>
            </a:r>
            <a:r>
              <a:rPr lang="en-US"/>
              <a:t> - Aug 10, 2021 - Protecting Critical Software Through Enhanced Security Measures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Software that controls access to data, cloud-based and hybrid software, software development tools, such as code repository systems, testing software, integration software, packaging software, and deployment software, software components in operational technology (OT).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White House Drives Legislation</a:t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2922" l="0" r="0" t="0"/>
          <a:stretch/>
        </p:blipFill>
        <p:spPr>
          <a:xfrm>
            <a:off x="255825" y="1590725"/>
            <a:ext cx="8839201" cy="3684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/>
          <p:nvPr/>
        </p:nvSpPr>
        <p:spPr>
          <a:xfrm>
            <a:off x="299975" y="1655025"/>
            <a:ext cx="662100" cy="320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3915200" y="5448600"/>
            <a:ext cx="38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Software Supply Chain Security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5254700" y="4416850"/>
            <a:ext cx="1075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/>
          <p:nvPr/>
        </p:nvSpPr>
        <p:spPr>
          <a:xfrm>
            <a:off x="5337500" y="4354775"/>
            <a:ext cx="993000" cy="589500"/>
          </a:xfrm>
          <a:prstGeom prst="rect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3"/>
          <p:cNvCxnSpPr>
            <a:stCxn id="214" idx="2"/>
            <a:endCxn id="212" idx="0"/>
          </p:cNvCxnSpPr>
          <p:nvPr/>
        </p:nvCxnSpPr>
        <p:spPr>
          <a:xfrm>
            <a:off x="5834000" y="4944275"/>
            <a:ext cx="0" cy="5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 Software Supply Chain Security</a:t>
            </a:r>
            <a:endParaRPr/>
          </a:p>
        </p:txBody>
      </p:sp>
      <p:sp>
        <p:nvSpPr>
          <p:cNvPr id="222" name="Google Shape;222;p1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Establish baseline security standards for development of software sold to the government, including requiring </a:t>
            </a:r>
            <a:r>
              <a:rPr lang="en-US"/>
              <a:t>developers</a:t>
            </a:r>
            <a:r>
              <a:rPr lang="en-US"/>
              <a:t> to maintain greater visibility into their software and making security data publicly available.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Establishes concurrent public-private process to develop new and innovative approaches to secure software development and uses the power of Federal procurement to incentivize the market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Creates a pilot program to create “energy star” type of label so </a:t>
            </a:r>
            <a:r>
              <a:rPr lang="en-US"/>
              <a:t>government</a:t>
            </a:r>
            <a:r>
              <a:rPr lang="en-US"/>
              <a:t> and public at large can quickly determine whether software was developed securely.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US"/>
              <a:t>Focuses on the using the purchasing power of the Federal Government to drive the market to build </a:t>
            </a:r>
            <a:r>
              <a:rPr lang="en-US"/>
              <a:t>security</a:t>
            </a:r>
            <a:r>
              <a:rPr lang="en-US"/>
              <a:t> into all software from the ground up.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457200" y="274650"/>
            <a:ext cx="70731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Securing Software Dev Environments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Separate build environments with administrative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Regular audits of access controls; implement advanced authentication mechanisms (multi factor).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Employ</a:t>
            </a:r>
            <a:r>
              <a:rPr lang="en-US"/>
              <a:t> data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Employing automated tools with access to trusted source code supply chains, thereby maintaining code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Automated tools to check for known and potential vulnerabilities to support quick action for remediation or risk mitigation.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 proof of </a:t>
            </a:r>
            <a:r>
              <a:rPr lang="en-US"/>
              <a:t>origin</a:t>
            </a:r>
            <a:r>
              <a:rPr lang="en-US"/>
              <a:t> of software code or components and controls on internal and 3rd party software components, tools, and services present during development process.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Perform audits on effectiveness of controls on a recurring basis.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Coming: Software Bill of Materials - what does your software contain?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Cyber Security Industry Standards</a:t>
            </a:r>
            <a:endParaRPr/>
          </a:p>
        </p:txBody>
      </p:sp>
      <p:sp>
        <p:nvSpPr>
          <p:cNvPr id="238" name="Google Shape;238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750"/>
              <a:t>NIST &amp; National Vulnerability Database (NVD)</a:t>
            </a:r>
            <a:endParaRPr sz="2750"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 Government standards based vulnerability management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Originally created in 1999 (called Internet - Categorization of Attacks Toolkit or ICAT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Provides common language (taxonomy) for analyzing, scoring, and classifying vulnerabilities.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Common Weakness Enumeration (CWE)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List of software and hardware weakness types that serves as a baseline for weakness identification, mitigation, and prevention efforts.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Common Vulnerabilities and Exposures (CVE)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Known vulnerability database for specific code bases, such as software applications or open source libraries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Common Weakness Scoring System (CWSS)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Provides a mechanism for prioritizing software weaknesses in a consistent, flexible, open manner.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CVE Program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Maintained by MITRE Corporation, sponsored by Department of Homeland Security (DHS), Cybersecurity and Infrastructure Security Agency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CISA</a:t>
            </a:r>
            <a:r>
              <a:rPr lang="en-US"/>
              <a:t>) Division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CVE IDs are primarily assigned by MITRE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Also by authorized CVE Numbering Authorities (CNAs) such as corporations 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Maintains a centralized, searchable database of known vulnerabilities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All information contained in the project is publicly available to any interested party.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Provides a common means of discussing and researching exploits.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CVE IDs are used by vendors and cybersecurity personnel for research and the identification of new vulnerabilities.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program do not assist in mitigating or patching vulnerabilities on the CVE list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 for CVE IDs is:   </a:t>
            </a:r>
            <a:r>
              <a:rPr b="1" lang="en-US"/>
              <a:t>CVE-[4 Digit Year]-[Sequential Identifier]</a:t>
            </a:r>
            <a:endParaRPr b="1"/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